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51206400" cy="38404800"/>
  <p:notesSz cx="9296400" cy="7010400"/>
  <p:defaultTextStyle>
    <a:defPPr>
      <a:defRPr lang="en-US"/>
    </a:defPPr>
    <a:lvl1pPr algn="l" rtl="0" fontAlgn="base">
      <a:spcBef>
        <a:spcPct val="0"/>
      </a:spcBef>
      <a:spcAft>
        <a:spcPct val="0"/>
      </a:spcAft>
      <a:defRPr sz="3200" kern="1200" baseline="30000">
        <a:solidFill>
          <a:schemeClr val="tx1"/>
        </a:solidFill>
        <a:latin typeface="Trebuchet MS" pitchFamily="34" charset="0"/>
        <a:ea typeface="+mn-ea"/>
        <a:cs typeface="+mn-cs"/>
      </a:defRPr>
    </a:lvl1pPr>
    <a:lvl2pPr marL="457200" algn="l" rtl="0" fontAlgn="base">
      <a:spcBef>
        <a:spcPct val="0"/>
      </a:spcBef>
      <a:spcAft>
        <a:spcPct val="0"/>
      </a:spcAft>
      <a:defRPr sz="3200" kern="1200" baseline="30000">
        <a:solidFill>
          <a:schemeClr val="tx1"/>
        </a:solidFill>
        <a:latin typeface="Trebuchet MS" pitchFamily="34" charset="0"/>
        <a:ea typeface="+mn-ea"/>
        <a:cs typeface="+mn-cs"/>
      </a:defRPr>
    </a:lvl2pPr>
    <a:lvl3pPr marL="914400" algn="l" rtl="0" fontAlgn="base">
      <a:spcBef>
        <a:spcPct val="0"/>
      </a:spcBef>
      <a:spcAft>
        <a:spcPct val="0"/>
      </a:spcAft>
      <a:defRPr sz="3200" kern="1200" baseline="30000">
        <a:solidFill>
          <a:schemeClr val="tx1"/>
        </a:solidFill>
        <a:latin typeface="Trebuchet MS" pitchFamily="34" charset="0"/>
        <a:ea typeface="+mn-ea"/>
        <a:cs typeface="+mn-cs"/>
      </a:defRPr>
    </a:lvl3pPr>
    <a:lvl4pPr marL="1371600" algn="l" rtl="0" fontAlgn="base">
      <a:spcBef>
        <a:spcPct val="0"/>
      </a:spcBef>
      <a:spcAft>
        <a:spcPct val="0"/>
      </a:spcAft>
      <a:defRPr sz="3200" kern="1200" baseline="30000">
        <a:solidFill>
          <a:schemeClr val="tx1"/>
        </a:solidFill>
        <a:latin typeface="Trebuchet MS" pitchFamily="34" charset="0"/>
        <a:ea typeface="+mn-ea"/>
        <a:cs typeface="+mn-cs"/>
      </a:defRPr>
    </a:lvl4pPr>
    <a:lvl5pPr marL="1828800" algn="l" rtl="0" fontAlgn="base">
      <a:spcBef>
        <a:spcPct val="0"/>
      </a:spcBef>
      <a:spcAft>
        <a:spcPct val="0"/>
      </a:spcAft>
      <a:defRPr sz="3200" kern="1200" baseline="30000">
        <a:solidFill>
          <a:schemeClr val="tx1"/>
        </a:solidFill>
        <a:latin typeface="Trebuchet MS" pitchFamily="34" charset="0"/>
        <a:ea typeface="+mn-ea"/>
        <a:cs typeface="+mn-cs"/>
      </a:defRPr>
    </a:lvl5pPr>
    <a:lvl6pPr marL="2286000" algn="l" defTabSz="914400" rtl="0" eaLnBrk="1" latinLnBrk="0" hangingPunct="1">
      <a:defRPr sz="3200" kern="1200" baseline="30000">
        <a:solidFill>
          <a:schemeClr val="tx1"/>
        </a:solidFill>
        <a:latin typeface="Trebuchet MS" pitchFamily="34" charset="0"/>
        <a:ea typeface="+mn-ea"/>
        <a:cs typeface="+mn-cs"/>
      </a:defRPr>
    </a:lvl6pPr>
    <a:lvl7pPr marL="2743200" algn="l" defTabSz="914400" rtl="0" eaLnBrk="1" latinLnBrk="0" hangingPunct="1">
      <a:defRPr sz="3200" kern="1200" baseline="30000">
        <a:solidFill>
          <a:schemeClr val="tx1"/>
        </a:solidFill>
        <a:latin typeface="Trebuchet MS" pitchFamily="34" charset="0"/>
        <a:ea typeface="+mn-ea"/>
        <a:cs typeface="+mn-cs"/>
      </a:defRPr>
    </a:lvl7pPr>
    <a:lvl8pPr marL="3200400" algn="l" defTabSz="914400" rtl="0" eaLnBrk="1" latinLnBrk="0" hangingPunct="1">
      <a:defRPr sz="3200" kern="1200" baseline="30000">
        <a:solidFill>
          <a:schemeClr val="tx1"/>
        </a:solidFill>
        <a:latin typeface="Trebuchet MS" pitchFamily="34" charset="0"/>
        <a:ea typeface="+mn-ea"/>
        <a:cs typeface="+mn-cs"/>
      </a:defRPr>
    </a:lvl8pPr>
    <a:lvl9pPr marL="3657600" algn="l" defTabSz="914400" rtl="0" eaLnBrk="1" latinLnBrk="0" hangingPunct="1">
      <a:defRPr sz="3200" kern="1200" baseline="30000">
        <a:solidFill>
          <a:schemeClr val="tx1"/>
        </a:solidFill>
        <a:latin typeface="Trebuchet MS"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n.Connor" initials="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339933"/>
    <a:srgbClr val="00FFFF"/>
    <a:srgbClr val="990099"/>
    <a:srgbClr val="0000FF"/>
    <a:srgbClr val="FF0000"/>
    <a:srgbClr val="0033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7364" autoAdjust="0"/>
    <p:restoredTop sz="99796" autoAdjust="0"/>
  </p:normalViewPr>
  <p:slideViewPr>
    <p:cSldViewPr>
      <p:cViewPr>
        <p:scale>
          <a:sx n="20" d="100"/>
          <a:sy n="20" d="100"/>
        </p:scale>
        <p:origin x="-2148" y="-486"/>
      </p:cViewPr>
      <p:guideLst>
        <p:guide orient="horz" pos="11872"/>
        <p:guide orient="horz" pos="3752"/>
        <p:guide orient="horz" pos="4984"/>
        <p:guide orient="horz" pos="20048"/>
        <p:guide orient="horz" pos="23072"/>
        <p:guide pos="15936"/>
        <p:guide pos="576"/>
        <p:guide pos="8448"/>
        <p:guide pos="8064"/>
        <p:guide pos="16320"/>
        <p:guide pos="24192"/>
        <p:guide pos="23856"/>
        <p:guide pos="316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9" d="100"/>
          <a:sy n="79" d="100"/>
        </p:scale>
        <p:origin x="-1508" y="-68"/>
      </p:cViewPr>
      <p:guideLst>
        <p:guide orient="horz" pos="2208"/>
        <p:guide pos="292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handoutMaster" Target="handoutMasters/handout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4026639" cy="351475"/>
          </a:xfrm>
          <a:prstGeom prst="rect">
            <a:avLst/>
          </a:prstGeom>
          <a:noFill/>
          <a:ln w="9525">
            <a:noFill/>
            <a:miter lim="800000"/>
            <a:headEnd/>
            <a:tailEnd/>
          </a:ln>
        </p:spPr>
        <p:txBody>
          <a:bodyPr vert="horz" wrap="square" lIns="93239" tIns="46619" rIns="93239" bIns="46619" numCol="1" anchor="t" anchorCtr="0" compatLnSpc="1">
            <a:prstTxWarp prst="textNoShape">
              <a:avLst/>
            </a:prstTxWarp>
          </a:bodyPr>
          <a:lstStyle>
            <a:lvl1pPr defTabSz="931670">
              <a:defRPr sz="1200" baseline="0"/>
            </a:lvl1pPr>
          </a:lstStyle>
          <a:p>
            <a:pPr>
              <a:defRPr/>
            </a:pPr>
            <a:endParaRPr lang="en-US" dirty="0"/>
          </a:p>
        </p:txBody>
      </p:sp>
      <p:sp>
        <p:nvSpPr>
          <p:cNvPr id="4099" name="Rectangle 1027"/>
          <p:cNvSpPr>
            <a:spLocks noGrp="1" noChangeArrowheads="1"/>
          </p:cNvSpPr>
          <p:nvPr>
            <p:ph type="dt" sz="quarter" idx="1"/>
          </p:nvPr>
        </p:nvSpPr>
        <p:spPr bwMode="auto">
          <a:xfrm>
            <a:off x="5269763" y="0"/>
            <a:ext cx="4026638" cy="351475"/>
          </a:xfrm>
          <a:prstGeom prst="rect">
            <a:avLst/>
          </a:prstGeom>
          <a:noFill/>
          <a:ln w="9525">
            <a:noFill/>
            <a:miter lim="800000"/>
            <a:headEnd/>
            <a:tailEnd/>
          </a:ln>
        </p:spPr>
        <p:txBody>
          <a:bodyPr vert="horz" wrap="square" lIns="93239" tIns="46619" rIns="93239" bIns="46619" numCol="1" anchor="t" anchorCtr="0" compatLnSpc="1">
            <a:prstTxWarp prst="textNoShape">
              <a:avLst/>
            </a:prstTxWarp>
          </a:bodyPr>
          <a:lstStyle>
            <a:lvl1pPr algn="r" defTabSz="931670">
              <a:defRPr sz="1200" baseline="0"/>
            </a:lvl1pPr>
          </a:lstStyle>
          <a:p>
            <a:pPr>
              <a:defRPr/>
            </a:pPr>
            <a:endParaRPr lang="en-US" dirty="0"/>
          </a:p>
        </p:txBody>
      </p:sp>
      <p:sp>
        <p:nvSpPr>
          <p:cNvPr id="4100" name="Rectangle 1028"/>
          <p:cNvSpPr>
            <a:spLocks noGrp="1" noChangeArrowheads="1"/>
          </p:cNvSpPr>
          <p:nvPr>
            <p:ph type="ftr" sz="quarter" idx="2"/>
          </p:nvPr>
        </p:nvSpPr>
        <p:spPr bwMode="auto">
          <a:xfrm>
            <a:off x="0" y="6658927"/>
            <a:ext cx="4026639" cy="351474"/>
          </a:xfrm>
          <a:prstGeom prst="rect">
            <a:avLst/>
          </a:prstGeom>
          <a:noFill/>
          <a:ln w="9525">
            <a:noFill/>
            <a:miter lim="800000"/>
            <a:headEnd/>
            <a:tailEnd/>
          </a:ln>
        </p:spPr>
        <p:txBody>
          <a:bodyPr vert="horz" wrap="square" lIns="93239" tIns="46619" rIns="93239" bIns="46619" numCol="1" anchor="b" anchorCtr="0" compatLnSpc="1">
            <a:prstTxWarp prst="textNoShape">
              <a:avLst/>
            </a:prstTxWarp>
          </a:bodyPr>
          <a:lstStyle>
            <a:lvl1pPr defTabSz="931670">
              <a:defRPr sz="1200" baseline="0"/>
            </a:lvl1pPr>
          </a:lstStyle>
          <a:p>
            <a:pPr>
              <a:defRPr/>
            </a:pPr>
            <a:endParaRPr lang="en-US" dirty="0"/>
          </a:p>
        </p:txBody>
      </p:sp>
      <p:sp>
        <p:nvSpPr>
          <p:cNvPr id="4101" name="Rectangle 1029"/>
          <p:cNvSpPr>
            <a:spLocks noGrp="1" noChangeArrowheads="1"/>
          </p:cNvSpPr>
          <p:nvPr>
            <p:ph type="sldNum" sz="quarter" idx="3"/>
          </p:nvPr>
        </p:nvSpPr>
        <p:spPr bwMode="auto">
          <a:xfrm>
            <a:off x="5269763" y="6658927"/>
            <a:ext cx="4026638" cy="351474"/>
          </a:xfrm>
          <a:prstGeom prst="rect">
            <a:avLst/>
          </a:prstGeom>
          <a:noFill/>
          <a:ln w="9525">
            <a:noFill/>
            <a:miter lim="800000"/>
            <a:headEnd/>
            <a:tailEnd/>
          </a:ln>
        </p:spPr>
        <p:txBody>
          <a:bodyPr vert="horz" wrap="square" lIns="93239" tIns="46619" rIns="93239" bIns="46619" numCol="1" anchor="b" anchorCtr="0" compatLnSpc="1">
            <a:prstTxWarp prst="textNoShape">
              <a:avLst/>
            </a:prstTxWarp>
          </a:bodyPr>
          <a:lstStyle>
            <a:lvl1pPr algn="r" defTabSz="931670">
              <a:defRPr sz="1200" baseline="0"/>
            </a:lvl1pPr>
          </a:lstStyle>
          <a:p>
            <a:pPr>
              <a:defRPr/>
            </a:pPr>
            <a:fld id="{A00384DA-4D28-459F-B46C-3C3C77663924}"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4" y="11931121"/>
            <a:ext cx="43526075" cy="8230658"/>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21761979"/>
            <a:ext cx="35845750" cy="9816042"/>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60639" y="1537229"/>
            <a:ext cx="46085125" cy="64008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560639" y="8960379"/>
            <a:ext cx="46085125" cy="2534576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275" y="1537229"/>
            <a:ext cx="11520488" cy="32768911"/>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639" y="1537229"/>
            <a:ext cx="34412237" cy="3276891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60639" y="1537229"/>
            <a:ext cx="46085125" cy="64008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560639" y="8960379"/>
            <a:ext cx="46085125" cy="25345761"/>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1" y="24679012"/>
            <a:ext cx="43526075" cy="7626879"/>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1" y="16277961"/>
            <a:ext cx="43526075" cy="84010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60639" y="1537229"/>
            <a:ext cx="46085125" cy="64008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638" y="8960379"/>
            <a:ext cx="22966362" cy="2534576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1" y="8960379"/>
            <a:ext cx="22966363" cy="2534576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9" y="1537229"/>
            <a:ext cx="46085125" cy="64008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8597372"/>
            <a:ext cx="22625050" cy="3581929"/>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2179301"/>
            <a:ext cx="22625050" cy="2212684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8597372"/>
            <a:ext cx="22632988" cy="3581929"/>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2179301"/>
            <a:ext cx="22632988" cy="2212684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60639" y="1537229"/>
            <a:ext cx="46085125" cy="64008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29821"/>
            <a:ext cx="16846550" cy="6506369"/>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529821"/>
            <a:ext cx="28625800" cy="3277631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8036190"/>
            <a:ext cx="16846550" cy="262699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6" y="26882991"/>
            <a:ext cx="30724475" cy="3174471"/>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6" y="3431912"/>
            <a:ext cx="30724475" cy="2304176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0036176" y="30057462"/>
            <a:ext cx="30724475" cy="450611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Line 7"/>
          <p:cNvSpPr>
            <a:spLocks noChangeShapeType="1"/>
          </p:cNvSpPr>
          <p:nvPr/>
        </p:nvSpPr>
        <p:spPr bwMode="auto">
          <a:xfrm>
            <a:off x="914401" y="5511800"/>
            <a:ext cx="49361725" cy="0"/>
          </a:xfrm>
          <a:prstGeom prst="line">
            <a:avLst/>
          </a:prstGeom>
          <a:noFill/>
          <a:ln w="190500" cmpd="thickThin">
            <a:solidFill>
              <a:srgbClr val="003366"/>
            </a:solidFill>
            <a:round/>
            <a:headEnd/>
            <a:tailEnd/>
          </a:ln>
          <a:effectLst/>
        </p:spPr>
        <p:txBody>
          <a:bodyPr/>
          <a:lstStyle/>
          <a:p>
            <a:pPr>
              <a:defRPr/>
            </a:pPr>
            <a:endParaRPr lang="en-US" baseline="0" dirty="0"/>
          </a:p>
        </p:txBody>
      </p:sp>
      <p:sp>
        <p:nvSpPr>
          <p:cNvPr id="1032" name="Text Box 8"/>
          <p:cNvSpPr txBox="1">
            <a:spLocks noChangeArrowheads="1"/>
          </p:cNvSpPr>
          <p:nvPr/>
        </p:nvSpPr>
        <p:spPr bwMode="auto">
          <a:xfrm>
            <a:off x="4648200" y="242623"/>
            <a:ext cx="39852600" cy="4370427"/>
          </a:xfrm>
          <a:prstGeom prst="rect">
            <a:avLst/>
          </a:prstGeom>
          <a:noFill/>
          <a:ln w="9525">
            <a:noFill/>
            <a:miter lim="800000"/>
            <a:headEnd/>
            <a:tailEnd/>
          </a:ln>
          <a:effectLst/>
        </p:spPr>
        <p:txBody>
          <a:bodyPr wrap="square" lIns="0" tIns="0" rIns="0" bIns="0">
            <a:spAutoFit/>
          </a:bodyPr>
          <a:lstStyle/>
          <a:p>
            <a:pPr algn="ctr">
              <a:spcBef>
                <a:spcPct val="20000"/>
              </a:spcBef>
              <a:defRPr/>
            </a:pPr>
            <a:r>
              <a:rPr lang="en-US" sz="12000" b="1" dirty="0">
                <a:latin typeface="Arial" pitchFamily="34" charset="0"/>
                <a:cs typeface="Arial" pitchFamily="34" charset="0"/>
              </a:rPr>
              <a:t>Genomic imputation and evaluation using </a:t>
            </a:r>
            <a:r>
              <a:rPr lang="en-US" sz="12000" b="1" dirty="0" smtClean="0">
                <a:latin typeface="Arial" pitchFamily="34" charset="0"/>
                <a:cs typeface="Arial" pitchFamily="34" charset="0"/>
              </a:rPr>
              <a:t>1074 high </a:t>
            </a:r>
            <a:r>
              <a:rPr lang="en-US" sz="12000" b="1" dirty="0">
                <a:latin typeface="Arial" pitchFamily="34" charset="0"/>
                <a:cs typeface="Arial" pitchFamily="34" charset="0"/>
              </a:rPr>
              <a:t>density Holstein genotypes</a:t>
            </a:r>
            <a:endParaRPr lang="en-US" sz="12000" b="1" i="1" baseline="0" dirty="0">
              <a:latin typeface="Arial" pitchFamily="34" charset="0"/>
              <a:cs typeface="Arial" pitchFamily="34" charset="0"/>
            </a:endParaRPr>
          </a:p>
          <a:p>
            <a:pPr algn="ctr">
              <a:spcBef>
                <a:spcPct val="20000"/>
              </a:spcBef>
              <a:defRPr/>
            </a:pPr>
            <a:r>
              <a:rPr lang="en-US" sz="8000" b="1" i="1" dirty="0">
                <a:latin typeface="Arial" pitchFamily="34" charset="0"/>
                <a:cs typeface="Arial" pitchFamily="34" charset="0"/>
              </a:rPr>
              <a:t>P. M. VanRaden</a:t>
            </a:r>
            <a:r>
              <a:rPr lang="en-US" sz="8000" b="1" i="1" baseline="50000" dirty="0">
                <a:latin typeface="Arial" pitchFamily="34" charset="0"/>
                <a:cs typeface="Arial" pitchFamily="34" charset="0"/>
              </a:rPr>
              <a:t>1</a:t>
            </a:r>
            <a:r>
              <a:rPr lang="en-US" sz="8000" b="1" i="1" dirty="0">
                <a:latin typeface="Arial" pitchFamily="34" charset="0"/>
                <a:cs typeface="Arial" pitchFamily="34" charset="0"/>
              </a:rPr>
              <a:t>, D. J. Null</a:t>
            </a:r>
            <a:r>
              <a:rPr lang="en-US" sz="8000" b="1" i="1" baseline="50000" dirty="0">
                <a:latin typeface="Arial" pitchFamily="34" charset="0"/>
                <a:cs typeface="Arial" pitchFamily="34" charset="0"/>
              </a:rPr>
              <a:t>1</a:t>
            </a:r>
            <a:r>
              <a:rPr lang="en-US" sz="8000" b="1" i="1" dirty="0">
                <a:latin typeface="Arial" pitchFamily="34" charset="0"/>
                <a:cs typeface="Arial" pitchFamily="34" charset="0"/>
              </a:rPr>
              <a:t>*, G.R. Wiggans</a:t>
            </a:r>
            <a:r>
              <a:rPr lang="en-US" sz="8000" b="1" i="1" baseline="50000" dirty="0">
                <a:latin typeface="Arial" pitchFamily="34" charset="0"/>
                <a:cs typeface="Arial" pitchFamily="34" charset="0"/>
              </a:rPr>
              <a:t>1</a:t>
            </a:r>
            <a:r>
              <a:rPr lang="en-US" sz="8000" b="1" i="1" dirty="0">
                <a:latin typeface="Arial" pitchFamily="34" charset="0"/>
                <a:cs typeface="Arial" pitchFamily="34" charset="0"/>
              </a:rPr>
              <a:t>, T.S. Sonstegard</a:t>
            </a:r>
            <a:r>
              <a:rPr lang="en-US" sz="8000" b="1" i="1" baseline="50000" dirty="0">
                <a:latin typeface="Arial" pitchFamily="34" charset="0"/>
                <a:cs typeface="Arial" pitchFamily="34" charset="0"/>
              </a:rPr>
              <a:t>2</a:t>
            </a:r>
            <a:r>
              <a:rPr lang="en-US" sz="8000" b="1" i="1" dirty="0">
                <a:latin typeface="Arial" pitchFamily="34" charset="0"/>
                <a:cs typeface="Arial" pitchFamily="34" charset="0"/>
              </a:rPr>
              <a:t>, </a:t>
            </a:r>
            <a:r>
              <a:rPr lang="en-US" sz="8000" b="1" i="1" dirty="0" smtClean="0">
                <a:latin typeface="Arial" pitchFamily="34" charset="0"/>
                <a:cs typeface="Arial" pitchFamily="34" charset="0"/>
              </a:rPr>
              <a:t>E.E</a:t>
            </a:r>
            <a:r>
              <a:rPr lang="en-US" sz="8000" b="1" i="1" dirty="0">
                <a:latin typeface="Arial" pitchFamily="34" charset="0"/>
                <a:cs typeface="Arial" pitchFamily="34" charset="0"/>
              </a:rPr>
              <a:t>. </a:t>
            </a:r>
            <a:r>
              <a:rPr lang="en-US" sz="8000" b="1" i="1" dirty="0" smtClean="0">
                <a:latin typeface="Arial" pitchFamily="34" charset="0"/>
                <a:cs typeface="Arial" pitchFamily="34" charset="0"/>
              </a:rPr>
              <a:t>Connor</a:t>
            </a:r>
            <a:r>
              <a:rPr lang="en-US" sz="8000" b="1" i="1" baseline="50000" dirty="0" smtClean="0">
                <a:latin typeface="Arial" pitchFamily="34" charset="0"/>
                <a:cs typeface="Arial" pitchFamily="34" charset="0"/>
              </a:rPr>
              <a:t>2</a:t>
            </a:r>
            <a:r>
              <a:rPr lang="en-US" sz="8000" b="1" i="1" dirty="0" smtClean="0">
                <a:latin typeface="Arial" pitchFamily="34" charset="0"/>
                <a:cs typeface="Arial" pitchFamily="34" charset="0"/>
              </a:rPr>
              <a:t>, M. Winters</a:t>
            </a:r>
            <a:r>
              <a:rPr lang="en-US" sz="8000" b="1" i="1" baseline="50000" dirty="0" smtClean="0">
                <a:latin typeface="Arial" pitchFamily="34" charset="0"/>
                <a:cs typeface="Arial" pitchFamily="34" charset="0"/>
              </a:rPr>
              <a:t>3</a:t>
            </a:r>
            <a:r>
              <a:rPr lang="en-US" sz="8000" b="1" i="1" dirty="0" smtClean="0">
                <a:latin typeface="Arial" pitchFamily="34" charset="0"/>
                <a:cs typeface="Arial" pitchFamily="34" charset="0"/>
              </a:rPr>
              <a:t>, and M. Sargolzaei</a:t>
            </a:r>
            <a:r>
              <a:rPr lang="en-US" sz="8000" b="1" i="1" baseline="50000" dirty="0" smtClean="0">
                <a:latin typeface="Arial" pitchFamily="34" charset="0"/>
                <a:cs typeface="Arial" pitchFamily="34" charset="0"/>
              </a:rPr>
              <a:t>4</a:t>
            </a:r>
            <a:endParaRPr lang="en-US" sz="8000" b="1" i="1" baseline="50000" dirty="0">
              <a:latin typeface="Arial" pitchFamily="34" charset="0"/>
              <a:cs typeface="Arial" pitchFamily="34" charset="0"/>
            </a:endParaRPr>
          </a:p>
          <a:p>
            <a:pPr algn="ctr">
              <a:spcBef>
                <a:spcPct val="20000"/>
              </a:spcBef>
              <a:defRPr/>
            </a:pPr>
            <a:r>
              <a:rPr lang="en-US" sz="5000" b="1" baseline="50000" dirty="0">
                <a:latin typeface="Arial" pitchFamily="34" charset="0"/>
                <a:cs typeface="Arial" pitchFamily="34" charset="0"/>
              </a:rPr>
              <a:t>1</a:t>
            </a:r>
            <a:r>
              <a:rPr lang="en-US" sz="5000" b="1" dirty="0">
                <a:latin typeface="Arial" pitchFamily="34" charset="0"/>
                <a:cs typeface="Arial" pitchFamily="34" charset="0"/>
              </a:rPr>
              <a:t>Animal Improvement Programs </a:t>
            </a:r>
            <a:r>
              <a:rPr lang="en-US" sz="5000" b="1" dirty="0" smtClean="0">
                <a:latin typeface="Arial" pitchFamily="34" charset="0"/>
                <a:cs typeface="Arial" pitchFamily="34" charset="0"/>
              </a:rPr>
              <a:t>Laboratory, ARS, USDA, Beltsville, MD  </a:t>
            </a:r>
            <a:r>
              <a:rPr lang="en-US" sz="5000" b="1" baseline="50000" dirty="0" smtClean="0">
                <a:latin typeface="Arial" pitchFamily="34" charset="0"/>
                <a:cs typeface="Arial" pitchFamily="34" charset="0"/>
              </a:rPr>
              <a:t>2</a:t>
            </a:r>
            <a:r>
              <a:rPr lang="en-US" sz="5000" b="1" dirty="0" smtClean="0">
                <a:latin typeface="Arial" pitchFamily="34" charset="0"/>
                <a:cs typeface="Arial" pitchFamily="34" charset="0"/>
              </a:rPr>
              <a:t>Bovine </a:t>
            </a:r>
            <a:r>
              <a:rPr lang="en-US" sz="5000" b="1" dirty="0">
                <a:latin typeface="Arial" pitchFamily="34" charset="0"/>
                <a:cs typeface="Arial" pitchFamily="34" charset="0"/>
              </a:rPr>
              <a:t>Functional Genomics Laboratory, ARS, USDA, Beltsville, </a:t>
            </a:r>
            <a:r>
              <a:rPr lang="en-US" sz="5000" b="1" dirty="0" smtClean="0">
                <a:latin typeface="Arial" pitchFamily="34" charset="0"/>
                <a:cs typeface="Arial" pitchFamily="34" charset="0"/>
              </a:rPr>
              <a:t>MD, and </a:t>
            </a:r>
          </a:p>
          <a:p>
            <a:pPr algn="ctr">
              <a:spcBef>
                <a:spcPct val="20000"/>
              </a:spcBef>
              <a:defRPr/>
            </a:pPr>
            <a:r>
              <a:rPr lang="en-US" sz="5000" b="1" baseline="50000" dirty="0" smtClean="0">
                <a:latin typeface="Arial" pitchFamily="34" charset="0"/>
                <a:cs typeface="Arial" pitchFamily="34" charset="0"/>
              </a:rPr>
              <a:t>3</a:t>
            </a:r>
            <a:r>
              <a:rPr lang="en-US" sz="5000" b="1" dirty="0" smtClean="0">
                <a:latin typeface="Arial" pitchFamily="34" charset="0"/>
                <a:cs typeface="Arial" pitchFamily="34" charset="0"/>
              </a:rPr>
              <a:t> Dairy Co Agriculture and Horticulture Development Board, Warwickshire, UK  </a:t>
            </a:r>
            <a:r>
              <a:rPr lang="en-US" sz="5000" b="1" baseline="50000" dirty="0" smtClean="0">
                <a:latin typeface="Arial" pitchFamily="34" charset="0"/>
                <a:cs typeface="Arial" pitchFamily="34" charset="0"/>
              </a:rPr>
              <a:t>4</a:t>
            </a:r>
            <a:r>
              <a:rPr lang="en-US" sz="5000" b="1" dirty="0" smtClean="0">
                <a:latin typeface="Arial" pitchFamily="34" charset="0"/>
                <a:cs typeface="Arial" pitchFamily="34" charset="0"/>
              </a:rPr>
              <a:t>Centre for Genetic Improvement of Livestock, U. Guelph, ON, Canada  </a:t>
            </a:r>
            <a:r>
              <a:rPr lang="en-US" sz="5000" b="1" baseline="0" dirty="0" smtClean="0">
                <a:latin typeface="Arial" pitchFamily="34" charset="0"/>
                <a:cs typeface="Arial" pitchFamily="34" charset="0"/>
              </a:rPr>
              <a:t> </a:t>
            </a:r>
            <a:endParaRPr lang="en-US" sz="5000" b="1" baseline="0" dirty="0">
              <a:latin typeface="Arial" pitchFamily="34" charset="0"/>
              <a:cs typeface="Arial" pitchFamily="34" charset="0"/>
            </a:endParaRPr>
          </a:p>
        </p:txBody>
      </p:sp>
      <p:sp>
        <p:nvSpPr>
          <p:cNvPr id="1035" name="Text Box 11"/>
          <p:cNvSpPr txBox="1">
            <a:spLocks noChangeArrowheads="1"/>
          </p:cNvSpPr>
          <p:nvPr userDrawn="1"/>
        </p:nvSpPr>
        <p:spPr bwMode="auto">
          <a:xfrm>
            <a:off x="838200" y="1905000"/>
            <a:ext cx="4800600" cy="2492990"/>
          </a:xfrm>
          <a:prstGeom prst="rect">
            <a:avLst/>
          </a:prstGeom>
          <a:noFill/>
          <a:ln w="9525">
            <a:noFill/>
            <a:miter lim="800000"/>
            <a:headEnd/>
            <a:tailEnd/>
          </a:ln>
          <a:effectLst/>
        </p:spPr>
        <p:txBody>
          <a:bodyPr wrap="square" lIns="0" tIns="0" rIns="0" bIns="0">
            <a:spAutoFit/>
          </a:bodyPr>
          <a:lstStyle/>
          <a:p>
            <a:pPr algn="ctr">
              <a:lnSpc>
                <a:spcPct val="90000"/>
              </a:lnSpc>
              <a:defRPr/>
            </a:pPr>
            <a:r>
              <a:rPr lang="en-US" sz="9000" baseline="0" dirty="0">
                <a:latin typeface="VAGRounded BT" pitchFamily="34" charset="0"/>
              </a:rPr>
              <a:t>Abstr. W53</a:t>
            </a:r>
          </a:p>
        </p:txBody>
      </p:sp>
      <p:pic>
        <p:nvPicPr>
          <p:cNvPr id="1030" name="Picture 12" descr="usdaars"/>
          <p:cNvPicPr>
            <a:picLocks noChangeAspect="1" noChangeArrowheads="1"/>
          </p:cNvPicPr>
          <p:nvPr userDrawn="1"/>
        </p:nvPicPr>
        <p:blipFill>
          <a:blip r:embed="rId13" cstate="print"/>
          <a:srcRect/>
          <a:stretch>
            <a:fillRect/>
          </a:stretch>
        </p:blipFill>
        <p:spPr bwMode="auto">
          <a:xfrm>
            <a:off x="44577000" y="622300"/>
            <a:ext cx="6008688" cy="4445000"/>
          </a:xfrm>
          <a:prstGeom prst="rect">
            <a:avLst/>
          </a:prstGeom>
          <a:noFill/>
          <a:ln w="9525">
            <a:noFill/>
            <a:miter lim="800000"/>
            <a:headEnd/>
            <a:tailEnd/>
          </a:ln>
        </p:spPr>
      </p:pic>
      <p:sp>
        <p:nvSpPr>
          <p:cNvPr id="1037" name="Text Box 13"/>
          <p:cNvSpPr txBox="1">
            <a:spLocks noChangeArrowheads="1"/>
          </p:cNvSpPr>
          <p:nvPr userDrawn="1"/>
        </p:nvSpPr>
        <p:spPr bwMode="auto">
          <a:xfrm>
            <a:off x="44958000" y="4000501"/>
            <a:ext cx="2057400" cy="1015663"/>
          </a:xfrm>
          <a:prstGeom prst="rect">
            <a:avLst/>
          </a:prstGeom>
          <a:noFill/>
          <a:ln w="9525">
            <a:noFill/>
            <a:miter lim="800000"/>
            <a:headEnd/>
            <a:tailEnd/>
          </a:ln>
          <a:effectLst/>
        </p:spPr>
        <p:txBody>
          <a:bodyPr>
            <a:spAutoFit/>
          </a:bodyPr>
          <a:lstStyle/>
          <a:p>
            <a:pPr>
              <a:spcBef>
                <a:spcPct val="50000"/>
              </a:spcBef>
              <a:defRPr/>
            </a:pPr>
            <a:r>
              <a:rPr lang="en-US" sz="6000" baseline="0" dirty="0">
                <a:solidFill>
                  <a:schemeClr val="bg1"/>
                </a:solidFill>
                <a:latin typeface="VAGRounded BT" pitchFamily="34" charset="0"/>
              </a:rPr>
              <a:t>2011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806950" rtl="0" eaLnBrk="0" fontAlgn="base" hangingPunct="0">
        <a:spcBef>
          <a:spcPct val="0"/>
        </a:spcBef>
        <a:spcAft>
          <a:spcPct val="0"/>
        </a:spcAft>
        <a:defRPr sz="23100">
          <a:solidFill>
            <a:schemeClr val="tx2"/>
          </a:solidFill>
          <a:latin typeface="+mj-lt"/>
          <a:ea typeface="+mj-ea"/>
          <a:cs typeface="+mj-cs"/>
        </a:defRPr>
      </a:lvl1pPr>
      <a:lvl2pPr algn="ctr" defTabSz="4806950" rtl="0" eaLnBrk="0" fontAlgn="base" hangingPunct="0">
        <a:spcBef>
          <a:spcPct val="0"/>
        </a:spcBef>
        <a:spcAft>
          <a:spcPct val="0"/>
        </a:spcAft>
        <a:defRPr sz="23100">
          <a:solidFill>
            <a:schemeClr val="tx2"/>
          </a:solidFill>
          <a:latin typeface="Trebuchet MS" pitchFamily="34" charset="0"/>
        </a:defRPr>
      </a:lvl2pPr>
      <a:lvl3pPr algn="ctr" defTabSz="4806950" rtl="0" eaLnBrk="0" fontAlgn="base" hangingPunct="0">
        <a:spcBef>
          <a:spcPct val="0"/>
        </a:spcBef>
        <a:spcAft>
          <a:spcPct val="0"/>
        </a:spcAft>
        <a:defRPr sz="23100">
          <a:solidFill>
            <a:schemeClr val="tx2"/>
          </a:solidFill>
          <a:latin typeface="Trebuchet MS" pitchFamily="34" charset="0"/>
        </a:defRPr>
      </a:lvl3pPr>
      <a:lvl4pPr algn="ctr" defTabSz="4806950" rtl="0" eaLnBrk="0" fontAlgn="base" hangingPunct="0">
        <a:spcBef>
          <a:spcPct val="0"/>
        </a:spcBef>
        <a:spcAft>
          <a:spcPct val="0"/>
        </a:spcAft>
        <a:defRPr sz="23100">
          <a:solidFill>
            <a:schemeClr val="tx2"/>
          </a:solidFill>
          <a:latin typeface="Trebuchet MS" pitchFamily="34" charset="0"/>
        </a:defRPr>
      </a:lvl4pPr>
      <a:lvl5pPr algn="ctr" defTabSz="4806950" rtl="0" eaLnBrk="0" fontAlgn="base" hangingPunct="0">
        <a:spcBef>
          <a:spcPct val="0"/>
        </a:spcBef>
        <a:spcAft>
          <a:spcPct val="0"/>
        </a:spcAft>
        <a:defRPr sz="23100">
          <a:solidFill>
            <a:schemeClr val="tx2"/>
          </a:solidFill>
          <a:latin typeface="Trebuchet MS" pitchFamily="34" charset="0"/>
        </a:defRPr>
      </a:lvl5pPr>
      <a:lvl6pPr marL="457200" algn="ctr" defTabSz="4806950" rtl="0" fontAlgn="base">
        <a:spcBef>
          <a:spcPct val="0"/>
        </a:spcBef>
        <a:spcAft>
          <a:spcPct val="0"/>
        </a:spcAft>
        <a:defRPr sz="23100">
          <a:solidFill>
            <a:schemeClr val="tx2"/>
          </a:solidFill>
          <a:latin typeface="Trebuchet MS" pitchFamily="34" charset="0"/>
        </a:defRPr>
      </a:lvl6pPr>
      <a:lvl7pPr marL="914400" algn="ctr" defTabSz="4806950" rtl="0" fontAlgn="base">
        <a:spcBef>
          <a:spcPct val="0"/>
        </a:spcBef>
        <a:spcAft>
          <a:spcPct val="0"/>
        </a:spcAft>
        <a:defRPr sz="23100">
          <a:solidFill>
            <a:schemeClr val="tx2"/>
          </a:solidFill>
          <a:latin typeface="Trebuchet MS" pitchFamily="34" charset="0"/>
        </a:defRPr>
      </a:lvl7pPr>
      <a:lvl8pPr marL="1371600" algn="ctr" defTabSz="4806950" rtl="0" fontAlgn="base">
        <a:spcBef>
          <a:spcPct val="0"/>
        </a:spcBef>
        <a:spcAft>
          <a:spcPct val="0"/>
        </a:spcAft>
        <a:defRPr sz="23100">
          <a:solidFill>
            <a:schemeClr val="tx2"/>
          </a:solidFill>
          <a:latin typeface="Trebuchet MS" pitchFamily="34" charset="0"/>
        </a:defRPr>
      </a:lvl8pPr>
      <a:lvl9pPr marL="1828800" algn="ctr" defTabSz="4806950" rtl="0" fontAlgn="base">
        <a:spcBef>
          <a:spcPct val="0"/>
        </a:spcBef>
        <a:spcAft>
          <a:spcPct val="0"/>
        </a:spcAft>
        <a:defRPr sz="23100">
          <a:solidFill>
            <a:schemeClr val="tx2"/>
          </a:solidFill>
          <a:latin typeface="Trebuchet MS" pitchFamily="34" charset="0"/>
        </a:defRPr>
      </a:lvl9pPr>
    </p:titleStyle>
    <p:bodyStyle>
      <a:lvl1pPr marL="1801813" indent="-1801813" algn="l" defTabSz="4806950" rtl="0" eaLnBrk="0" fontAlgn="base" hangingPunct="0">
        <a:spcBef>
          <a:spcPct val="20000"/>
        </a:spcBef>
        <a:spcAft>
          <a:spcPct val="0"/>
        </a:spcAft>
        <a:buChar char="•"/>
        <a:defRPr sz="16800">
          <a:solidFill>
            <a:schemeClr val="tx1"/>
          </a:solidFill>
          <a:latin typeface="+mn-lt"/>
          <a:ea typeface="+mn-ea"/>
          <a:cs typeface="+mn-cs"/>
        </a:defRPr>
      </a:lvl1pPr>
      <a:lvl2pPr marL="3903663" indent="-1498600" algn="l" defTabSz="4806950" rtl="0" eaLnBrk="0" fontAlgn="base" hangingPunct="0">
        <a:spcBef>
          <a:spcPct val="20000"/>
        </a:spcBef>
        <a:spcAft>
          <a:spcPct val="0"/>
        </a:spcAft>
        <a:buChar char="–"/>
        <a:defRPr sz="14700">
          <a:solidFill>
            <a:schemeClr val="tx1"/>
          </a:solidFill>
          <a:latin typeface="+mn-lt"/>
        </a:defRPr>
      </a:lvl2pPr>
      <a:lvl3pPr marL="6007100" indent="-1200150" algn="l" defTabSz="4806950" rtl="0" eaLnBrk="0" fontAlgn="base" hangingPunct="0">
        <a:spcBef>
          <a:spcPct val="20000"/>
        </a:spcBef>
        <a:spcAft>
          <a:spcPct val="0"/>
        </a:spcAft>
        <a:buChar char="•"/>
        <a:defRPr sz="12700">
          <a:solidFill>
            <a:schemeClr val="tx1"/>
          </a:solidFill>
          <a:latin typeface="+mn-lt"/>
        </a:defRPr>
      </a:lvl3pPr>
      <a:lvl4pPr marL="8412163" indent="-1200150" algn="l" defTabSz="4806950" rtl="0" eaLnBrk="0" fontAlgn="base" hangingPunct="0">
        <a:spcBef>
          <a:spcPct val="20000"/>
        </a:spcBef>
        <a:spcAft>
          <a:spcPct val="0"/>
        </a:spcAft>
        <a:buChar char="–"/>
        <a:defRPr sz="10400">
          <a:solidFill>
            <a:schemeClr val="tx1"/>
          </a:solidFill>
          <a:latin typeface="+mn-lt"/>
        </a:defRPr>
      </a:lvl4pPr>
      <a:lvl5pPr marL="10817225" indent="-1203325" algn="l" defTabSz="4806950" rtl="0" eaLnBrk="0" fontAlgn="base" hangingPunct="0">
        <a:spcBef>
          <a:spcPct val="20000"/>
        </a:spcBef>
        <a:spcAft>
          <a:spcPct val="0"/>
        </a:spcAft>
        <a:buChar char="»"/>
        <a:defRPr sz="10400">
          <a:solidFill>
            <a:schemeClr val="tx1"/>
          </a:solidFill>
          <a:latin typeface="+mn-lt"/>
        </a:defRPr>
      </a:lvl5pPr>
      <a:lvl6pPr marL="11274425" indent="-1203325" algn="l" defTabSz="4806950" rtl="0" fontAlgn="base">
        <a:spcBef>
          <a:spcPct val="20000"/>
        </a:spcBef>
        <a:spcAft>
          <a:spcPct val="0"/>
        </a:spcAft>
        <a:buChar char="»"/>
        <a:defRPr sz="10400">
          <a:solidFill>
            <a:schemeClr val="tx1"/>
          </a:solidFill>
          <a:latin typeface="+mn-lt"/>
        </a:defRPr>
      </a:lvl6pPr>
      <a:lvl7pPr marL="11731625" indent="-1203325" algn="l" defTabSz="4806950" rtl="0" fontAlgn="base">
        <a:spcBef>
          <a:spcPct val="20000"/>
        </a:spcBef>
        <a:spcAft>
          <a:spcPct val="0"/>
        </a:spcAft>
        <a:buChar char="»"/>
        <a:defRPr sz="10400">
          <a:solidFill>
            <a:schemeClr val="tx1"/>
          </a:solidFill>
          <a:latin typeface="+mn-lt"/>
        </a:defRPr>
      </a:lvl7pPr>
      <a:lvl8pPr marL="12188825" indent="-1203325" algn="l" defTabSz="4806950" rtl="0" fontAlgn="base">
        <a:spcBef>
          <a:spcPct val="20000"/>
        </a:spcBef>
        <a:spcAft>
          <a:spcPct val="0"/>
        </a:spcAft>
        <a:buChar char="»"/>
        <a:defRPr sz="10400">
          <a:solidFill>
            <a:schemeClr val="tx1"/>
          </a:solidFill>
          <a:latin typeface="+mn-lt"/>
        </a:defRPr>
      </a:lvl8pPr>
      <a:lvl9pPr marL="12646025" indent="-1203325" algn="l" defTabSz="4806950" rtl="0" fontAlgn="base">
        <a:spcBef>
          <a:spcPct val="20000"/>
        </a:spcBef>
        <a:spcAft>
          <a:spcPct val="0"/>
        </a:spcAft>
        <a:buChar char="»"/>
        <a:defRPr sz="10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8"/>
          <p:cNvSpPr txBox="1">
            <a:spLocks noChangeArrowheads="1"/>
          </p:cNvSpPr>
          <p:nvPr/>
        </p:nvSpPr>
        <p:spPr bwMode="auto">
          <a:xfrm>
            <a:off x="914400" y="6734176"/>
            <a:ext cx="15468600" cy="1169551"/>
          </a:xfrm>
          <a:prstGeom prst="rect">
            <a:avLst/>
          </a:prstGeom>
          <a:noFill/>
          <a:ln w="9525">
            <a:noFill/>
            <a:miter lim="800000"/>
            <a:headEnd/>
            <a:tailEnd/>
          </a:ln>
        </p:spPr>
        <p:txBody>
          <a:bodyPr>
            <a:spAutoFit/>
          </a:bodyPr>
          <a:lstStyle/>
          <a:p>
            <a:pPr algn="ctr">
              <a:spcBef>
                <a:spcPct val="50000"/>
              </a:spcBef>
            </a:pPr>
            <a:r>
              <a:rPr lang="en-US" sz="7000" b="1" baseline="0" dirty="0">
                <a:solidFill>
                  <a:schemeClr val="accent2"/>
                </a:solidFill>
                <a:latin typeface="Arial" charset="0"/>
              </a:rPr>
              <a:t>Introduction</a:t>
            </a:r>
          </a:p>
        </p:txBody>
      </p:sp>
      <p:sp>
        <p:nvSpPr>
          <p:cNvPr id="2051" name="Text Box 131"/>
          <p:cNvSpPr txBox="1">
            <a:spLocks noChangeArrowheads="1"/>
          </p:cNvSpPr>
          <p:nvPr/>
        </p:nvSpPr>
        <p:spPr bwMode="auto">
          <a:xfrm>
            <a:off x="38404800" y="8356600"/>
            <a:ext cx="11887200" cy="584775"/>
          </a:xfrm>
          <a:prstGeom prst="rect">
            <a:avLst/>
          </a:prstGeom>
          <a:noFill/>
          <a:ln w="9525">
            <a:noFill/>
            <a:miter lim="800000"/>
            <a:headEnd/>
            <a:tailEnd/>
          </a:ln>
        </p:spPr>
        <p:txBody>
          <a:bodyPr>
            <a:spAutoFit/>
          </a:bodyPr>
          <a:lstStyle/>
          <a:p>
            <a:pPr>
              <a:spcBef>
                <a:spcPct val="50000"/>
              </a:spcBef>
            </a:pPr>
            <a:endParaRPr lang="en-US" baseline="0" dirty="0"/>
          </a:p>
        </p:txBody>
      </p:sp>
      <p:sp>
        <p:nvSpPr>
          <p:cNvPr id="2052" name="Text Box 134"/>
          <p:cNvSpPr txBox="1">
            <a:spLocks noChangeArrowheads="1"/>
          </p:cNvSpPr>
          <p:nvPr/>
        </p:nvSpPr>
        <p:spPr bwMode="auto">
          <a:xfrm>
            <a:off x="38404800" y="18846800"/>
            <a:ext cx="11887200" cy="584775"/>
          </a:xfrm>
          <a:prstGeom prst="rect">
            <a:avLst/>
          </a:prstGeom>
          <a:noFill/>
          <a:ln w="9525">
            <a:noFill/>
            <a:miter lim="800000"/>
            <a:headEnd/>
            <a:tailEnd/>
          </a:ln>
        </p:spPr>
        <p:txBody>
          <a:bodyPr>
            <a:spAutoFit/>
          </a:bodyPr>
          <a:lstStyle/>
          <a:p>
            <a:pPr>
              <a:spcBef>
                <a:spcPct val="50000"/>
              </a:spcBef>
            </a:pPr>
            <a:endParaRPr lang="en-US" baseline="0" dirty="0"/>
          </a:p>
        </p:txBody>
      </p:sp>
      <p:sp>
        <p:nvSpPr>
          <p:cNvPr id="2053" name="Text Box 232"/>
          <p:cNvSpPr txBox="1">
            <a:spLocks noChangeArrowheads="1"/>
          </p:cNvSpPr>
          <p:nvPr/>
        </p:nvSpPr>
        <p:spPr bwMode="auto">
          <a:xfrm>
            <a:off x="914400" y="17068800"/>
            <a:ext cx="15468600" cy="1169551"/>
          </a:xfrm>
          <a:prstGeom prst="rect">
            <a:avLst/>
          </a:prstGeom>
          <a:noFill/>
          <a:ln w="9525">
            <a:noFill/>
            <a:miter lim="800000"/>
            <a:headEnd/>
            <a:tailEnd/>
          </a:ln>
        </p:spPr>
        <p:txBody>
          <a:bodyPr wrap="square">
            <a:spAutoFit/>
          </a:bodyPr>
          <a:lstStyle/>
          <a:p>
            <a:pPr algn="ctr">
              <a:spcBef>
                <a:spcPct val="50000"/>
              </a:spcBef>
            </a:pPr>
            <a:r>
              <a:rPr lang="en-US" sz="7000" b="1" baseline="0" dirty="0">
                <a:solidFill>
                  <a:schemeClr val="accent2"/>
                </a:solidFill>
                <a:latin typeface="Arial" charset="0"/>
              </a:rPr>
              <a:t>Data</a:t>
            </a:r>
          </a:p>
        </p:txBody>
      </p:sp>
      <p:sp>
        <p:nvSpPr>
          <p:cNvPr id="2054" name="Rectangle 329"/>
          <p:cNvSpPr>
            <a:spLocks noChangeArrowheads="1"/>
          </p:cNvSpPr>
          <p:nvPr/>
        </p:nvSpPr>
        <p:spPr bwMode="auto">
          <a:xfrm>
            <a:off x="990600" y="18580099"/>
            <a:ext cx="15544800" cy="10401300"/>
          </a:xfrm>
          <a:prstGeom prst="rect">
            <a:avLst/>
          </a:prstGeom>
          <a:noFill/>
          <a:ln w="9525">
            <a:noFill/>
            <a:round/>
            <a:headEnd/>
            <a:tailEnd/>
          </a:ln>
        </p:spPr>
        <p:txBody>
          <a:bodyPr lIns="90000" tIns="46800" rIns="90000" bIns="46800"/>
          <a:lstStyle/>
          <a:p>
            <a:pPr marL="333375" indent="-333375" defTabSz="457200" eaLnBrk="0" hangingPunct="0">
              <a:spcBef>
                <a:spcPts val="1400"/>
              </a:spcBef>
              <a:buClr>
                <a:srgbClr val="339933"/>
              </a:buClr>
              <a:buSzPct val="130000"/>
              <a:buFontTx/>
              <a:buChar char="•"/>
              <a:tabLst>
                <a:tab pos="454025" algn="l"/>
                <a:tab pos="1066800" algn="l"/>
                <a:tab pos="1368425" algn="l"/>
                <a:tab pos="1825625" algn="l"/>
                <a:tab pos="2282825" algn="l"/>
                <a:tab pos="2740025" algn="l"/>
                <a:tab pos="3197225" algn="l"/>
                <a:tab pos="3654425" algn="l"/>
                <a:tab pos="4111625" algn="l"/>
                <a:tab pos="4568825" algn="l"/>
                <a:tab pos="5026025" algn="l"/>
                <a:tab pos="5483225" algn="l"/>
                <a:tab pos="6096000" algn="l"/>
                <a:tab pos="6397625" algn="l"/>
                <a:tab pos="6854825" algn="l"/>
                <a:tab pos="7312025" algn="l"/>
                <a:tab pos="7769225" algn="l"/>
                <a:tab pos="8226425" algn="l"/>
                <a:tab pos="8683625" algn="l"/>
                <a:tab pos="9140825" algn="l"/>
              </a:tabLst>
            </a:pPr>
            <a:r>
              <a:rPr lang="en-US" sz="4500" b="1" baseline="0" dirty="0" smtClean="0">
                <a:latin typeface="Arial" charset="0"/>
              </a:rPr>
              <a:t>Four </a:t>
            </a:r>
            <a:r>
              <a:rPr lang="en-US" sz="4500" b="1" baseline="0" dirty="0">
                <a:latin typeface="Arial" charset="0"/>
              </a:rPr>
              <a:t>types of genotypes were used for this analysis: </a:t>
            </a:r>
            <a:r>
              <a:rPr lang="en-US" sz="4500" b="1" baseline="0" dirty="0">
                <a:solidFill>
                  <a:srgbClr val="0000FF"/>
                </a:solidFill>
                <a:latin typeface="Arial" charset="0"/>
              </a:rPr>
              <a:t>HD</a:t>
            </a:r>
            <a:r>
              <a:rPr lang="en-US" sz="4500" b="1" baseline="0" dirty="0">
                <a:latin typeface="Arial" charset="0"/>
              </a:rPr>
              <a:t>, </a:t>
            </a:r>
            <a:r>
              <a:rPr lang="en-US" sz="4500" b="1" baseline="0" dirty="0">
                <a:solidFill>
                  <a:srgbClr val="0000FF"/>
                </a:solidFill>
                <a:latin typeface="Arial" charset="0"/>
              </a:rPr>
              <a:t>50K</a:t>
            </a:r>
            <a:r>
              <a:rPr lang="en-US" sz="4500" b="1" baseline="0" dirty="0">
                <a:latin typeface="Arial" charset="0"/>
              </a:rPr>
              <a:t>, </a:t>
            </a:r>
            <a:r>
              <a:rPr lang="en-US" sz="4500" b="1" baseline="0" dirty="0" smtClean="0">
                <a:solidFill>
                  <a:srgbClr val="0000FF"/>
                </a:solidFill>
                <a:latin typeface="Arial" charset="0"/>
              </a:rPr>
              <a:t>3K</a:t>
            </a:r>
            <a:r>
              <a:rPr lang="en-US" sz="4500" b="1" baseline="0" dirty="0" smtClean="0">
                <a:latin typeface="Arial" charset="0"/>
              </a:rPr>
              <a:t>, and </a:t>
            </a:r>
            <a:r>
              <a:rPr lang="en-US" sz="4500" b="1" baseline="0" dirty="0">
                <a:latin typeface="Arial" charset="0"/>
              </a:rPr>
              <a:t>imputed </a:t>
            </a:r>
            <a:r>
              <a:rPr lang="en-US" sz="4500" b="1" baseline="0" dirty="0">
                <a:solidFill>
                  <a:srgbClr val="0000FF"/>
                </a:solidFill>
                <a:latin typeface="Arial" charset="0"/>
              </a:rPr>
              <a:t>dams</a:t>
            </a:r>
            <a:r>
              <a:rPr lang="en-US" sz="4500" b="1" baseline="0" dirty="0">
                <a:latin typeface="Arial" charset="0"/>
              </a:rPr>
              <a:t>.</a:t>
            </a:r>
          </a:p>
          <a:p>
            <a:pPr marL="333375" indent="-333375" defTabSz="457200" eaLnBrk="0" hangingPunct="0">
              <a:spcBef>
                <a:spcPts val="1400"/>
              </a:spcBef>
              <a:buClr>
                <a:srgbClr val="339933"/>
              </a:buClr>
              <a:buSzPct val="130000"/>
              <a:buFontTx/>
              <a:buChar char="•"/>
              <a:tabLst>
                <a:tab pos="454025" algn="l"/>
                <a:tab pos="1066800" algn="l"/>
                <a:tab pos="1368425" algn="l"/>
                <a:tab pos="1825625" algn="l"/>
                <a:tab pos="2282825" algn="l"/>
                <a:tab pos="2740025" algn="l"/>
                <a:tab pos="3197225" algn="l"/>
                <a:tab pos="3654425" algn="l"/>
                <a:tab pos="4111625" algn="l"/>
                <a:tab pos="4568825" algn="l"/>
                <a:tab pos="5026025" algn="l"/>
                <a:tab pos="5483225" algn="l"/>
                <a:tab pos="6096000" algn="l"/>
                <a:tab pos="6397625" algn="l"/>
                <a:tab pos="6854825" algn="l"/>
                <a:tab pos="7312025" algn="l"/>
                <a:tab pos="7769225" algn="l"/>
                <a:tab pos="8226425" algn="l"/>
                <a:tab pos="8683625" algn="l"/>
                <a:tab pos="9140825" algn="l"/>
              </a:tabLst>
            </a:pPr>
            <a:r>
              <a:rPr lang="en-US" sz="4500" b="1" baseline="0" dirty="0" smtClean="0">
                <a:latin typeface="Arial" charset="0"/>
              </a:rPr>
              <a:t>The animals genotyped included 1,074 with </a:t>
            </a:r>
            <a:r>
              <a:rPr lang="en-US" sz="4500" b="1" baseline="0" dirty="0" smtClean="0">
                <a:solidFill>
                  <a:srgbClr val="0000FF"/>
                </a:solidFill>
                <a:latin typeface="Arial" charset="0"/>
              </a:rPr>
              <a:t>HD</a:t>
            </a:r>
            <a:r>
              <a:rPr lang="en-US" sz="4500" b="1" baseline="0" dirty="0" smtClean="0">
                <a:latin typeface="Arial" charset="0"/>
              </a:rPr>
              <a:t>, 66,540 with </a:t>
            </a:r>
            <a:r>
              <a:rPr lang="en-US" sz="4500" b="1" baseline="0" dirty="0" smtClean="0">
                <a:solidFill>
                  <a:srgbClr val="0000FF"/>
                </a:solidFill>
                <a:latin typeface="Arial" charset="0"/>
              </a:rPr>
              <a:t>50K</a:t>
            </a:r>
            <a:r>
              <a:rPr lang="en-US" sz="4500" b="1" baseline="0" dirty="0" smtClean="0">
                <a:latin typeface="Arial" charset="0"/>
              </a:rPr>
              <a:t>, 33,119 with </a:t>
            </a:r>
            <a:r>
              <a:rPr lang="en-US" sz="4500" b="1" baseline="0" dirty="0" smtClean="0">
                <a:solidFill>
                  <a:srgbClr val="0000FF"/>
                </a:solidFill>
                <a:latin typeface="Arial" charset="0"/>
              </a:rPr>
              <a:t>3K</a:t>
            </a:r>
            <a:r>
              <a:rPr lang="en-US" sz="4500" b="1" baseline="0" dirty="0" smtClean="0">
                <a:latin typeface="Arial" charset="0"/>
              </a:rPr>
              <a:t>, and 2,337 imputed </a:t>
            </a:r>
            <a:r>
              <a:rPr lang="en-US" sz="4500" b="1" baseline="0" dirty="0">
                <a:solidFill>
                  <a:srgbClr val="0000FF"/>
                </a:solidFill>
                <a:latin typeface="Arial" charset="0"/>
              </a:rPr>
              <a:t>dams</a:t>
            </a:r>
            <a:r>
              <a:rPr lang="en-US" sz="4500" b="1" baseline="0" dirty="0">
                <a:latin typeface="Arial" charset="0"/>
              </a:rPr>
              <a:t>.	</a:t>
            </a:r>
          </a:p>
          <a:p>
            <a:pPr marL="333375" indent="-333375" defTabSz="457200" eaLnBrk="0" hangingPunct="0">
              <a:spcBef>
                <a:spcPts val="1400"/>
              </a:spcBef>
              <a:buClr>
                <a:srgbClr val="339933"/>
              </a:buClr>
              <a:buSzPct val="130000"/>
              <a:buFontTx/>
              <a:buChar char="•"/>
              <a:tabLst>
                <a:tab pos="454025" algn="l"/>
                <a:tab pos="1066800" algn="l"/>
                <a:tab pos="1368425" algn="l"/>
                <a:tab pos="1825625" algn="l"/>
                <a:tab pos="2282825" algn="l"/>
                <a:tab pos="2740025" algn="l"/>
                <a:tab pos="3197225" algn="l"/>
                <a:tab pos="3654425" algn="l"/>
                <a:tab pos="4111625" algn="l"/>
                <a:tab pos="4568825" algn="l"/>
                <a:tab pos="5026025" algn="l"/>
                <a:tab pos="5483225" algn="l"/>
                <a:tab pos="6096000" algn="l"/>
                <a:tab pos="6397625" algn="l"/>
                <a:tab pos="6854825" algn="l"/>
                <a:tab pos="7312025" algn="l"/>
                <a:tab pos="7769225" algn="l"/>
                <a:tab pos="8226425" algn="l"/>
                <a:tab pos="8683625" algn="l"/>
                <a:tab pos="9140825" algn="l"/>
              </a:tabLst>
            </a:pPr>
            <a:r>
              <a:rPr lang="en-US" sz="4500" b="1" baseline="0" dirty="0">
                <a:solidFill>
                  <a:srgbClr val="0000FF"/>
                </a:solidFill>
                <a:latin typeface="Arial" charset="0"/>
              </a:rPr>
              <a:t>HD</a:t>
            </a:r>
            <a:r>
              <a:rPr lang="en-US" sz="4500" b="1" baseline="0" dirty="0">
                <a:latin typeface="Arial" charset="0"/>
              </a:rPr>
              <a:t> genotypes </a:t>
            </a:r>
            <a:r>
              <a:rPr lang="en-US" sz="4500" b="1" baseline="0" dirty="0" smtClean="0">
                <a:latin typeface="Arial" charset="0"/>
              </a:rPr>
              <a:t>were from 356 </a:t>
            </a:r>
            <a:r>
              <a:rPr lang="en-US" sz="4500" b="1" baseline="0" dirty="0">
                <a:latin typeface="Arial" charset="0"/>
              </a:rPr>
              <a:t>influential </a:t>
            </a:r>
            <a:r>
              <a:rPr lang="en-US" sz="4500" b="1" baseline="0" dirty="0" smtClean="0">
                <a:latin typeface="Arial" charset="0"/>
              </a:rPr>
              <a:t> USA and CAN sires, 398 GBR sires, 156 other sires, </a:t>
            </a:r>
            <a:r>
              <a:rPr lang="en-US" sz="4500" b="1" baseline="0" dirty="0">
                <a:latin typeface="Arial" charset="0"/>
              </a:rPr>
              <a:t>138 Beltsville research </a:t>
            </a:r>
            <a:r>
              <a:rPr lang="en-US" sz="4500" b="1" baseline="0" dirty="0" smtClean="0">
                <a:latin typeface="Arial" charset="0"/>
              </a:rPr>
              <a:t>cows, </a:t>
            </a:r>
            <a:r>
              <a:rPr lang="en-US" sz="4500" b="1" baseline="0" dirty="0">
                <a:latin typeface="Arial" charset="0"/>
              </a:rPr>
              <a:t>and </a:t>
            </a:r>
            <a:r>
              <a:rPr lang="en-US" sz="4500" b="1" baseline="0" dirty="0" smtClean="0">
                <a:latin typeface="Arial" charset="0"/>
              </a:rPr>
              <a:t>26 </a:t>
            </a:r>
            <a:r>
              <a:rPr lang="en-US" sz="4500" b="1" baseline="0" dirty="0">
                <a:latin typeface="Arial" charset="0"/>
              </a:rPr>
              <a:t>other </a:t>
            </a:r>
            <a:r>
              <a:rPr lang="en-US" sz="4500" b="1" baseline="0" dirty="0" smtClean="0">
                <a:latin typeface="Arial" charset="0"/>
              </a:rPr>
              <a:t>females</a:t>
            </a:r>
            <a:r>
              <a:rPr lang="en-US" sz="4500" b="1" baseline="0" dirty="0">
                <a:latin typeface="Arial" charset="0"/>
              </a:rPr>
              <a:t>.</a:t>
            </a:r>
          </a:p>
          <a:p>
            <a:pPr marL="333375" indent="-333375" defTabSz="457200" eaLnBrk="0" hangingPunct="0">
              <a:spcBef>
                <a:spcPts val="1400"/>
              </a:spcBef>
              <a:buClr>
                <a:srgbClr val="339933"/>
              </a:buClr>
              <a:buSzPct val="130000"/>
              <a:buFontTx/>
              <a:buChar char="•"/>
              <a:tabLst>
                <a:tab pos="454025" algn="l"/>
                <a:tab pos="1066800" algn="l"/>
                <a:tab pos="1368425" algn="l"/>
                <a:tab pos="1825625" algn="l"/>
                <a:tab pos="2282825" algn="l"/>
                <a:tab pos="2740025" algn="l"/>
                <a:tab pos="3197225" algn="l"/>
                <a:tab pos="3654425" algn="l"/>
                <a:tab pos="4111625" algn="l"/>
                <a:tab pos="4568825" algn="l"/>
                <a:tab pos="5026025" algn="l"/>
                <a:tab pos="5483225" algn="l"/>
                <a:tab pos="6096000" algn="l"/>
                <a:tab pos="6397625" algn="l"/>
                <a:tab pos="6854825" algn="l"/>
                <a:tab pos="7312025" algn="l"/>
                <a:tab pos="7769225" algn="l"/>
                <a:tab pos="8226425" algn="l"/>
                <a:tab pos="8683625" algn="l"/>
                <a:tab pos="9140825" algn="l"/>
              </a:tabLst>
            </a:pPr>
            <a:r>
              <a:rPr lang="en-US" sz="4500" b="1" baseline="0" dirty="0" smtClean="0">
                <a:latin typeface="Arial" charset="0"/>
              </a:rPr>
              <a:t>To test imputation, an example simulated chromosome was used with 1% of the genotypes missing and 0.02% incorrect initially from each chip. Among all </a:t>
            </a:r>
            <a:r>
              <a:rPr lang="en-US" sz="4500" b="1" baseline="0" dirty="0">
                <a:latin typeface="Arial" charset="0"/>
              </a:rPr>
              <a:t>animals, 94.4% of genotypes were missing initially.</a:t>
            </a:r>
          </a:p>
          <a:p>
            <a:pPr marL="333375" indent="-333375" defTabSz="457200" eaLnBrk="0" hangingPunct="0">
              <a:spcBef>
                <a:spcPts val="1400"/>
              </a:spcBef>
              <a:buClr>
                <a:srgbClr val="339933"/>
              </a:buClr>
              <a:buSzPct val="130000"/>
              <a:tabLst>
                <a:tab pos="454025" algn="l"/>
                <a:tab pos="1066800" algn="l"/>
                <a:tab pos="1368425" algn="l"/>
                <a:tab pos="1825625" algn="l"/>
                <a:tab pos="2282825" algn="l"/>
                <a:tab pos="2740025" algn="l"/>
                <a:tab pos="3197225" algn="l"/>
                <a:tab pos="3654425" algn="l"/>
                <a:tab pos="4111625" algn="l"/>
                <a:tab pos="4568825" algn="l"/>
                <a:tab pos="5026025" algn="l"/>
                <a:tab pos="5483225" algn="l"/>
                <a:tab pos="6096000" algn="l"/>
                <a:tab pos="6397625" algn="l"/>
                <a:tab pos="6854825" algn="l"/>
                <a:tab pos="7312025" algn="l"/>
                <a:tab pos="7769225" algn="l"/>
                <a:tab pos="8226425" algn="l"/>
                <a:tab pos="8683625" algn="l"/>
                <a:tab pos="9140825" algn="l"/>
              </a:tabLst>
            </a:pPr>
            <a:endParaRPr lang="en-US" sz="5000" b="1" baseline="0" dirty="0">
              <a:latin typeface="Arial" charset="0"/>
            </a:endParaRPr>
          </a:p>
        </p:txBody>
      </p:sp>
      <p:sp>
        <p:nvSpPr>
          <p:cNvPr id="2055" name="Text Box 8"/>
          <p:cNvSpPr txBox="1">
            <a:spLocks noChangeArrowheads="1"/>
          </p:cNvSpPr>
          <p:nvPr/>
        </p:nvSpPr>
        <p:spPr bwMode="auto">
          <a:xfrm>
            <a:off x="34823400" y="29425901"/>
            <a:ext cx="15544800" cy="1169551"/>
          </a:xfrm>
          <a:prstGeom prst="rect">
            <a:avLst/>
          </a:prstGeom>
          <a:noFill/>
          <a:ln w="9525">
            <a:noFill/>
            <a:miter lim="800000"/>
            <a:headEnd/>
            <a:tailEnd/>
          </a:ln>
        </p:spPr>
        <p:txBody>
          <a:bodyPr>
            <a:spAutoFit/>
          </a:bodyPr>
          <a:lstStyle/>
          <a:p>
            <a:pPr algn="ctr">
              <a:spcBef>
                <a:spcPct val="50000"/>
              </a:spcBef>
            </a:pPr>
            <a:r>
              <a:rPr lang="en-US" sz="7000" b="1" baseline="0" dirty="0">
                <a:solidFill>
                  <a:schemeClr val="accent2"/>
                </a:solidFill>
                <a:latin typeface="Arial" charset="0"/>
              </a:rPr>
              <a:t>Conclusions</a:t>
            </a:r>
          </a:p>
        </p:txBody>
      </p:sp>
      <p:sp>
        <p:nvSpPr>
          <p:cNvPr id="2056" name="Rectangle 543"/>
          <p:cNvSpPr>
            <a:spLocks noChangeArrowheads="1"/>
          </p:cNvSpPr>
          <p:nvPr/>
        </p:nvSpPr>
        <p:spPr bwMode="auto">
          <a:xfrm>
            <a:off x="34899600" y="30937201"/>
            <a:ext cx="15468600" cy="4939814"/>
          </a:xfrm>
          <a:prstGeom prst="rect">
            <a:avLst/>
          </a:prstGeom>
          <a:noFill/>
          <a:ln w="9525">
            <a:noFill/>
            <a:miter lim="800000"/>
            <a:headEnd/>
            <a:tailEnd/>
          </a:ln>
        </p:spPr>
        <p:txBody>
          <a:bodyPr>
            <a:spAutoFit/>
          </a:bodyPr>
          <a:lstStyle/>
          <a:p>
            <a:pPr marL="406400" indent="-406400">
              <a:buClr>
                <a:srgbClr val="339933"/>
              </a:buClr>
              <a:buSzPct val="130000"/>
              <a:buFontTx/>
              <a:buChar char="•"/>
            </a:pPr>
            <a:r>
              <a:rPr lang="en-US" sz="4500" b="1" baseline="0" dirty="0" smtClean="0">
                <a:latin typeface="Arial" charset="0"/>
              </a:rPr>
              <a:t>Imputation from </a:t>
            </a:r>
            <a:r>
              <a:rPr lang="en-US" sz="4500" b="1" baseline="0" dirty="0" smtClean="0">
                <a:solidFill>
                  <a:srgbClr val="0000FF"/>
                </a:solidFill>
                <a:latin typeface="Arial" charset="0"/>
              </a:rPr>
              <a:t>50K</a:t>
            </a:r>
            <a:r>
              <a:rPr lang="en-US" sz="4500" b="1" baseline="0" dirty="0" smtClean="0">
                <a:latin typeface="Arial" charset="0"/>
              </a:rPr>
              <a:t> to </a:t>
            </a:r>
            <a:r>
              <a:rPr lang="en-US" sz="4500" b="1" baseline="0" dirty="0" smtClean="0">
                <a:solidFill>
                  <a:srgbClr val="0000FF"/>
                </a:solidFill>
                <a:latin typeface="Arial" charset="0"/>
              </a:rPr>
              <a:t>HD</a:t>
            </a:r>
            <a:r>
              <a:rPr lang="en-US" sz="4500" b="1" baseline="0" dirty="0" smtClean="0">
                <a:latin typeface="Arial" charset="0"/>
              </a:rPr>
              <a:t> is accurate (98.9%),</a:t>
            </a:r>
            <a:endParaRPr lang="en-US" sz="4500" b="1" baseline="0" dirty="0" smtClean="0">
              <a:solidFill>
                <a:srgbClr val="FF0000"/>
              </a:solidFill>
              <a:latin typeface="Arial" charset="0"/>
            </a:endParaRPr>
          </a:p>
          <a:p>
            <a:pPr marL="406400" indent="-406400">
              <a:buClr>
                <a:srgbClr val="339933"/>
              </a:buClr>
              <a:buSzPct val="130000"/>
              <a:buFontTx/>
              <a:buChar char="•"/>
            </a:pPr>
            <a:r>
              <a:rPr lang="en-US" sz="4500" b="1" baseline="0" dirty="0" smtClean="0">
                <a:latin typeface="Arial" charset="0"/>
              </a:rPr>
              <a:t>The 0.4% average increase in reliability is less favorable than the 0.9% expected from simulation.</a:t>
            </a:r>
          </a:p>
          <a:p>
            <a:pPr marL="406400" indent="-406400">
              <a:buClr>
                <a:srgbClr val="339933"/>
              </a:buClr>
              <a:buSzPct val="130000"/>
              <a:buFontTx/>
              <a:buChar char="•"/>
            </a:pPr>
            <a:r>
              <a:rPr lang="en-US" sz="4500" b="1" baseline="0" dirty="0" smtClean="0">
                <a:latin typeface="Arial" charset="0"/>
              </a:rPr>
              <a:t>More animals with </a:t>
            </a:r>
            <a:r>
              <a:rPr lang="en-US" sz="4500" b="1" baseline="0" dirty="0" smtClean="0">
                <a:solidFill>
                  <a:srgbClr val="0000FF"/>
                </a:solidFill>
                <a:latin typeface="Arial" charset="0"/>
              </a:rPr>
              <a:t>HD</a:t>
            </a:r>
            <a:r>
              <a:rPr lang="en-US" sz="4500" b="1" baseline="0" dirty="0" smtClean="0">
                <a:latin typeface="Arial" charset="0"/>
              </a:rPr>
              <a:t> genotypes will improve imputation and reliability.</a:t>
            </a:r>
          </a:p>
          <a:p>
            <a:pPr marL="406400" indent="-406400">
              <a:buClr>
                <a:srgbClr val="339933"/>
              </a:buClr>
              <a:buSzPct val="130000"/>
              <a:buFontTx/>
              <a:buChar char="•"/>
            </a:pPr>
            <a:r>
              <a:rPr lang="en-US" sz="4500" b="1" baseline="0" dirty="0" smtClean="0">
                <a:latin typeface="Arial" charset="0"/>
              </a:rPr>
              <a:t>Multi-breed evaluation could produce larger gains than the single-breed evaluation that was investigated.</a:t>
            </a:r>
            <a:endParaRPr lang="en-US" sz="4500" b="1" baseline="0" dirty="0">
              <a:latin typeface="Arial" charset="0"/>
            </a:endParaRPr>
          </a:p>
        </p:txBody>
      </p:sp>
      <p:sp>
        <p:nvSpPr>
          <p:cNvPr id="2057" name="Text Box 8"/>
          <p:cNvSpPr txBox="1">
            <a:spLocks noChangeArrowheads="1"/>
          </p:cNvSpPr>
          <p:nvPr/>
        </p:nvSpPr>
        <p:spPr bwMode="auto">
          <a:xfrm>
            <a:off x="17373600" y="6667501"/>
            <a:ext cx="16459200" cy="1169551"/>
          </a:xfrm>
          <a:prstGeom prst="rect">
            <a:avLst/>
          </a:prstGeom>
          <a:noFill/>
          <a:ln w="9525">
            <a:noFill/>
            <a:miter lim="800000"/>
            <a:headEnd/>
            <a:tailEnd/>
          </a:ln>
        </p:spPr>
        <p:txBody>
          <a:bodyPr>
            <a:spAutoFit/>
          </a:bodyPr>
          <a:lstStyle/>
          <a:p>
            <a:pPr algn="ctr">
              <a:spcBef>
                <a:spcPct val="50000"/>
              </a:spcBef>
            </a:pPr>
            <a:r>
              <a:rPr lang="en-US" sz="7000" b="1" baseline="0" dirty="0" smtClean="0">
                <a:solidFill>
                  <a:schemeClr val="accent2"/>
                </a:solidFill>
                <a:latin typeface="Arial" charset="0"/>
              </a:rPr>
              <a:t>Software &amp; Computing (cont.)</a:t>
            </a:r>
            <a:endParaRPr lang="en-US" sz="7000" b="1" baseline="0" dirty="0">
              <a:solidFill>
                <a:schemeClr val="accent2"/>
              </a:solidFill>
              <a:latin typeface="Arial" charset="0"/>
            </a:endParaRPr>
          </a:p>
        </p:txBody>
      </p:sp>
      <p:sp>
        <p:nvSpPr>
          <p:cNvPr id="2058" name="Rectangle 592"/>
          <p:cNvSpPr>
            <a:spLocks noChangeArrowheads="1"/>
          </p:cNvSpPr>
          <p:nvPr/>
        </p:nvSpPr>
        <p:spPr bwMode="auto">
          <a:xfrm>
            <a:off x="17602200" y="20535900"/>
            <a:ext cx="16459200" cy="8534400"/>
          </a:xfrm>
          <a:prstGeom prst="rect">
            <a:avLst/>
          </a:prstGeom>
          <a:noFill/>
          <a:ln w="9525">
            <a:noFill/>
            <a:round/>
            <a:headEnd/>
            <a:tailEnd/>
          </a:ln>
        </p:spPr>
        <p:txBody>
          <a:bodyPr lIns="90000" tIns="46800" rIns="90000" bIns="46800"/>
          <a:lstStyle/>
          <a:p>
            <a:pPr marL="333375" indent="-333375" defTabSz="457200">
              <a:buClr>
                <a:srgbClr val="339933"/>
              </a:buClr>
              <a:buSzPct val="130000"/>
              <a:buFontTx/>
              <a:buChar char="•"/>
              <a:tabLst>
                <a:tab pos="454025" algn="l"/>
                <a:tab pos="1066800" algn="l"/>
                <a:tab pos="1368425" algn="l"/>
                <a:tab pos="1825625" algn="l"/>
                <a:tab pos="2282825" algn="l"/>
                <a:tab pos="2740025" algn="l"/>
                <a:tab pos="3197225" algn="l"/>
                <a:tab pos="3654425" algn="l"/>
                <a:tab pos="4111625" algn="l"/>
                <a:tab pos="4568825" algn="l"/>
                <a:tab pos="5026025" algn="l"/>
                <a:tab pos="5483225" algn="l"/>
                <a:tab pos="6096000" algn="l"/>
                <a:tab pos="6397625" algn="l"/>
                <a:tab pos="6854825" algn="l"/>
                <a:tab pos="7312025" algn="l"/>
                <a:tab pos="7769225" algn="l"/>
                <a:tab pos="8226425" algn="l"/>
                <a:tab pos="8683625" algn="l"/>
                <a:tab pos="9140825" algn="l"/>
              </a:tabLst>
            </a:pPr>
            <a:r>
              <a:rPr lang="en-US" sz="4500" b="1" baseline="0" dirty="0" smtClean="0">
                <a:latin typeface="Arial" charset="0"/>
              </a:rPr>
              <a:t>A maximum length of 2,000 markers and a minimum of 200 yielded the best results when </a:t>
            </a:r>
            <a:r>
              <a:rPr lang="en-US" sz="4500" b="1" baseline="0" dirty="0" err="1" smtClean="0">
                <a:latin typeface="Arial" charset="0"/>
              </a:rPr>
              <a:t>findhap</a:t>
            </a:r>
            <a:r>
              <a:rPr lang="en-US" sz="4500" b="1" baseline="0" dirty="0" smtClean="0">
                <a:latin typeface="Arial" charset="0"/>
              </a:rPr>
              <a:t> was run one time.</a:t>
            </a:r>
            <a:endParaRPr lang="en-US" sz="4500" b="1" baseline="0" dirty="0">
              <a:latin typeface="Arial" charset="0"/>
            </a:endParaRPr>
          </a:p>
          <a:p>
            <a:pPr marL="333375" indent="-333375" defTabSz="457200">
              <a:buClr>
                <a:srgbClr val="339933"/>
              </a:buClr>
              <a:buSzPct val="130000"/>
              <a:buFontTx/>
              <a:buChar char="•"/>
              <a:tabLst>
                <a:tab pos="454025" algn="l"/>
                <a:tab pos="1066800" algn="l"/>
                <a:tab pos="1368425" algn="l"/>
                <a:tab pos="1825625" algn="l"/>
                <a:tab pos="2282825" algn="l"/>
                <a:tab pos="2740025" algn="l"/>
                <a:tab pos="3197225" algn="l"/>
                <a:tab pos="3654425" algn="l"/>
                <a:tab pos="4111625" algn="l"/>
                <a:tab pos="4568825" algn="l"/>
                <a:tab pos="5026025" algn="l"/>
                <a:tab pos="5483225" algn="l"/>
                <a:tab pos="6096000" algn="l"/>
                <a:tab pos="6397625" algn="l"/>
                <a:tab pos="6854825" algn="l"/>
                <a:tab pos="7312025" algn="l"/>
                <a:tab pos="7769225" algn="l"/>
                <a:tab pos="8226425" algn="l"/>
                <a:tab pos="8683625" algn="l"/>
                <a:tab pos="9140825" algn="l"/>
              </a:tabLst>
            </a:pPr>
            <a:r>
              <a:rPr lang="en-US" sz="4500" b="1" baseline="0" dirty="0">
                <a:latin typeface="Arial" charset="0"/>
              </a:rPr>
              <a:t>A maximum length of </a:t>
            </a:r>
            <a:r>
              <a:rPr lang="en-US" sz="4500" b="1" baseline="0" dirty="0" smtClean="0">
                <a:latin typeface="Arial" charset="0"/>
              </a:rPr>
              <a:t>1,500 </a:t>
            </a:r>
            <a:r>
              <a:rPr lang="en-US" sz="4500" b="1" baseline="0" dirty="0">
                <a:latin typeface="Arial" charset="0"/>
              </a:rPr>
              <a:t>markers and a minimum of 200 markers yielded the best </a:t>
            </a:r>
            <a:r>
              <a:rPr lang="en-US" sz="4500" b="1" baseline="0" dirty="0" smtClean="0">
                <a:latin typeface="Arial" charset="0"/>
              </a:rPr>
              <a:t>results when </a:t>
            </a:r>
            <a:r>
              <a:rPr lang="en-US" sz="4500" b="1" baseline="0" dirty="0" err="1" smtClean="0">
                <a:latin typeface="Arial" charset="0"/>
              </a:rPr>
              <a:t>findhap</a:t>
            </a:r>
            <a:r>
              <a:rPr lang="en-US" sz="4500" b="1" baseline="0" dirty="0" smtClean="0">
                <a:latin typeface="Arial" charset="0"/>
              </a:rPr>
              <a:t> was run twice and when </a:t>
            </a:r>
            <a:r>
              <a:rPr lang="en-US" sz="4500" b="1" baseline="0" dirty="0" err="1" smtClean="0">
                <a:latin typeface="Arial" charset="0"/>
              </a:rPr>
              <a:t>findhap</a:t>
            </a:r>
            <a:r>
              <a:rPr lang="en-US" sz="4500" b="1" baseline="0" dirty="0" smtClean="0">
                <a:latin typeface="Arial" charset="0"/>
              </a:rPr>
              <a:t> and </a:t>
            </a:r>
            <a:r>
              <a:rPr lang="en-US" sz="4500" b="1" baseline="0" dirty="0" err="1" smtClean="0">
                <a:latin typeface="Arial" charset="0"/>
              </a:rPr>
              <a:t>FImpute</a:t>
            </a:r>
            <a:r>
              <a:rPr lang="en-US" sz="4500" b="1" baseline="0" dirty="0" smtClean="0">
                <a:latin typeface="Arial" charset="0"/>
              </a:rPr>
              <a:t> were combined .</a:t>
            </a:r>
          </a:p>
          <a:p>
            <a:pPr marL="333375" indent="-333375" defTabSz="457200">
              <a:buClr>
                <a:srgbClr val="339933"/>
              </a:buClr>
              <a:buSzPct val="130000"/>
              <a:buFontTx/>
              <a:buChar char="•"/>
              <a:tabLst>
                <a:tab pos="454025" algn="l"/>
                <a:tab pos="1066800" algn="l"/>
                <a:tab pos="1368425" algn="l"/>
                <a:tab pos="1825625" algn="l"/>
                <a:tab pos="2282825" algn="l"/>
                <a:tab pos="2740025" algn="l"/>
                <a:tab pos="3197225" algn="l"/>
                <a:tab pos="3654425" algn="l"/>
                <a:tab pos="4111625" algn="l"/>
                <a:tab pos="4568825" algn="l"/>
                <a:tab pos="5026025" algn="l"/>
                <a:tab pos="5483225" algn="l"/>
                <a:tab pos="6096000" algn="l"/>
                <a:tab pos="6397625" algn="l"/>
                <a:tab pos="6854825" algn="l"/>
                <a:tab pos="7312025" algn="l"/>
                <a:tab pos="7769225" algn="l"/>
                <a:tab pos="8226425" algn="l"/>
                <a:tab pos="8683625" algn="l"/>
                <a:tab pos="9140825" algn="l"/>
              </a:tabLst>
            </a:pPr>
            <a:r>
              <a:rPr lang="en-US" sz="4500" b="1" baseline="0" dirty="0" smtClean="0">
                <a:latin typeface="Arial" charset="0"/>
              </a:rPr>
              <a:t>Running </a:t>
            </a:r>
            <a:r>
              <a:rPr lang="en-US" sz="4500" b="1" baseline="0" dirty="0" err="1" smtClean="0">
                <a:latin typeface="Arial" charset="0"/>
              </a:rPr>
              <a:t>FImpute</a:t>
            </a:r>
            <a:r>
              <a:rPr lang="en-US" sz="4500" b="1" baseline="0" dirty="0" smtClean="0">
                <a:latin typeface="Arial" charset="0"/>
              </a:rPr>
              <a:t> and </a:t>
            </a:r>
            <a:r>
              <a:rPr lang="en-US" sz="4500" b="1" baseline="0" dirty="0" err="1" smtClean="0">
                <a:latin typeface="Arial" charset="0"/>
              </a:rPr>
              <a:t>findhap</a:t>
            </a:r>
            <a:r>
              <a:rPr lang="en-US" sz="4500" b="1" baseline="0" dirty="0" smtClean="0">
                <a:latin typeface="Arial" charset="0"/>
              </a:rPr>
              <a:t> yielded the best results with an average of 96.37% correctly called </a:t>
            </a:r>
            <a:r>
              <a:rPr lang="en-US" sz="4500" b="1" baseline="0" dirty="0" smtClean="0">
                <a:solidFill>
                  <a:srgbClr val="0000FF"/>
                </a:solidFill>
                <a:latin typeface="Arial" charset="0"/>
              </a:rPr>
              <a:t>HD</a:t>
            </a:r>
            <a:r>
              <a:rPr lang="en-US" sz="4500" b="1" baseline="0" dirty="0" smtClean="0">
                <a:latin typeface="Arial" charset="0"/>
              </a:rPr>
              <a:t> genotypes across all chip types including imputed dams </a:t>
            </a:r>
            <a:r>
              <a:rPr lang="en-US" sz="4500" b="1" baseline="0" dirty="0" smtClean="0">
                <a:solidFill>
                  <a:srgbClr val="008000"/>
                </a:solidFill>
                <a:latin typeface="Arial" charset="0"/>
              </a:rPr>
              <a:t>(Table </a:t>
            </a:r>
            <a:r>
              <a:rPr lang="en-US" sz="4500" b="1" baseline="0" dirty="0">
                <a:solidFill>
                  <a:srgbClr val="008000"/>
                </a:solidFill>
                <a:latin typeface="Arial" charset="0"/>
              </a:rPr>
              <a:t>1</a:t>
            </a:r>
            <a:r>
              <a:rPr lang="en-US" sz="4500" b="1" baseline="0" dirty="0" smtClean="0">
                <a:solidFill>
                  <a:srgbClr val="008000"/>
                </a:solidFill>
                <a:latin typeface="Arial" charset="0"/>
              </a:rPr>
              <a:t>)</a:t>
            </a:r>
            <a:r>
              <a:rPr lang="en-US" sz="4500" b="1" baseline="0" dirty="0" smtClean="0">
                <a:latin typeface="Arial" charset="0"/>
              </a:rPr>
              <a:t>.</a:t>
            </a:r>
          </a:p>
          <a:p>
            <a:pPr marL="333375" indent="-333375" defTabSz="457200">
              <a:buClr>
                <a:srgbClr val="339933"/>
              </a:buClr>
              <a:buSzPct val="130000"/>
              <a:buFontTx/>
              <a:buChar char="•"/>
              <a:tabLst>
                <a:tab pos="454025" algn="l"/>
                <a:tab pos="1066800" algn="l"/>
                <a:tab pos="1368425" algn="l"/>
                <a:tab pos="1825625" algn="l"/>
                <a:tab pos="2282825" algn="l"/>
                <a:tab pos="2740025" algn="l"/>
                <a:tab pos="3197225" algn="l"/>
                <a:tab pos="3654425" algn="l"/>
                <a:tab pos="4111625" algn="l"/>
                <a:tab pos="4568825" algn="l"/>
                <a:tab pos="5026025" algn="l"/>
                <a:tab pos="5483225" algn="l"/>
                <a:tab pos="6096000" algn="l"/>
                <a:tab pos="6397625" algn="l"/>
                <a:tab pos="6854825" algn="l"/>
                <a:tab pos="7312025" algn="l"/>
                <a:tab pos="7769225" algn="l"/>
                <a:tab pos="8226425" algn="l"/>
                <a:tab pos="8683625" algn="l"/>
                <a:tab pos="9140825" algn="l"/>
              </a:tabLst>
            </a:pPr>
            <a:r>
              <a:rPr lang="en-US" sz="4500" b="1" baseline="0" dirty="0" smtClean="0">
                <a:latin typeface="Arial" charset="0"/>
              </a:rPr>
              <a:t>The average reliability gain over all traits was 0.4% </a:t>
            </a:r>
            <a:r>
              <a:rPr lang="en-US" sz="4500" b="1" baseline="0" dirty="0" smtClean="0">
                <a:solidFill>
                  <a:srgbClr val="008000"/>
                </a:solidFill>
                <a:latin typeface="Arial" charset="0"/>
              </a:rPr>
              <a:t>(Table 2)</a:t>
            </a:r>
            <a:r>
              <a:rPr lang="en-US" sz="4500" b="1" baseline="0" dirty="0" smtClean="0">
                <a:latin typeface="Arial" charset="0"/>
              </a:rPr>
              <a:t>.</a:t>
            </a:r>
          </a:p>
        </p:txBody>
      </p:sp>
      <p:sp>
        <p:nvSpPr>
          <p:cNvPr id="2059" name="Text Box 800"/>
          <p:cNvSpPr txBox="1">
            <a:spLocks noChangeArrowheads="1"/>
          </p:cNvSpPr>
          <p:nvPr/>
        </p:nvSpPr>
        <p:spPr bwMode="auto">
          <a:xfrm>
            <a:off x="34823400" y="8534400"/>
            <a:ext cx="15544800" cy="861774"/>
          </a:xfrm>
          <a:prstGeom prst="rect">
            <a:avLst/>
          </a:prstGeom>
          <a:noFill/>
          <a:ln w="9525">
            <a:noFill/>
            <a:miter lim="800000"/>
            <a:headEnd/>
            <a:tailEnd/>
          </a:ln>
        </p:spPr>
        <p:txBody>
          <a:bodyPr>
            <a:spAutoFit/>
          </a:bodyPr>
          <a:lstStyle/>
          <a:p>
            <a:r>
              <a:rPr lang="en-US" sz="5000" b="1" baseline="0" dirty="0">
                <a:solidFill>
                  <a:srgbClr val="339933"/>
                </a:solidFill>
                <a:latin typeface="Arial" charset="0"/>
              </a:rPr>
              <a:t>Table 2. Gains in Reliability </a:t>
            </a:r>
          </a:p>
        </p:txBody>
      </p:sp>
      <p:sp>
        <p:nvSpPr>
          <p:cNvPr id="2060" name="Text Box 804"/>
          <p:cNvSpPr txBox="1">
            <a:spLocks noChangeArrowheads="1"/>
          </p:cNvSpPr>
          <p:nvPr/>
        </p:nvSpPr>
        <p:spPr bwMode="auto">
          <a:xfrm>
            <a:off x="17373600" y="8089901"/>
            <a:ext cx="16459200" cy="9812943"/>
          </a:xfrm>
          <a:prstGeom prst="rect">
            <a:avLst/>
          </a:prstGeom>
          <a:noFill/>
          <a:ln w="9525">
            <a:noFill/>
            <a:miter lim="800000"/>
            <a:headEnd/>
            <a:tailEnd/>
          </a:ln>
        </p:spPr>
        <p:txBody>
          <a:bodyPr>
            <a:spAutoFit/>
          </a:bodyPr>
          <a:lstStyle/>
          <a:p>
            <a:pPr marL="333375" indent="-333375" defTabSz="457200" eaLnBrk="0" hangingPunct="0">
              <a:spcBef>
                <a:spcPts val="1400"/>
              </a:spcBef>
              <a:buClr>
                <a:srgbClr val="339933"/>
              </a:buClr>
              <a:buSzPct val="130000"/>
              <a:buFontTx/>
              <a:buChar char="•"/>
              <a:tabLst>
                <a:tab pos="454025" algn="l"/>
                <a:tab pos="1066800" algn="l"/>
                <a:tab pos="1368425" algn="l"/>
                <a:tab pos="1825625" algn="l"/>
                <a:tab pos="2282825" algn="l"/>
                <a:tab pos="2740025" algn="l"/>
                <a:tab pos="3197225" algn="l"/>
                <a:tab pos="3654425" algn="l"/>
                <a:tab pos="4111625" algn="l"/>
                <a:tab pos="4568825" algn="l"/>
                <a:tab pos="5026025" algn="l"/>
                <a:tab pos="5483225" algn="l"/>
                <a:tab pos="6096000" algn="l"/>
                <a:tab pos="6397625" algn="l"/>
                <a:tab pos="6854825" algn="l"/>
                <a:tab pos="7312025" algn="l"/>
                <a:tab pos="7769225" algn="l"/>
                <a:tab pos="8226425" algn="l"/>
                <a:tab pos="8683625" algn="l"/>
                <a:tab pos="9140825" algn="l"/>
              </a:tabLst>
            </a:pPr>
            <a:r>
              <a:rPr lang="en-US" sz="4500" b="1" baseline="0" dirty="0" smtClean="0">
                <a:latin typeface="Arial" charset="0"/>
              </a:rPr>
              <a:t>Three combinations of the programs were tested: </a:t>
            </a:r>
            <a:r>
              <a:rPr lang="en-US" sz="4500" b="1" baseline="0" dirty="0" err="1" smtClean="0">
                <a:latin typeface="Arial" charset="0"/>
              </a:rPr>
              <a:t>findhap</a:t>
            </a:r>
            <a:r>
              <a:rPr lang="en-US" sz="4500" b="1" baseline="0" dirty="0" smtClean="0">
                <a:latin typeface="Arial" charset="0"/>
              </a:rPr>
              <a:t> run once (imputing from </a:t>
            </a:r>
            <a:r>
              <a:rPr lang="en-US" sz="4500" b="1" baseline="0" dirty="0" smtClean="0">
                <a:solidFill>
                  <a:srgbClr val="0000FF"/>
                </a:solidFill>
                <a:latin typeface="Arial" charset="0"/>
              </a:rPr>
              <a:t>3K</a:t>
            </a:r>
            <a:r>
              <a:rPr lang="en-US" sz="4500" b="1" baseline="0" dirty="0" smtClean="0">
                <a:latin typeface="Arial" charset="0"/>
              </a:rPr>
              <a:t> and </a:t>
            </a:r>
            <a:r>
              <a:rPr lang="en-US" sz="4500" b="1" baseline="0" dirty="0" smtClean="0">
                <a:solidFill>
                  <a:srgbClr val="0000FF"/>
                </a:solidFill>
                <a:latin typeface="Arial" charset="0"/>
              </a:rPr>
              <a:t>50K</a:t>
            </a:r>
            <a:r>
              <a:rPr lang="en-US" sz="4500" b="1" baseline="0" dirty="0" smtClean="0">
                <a:latin typeface="Arial" charset="0"/>
              </a:rPr>
              <a:t> up to </a:t>
            </a:r>
            <a:r>
              <a:rPr lang="en-US" sz="4500" b="1" baseline="0" dirty="0" smtClean="0">
                <a:solidFill>
                  <a:srgbClr val="0000FF"/>
                </a:solidFill>
                <a:latin typeface="Arial" charset="0"/>
              </a:rPr>
              <a:t>HD</a:t>
            </a:r>
            <a:r>
              <a:rPr lang="en-US" sz="4500" b="1" baseline="0" dirty="0" smtClean="0">
                <a:latin typeface="Arial" charset="0"/>
              </a:rPr>
              <a:t>),  </a:t>
            </a:r>
            <a:r>
              <a:rPr lang="en-US" sz="4500" b="1" baseline="0" dirty="0" err="1" smtClean="0">
                <a:latin typeface="Arial" charset="0"/>
              </a:rPr>
              <a:t>findhap</a:t>
            </a:r>
            <a:r>
              <a:rPr lang="en-US" sz="4500" b="1" baseline="0" dirty="0" smtClean="0">
                <a:latin typeface="Arial" charset="0"/>
              </a:rPr>
              <a:t> run twice (first imputing </a:t>
            </a:r>
            <a:r>
              <a:rPr lang="en-US" sz="4500" b="1" baseline="0" dirty="0" smtClean="0">
                <a:solidFill>
                  <a:srgbClr val="0000FF"/>
                </a:solidFill>
                <a:latin typeface="Arial" charset="0"/>
              </a:rPr>
              <a:t>3K</a:t>
            </a:r>
            <a:r>
              <a:rPr lang="en-US" sz="4500" b="1" baseline="0" dirty="0" smtClean="0">
                <a:latin typeface="Arial" charset="0"/>
              </a:rPr>
              <a:t> to </a:t>
            </a:r>
            <a:r>
              <a:rPr lang="en-US" sz="4500" b="1" baseline="0" dirty="0" smtClean="0">
                <a:solidFill>
                  <a:srgbClr val="0000FF"/>
                </a:solidFill>
                <a:latin typeface="Arial" charset="0"/>
              </a:rPr>
              <a:t>50K</a:t>
            </a:r>
            <a:r>
              <a:rPr lang="en-US" sz="4500" b="1" baseline="0" dirty="0" smtClean="0">
                <a:latin typeface="Arial" charset="0"/>
              </a:rPr>
              <a:t> then imputing </a:t>
            </a:r>
            <a:r>
              <a:rPr lang="en-US" sz="4500" b="1" baseline="0" dirty="0" smtClean="0">
                <a:solidFill>
                  <a:srgbClr val="0000FF"/>
                </a:solidFill>
                <a:latin typeface="Arial" charset="0"/>
              </a:rPr>
              <a:t>50K</a:t>
            </a:r>
            <a:r>
              <a:rPr lang="en-US" sz="4500" b="1" baseline="0" dirty="0" smtClean="0">
                <a:latin typeface="Arial" charset="0"/>
              </a:rPr>
              <a:t> to </a:t>
            </a:r>
            <a:r>
              <a:rPr lang="en-US" sz="4500" b="1" baseline="0" dirty="0" smtClean="0">
                <a:solidFill>
                  <a:srgbClr val="0000FF"/>
                </a:solidFill>
                <a:latin typeface="Arial" charset="0"/>
              </a:rPr>
              <a:t>HD</a:t>
            </a:r>
            <a:r>
              <a:rPr lang="en-US" sz="4500" b="1" baseline="0" dirty="0" smtClean="0">
                <a:latin typeface="Arial" charset="0"/>
              </a:rPr>
              <a:t>), and running </a:t>
            </a:r>
            <a:r>
              <a:rPr lang="en-US" sz="4500" b="1" baseline="0" dirty="0" err="1" smtClean="0">
                <a:latin typeface="Arial" charset="0"/>
              </a:rPr>
              <a:t>FImpute</a:t>
            </a:r>
            <a:r>
              <a:rPr lang="en-US" sz="4500" b="1" baseline="0" dirty="0" smtClean="0">
                <a:latin typeface="Arial" charset="0"/>
              </a:rPr>
              <a:t> (imputing </a:t>
            </a:r>
            <a:r>
              <a:rPr lang="en-US" sz="4500" b="1" baseline="0" dirty="0" smtClean="0">
                <a:solidFill>
                  <a:srgbClr val="0000FF"/>
                </a:solidFill>
                <a:latin typeface="Arial" charset="0"/>
              </a:rPr>
              <a:t>3K</a:t>
            </a:r>
            <a:r>
              <a:rPr lang="en-US" sz="4500" b="1" baseline="0" dirty="0" smtClean="0">
                <a:latin typeface="Arial" charset="0"/>
              </a:rPr>
              <a:t> to </a:t>
            </a:r>
            <a:r>
              <a:rPr lang="en-US" sz="4500" b="1" baseline="0" dirty="0" smtClean="0">
                <a:solidFill>
                  <a:srgbClr val="0000FF"/>
                </a:solidFill>
                <a:latin typeface="Arial" charset="0"/>
              </a:rPr>
              <a:t>50K</a:t>
            </a:r>
            <a:r>
              <a:rPr lang="en-US" sz="4500" b="1" baseline="0" dirty="0" smtClean="0">
                <a:latin typeface="Arial" charset="0"/>
              </a:rPr>
              <a:t>) before running </a:t>
            </a:r>
            <a:r>
              <a:rPr lang="en-US" sz="4500" b="1" baseline="0" dirty="0" err="1" smtClean="0">
                <a:latin typeface="Arial" charset="0"/>
              </a:rPr>
              <a:t>findhap</a:t>
            </a:r>
            <a:r>
              <a:rPr lang="en-US" sz="4500" b="1" baseline="0" dirty="0" smtClean="0">
                <a:latin typeface="Arial" charset="0"/>
              </a:rPr>
              <a:t> (imputing </a:t>
            </a:r>
            <a:r>
              <a:rPr lang="en-US" sz="4500" b="1" baseline="0" dirty="0" smtClean="0">
                <a:solidFill>
                  <a:srgbClr val="0000FF"/>
                </a:solidFill>
                <a:latin typeface="Arial" charset="0"/>
              </a:rPr>
              <a:t>50K</a:t>
            </a:r>
            <a:r>
              <a:rPr lang="en-US" sz="4500" b="1" baseline="0" dirty="0" smtClean="0">
                <a:latin typeface="Arial" charset="0"/>
              </a:rPr>
              <a:t> to </a:t>
            </a:r>
            <a:r>
              <a:rPr lang="en-US" sz="4500" b="1" baseline="0" dirty="0" smtClean="0">
                <a:solidFill>
                  <a:srgbClr val="0000FF"/>
                </a:solidFill>
                <a:latin typeface="Arial" charset="0"/>
              </a:rPr>
              <a:t>HD</a:t>
            </a:r>
            <a:r>
              <a:rPr lang="en-US" sz="4500" b="1" baseline="0" dirty="0" smtClean="0">
                <a:latin typeface="Arial" charset="0"/>
              </a:rPr>
              <a:t>).</a:t>
            </a:r>
          </a:p>
          <a:p>
            <a:pPr marL="333375" indent="-333375" defTabSz="457200" eaLnBrk="0" hangingPunct="0">
              <a:spcBef>
                <a:spcPts val="1400"/>
              </a:spcBef>
              <a:buClr>
                <a:srgbClr val="339933"/>
              </a:buClr>
              <a:buSzPct val="130000"/>
              <a:buFontTx/>
              <a:buChar char="•"/>
              <a:tabLst>
                <a:tab pos="454025" algn="l"/>
                <a:tab pos="1066800" algn="l"/>
                <a:tab pos="1368425" algn="l"/>
                <a:tab pos="1825625" algn="l"/>
                <a:tab pos="2282825" algn="l"/>
                <a:tab pos="2740025" algn="l"/>
                <a:tab pos="3197225" algn="l"/>
                <a:tab pos="3654425" algn="l"/>
                <a:tab pos="4111625" algn="l"/>
                <a:tab pos="4568825" algn="l"/>
                <a:tab pos="5026025" algn="l"/>
                <a:tab pos="5483225" algn="l"/>
                <a:tab pos="6096000" algn="l"/>
                <a:tab pos="6397625" algn="l"/>
                <a:tab pos="6854825" algn="l"/>
                <a:tab pos="7312025" algn="l"/>
                <a:tab pos="7769225" algn="l"/>
                <a:tab pos="8226425" algn="l"/>
                <a:tab pos="8683625" algn="l"/>
                <a:tab pos="9140825" algn="l"/>
              </a:tabLst>
            </a:pPr>
            <a:r>
              <a:rPr lang="en-US" sz="4500" b="1" baseline="0" dirty="0" smtClean="0">
                <a:latin typeface="Arial" charset="0"/>
              </a:rPr>
              <a:t>Several combinations of segment lengths were tested in </a:t>
            </a:r>
            <a:r>
              <a:rPr lang="en-US" sz="4500" b="1" baseline="0" dirty="0" err="1" smtClean="0">
                <a:latin typeface="Arial" charset="0"/>
              </a:rPr>
              <a:t>findhap</a:t>
            </a:r>
            <a:r>
              <a:rPr lang="en-US" sz="4500" b="1" baseline="0" dirty="0" smtClean="0">
                <a:latin typeface="Arial" charset="0"/>
              </a:rPr>
              <a:t>.</a:t>
            </a:r>
          </a:p>
          <a:p>
            <a:pPr marL="333375" indent="-333375" defTabSz="457200" eaLnBrk="0" hangingPunct="0">
              <a:spcBef>
                <a:spcPts val="1400"/>
              </a:spcBef>
              <a:buClr>
                <a:srgbClr val="339933"/>
              </a:buClr>
              <a:buSzPct val="130000"/>
              <a:buFontTx/>
              <a:buChar char="•"/>
              <a:tabLst>
                <a:tab pos="454025" algn="l"/>
                <a:tab pos="1066800" algn="l"/>
                <a:tab pos="1368425" algn="l"/>
                <a:tab pos="1825625" algn="l"/>
                <a:tab pos="2282825" algn="l"/>
                <a:tab pos="2740025" algn="l"/>
                <a:tab pos="3197225" algn="l"/>
                <a:tab pos="3654425" algn="l"/>
                <a:tab pos="4111625" algn="l"/>
                <a:tab pos="4568825" algn="l"/>
                <a:tab pos="5026025" algn="l"/>
                <a:tab pos="5483225" algn="l"/>
                <a:tab pos="6096000" algn="l"/>
                <a:tab pos="6397625" algn="l"/>
                <a:tab pos="6854825" algn="l"/>
                <a:tab pos="7312025" algn="l"/>
                <a:tab pos="7769225" algn="l"/>
                <a:tab pos="8226425" algn="l"/>
                <a:tab pos="8683625" algn="l"/>
                <a:tab pos="9140825" algn="l"/>
              </a:tabLst>
            </a:pPr>
            <a:r>
              <a:rPr lang="en-US" sz="4500" b="1" baseline="0" dirty="0" smtClean="0">
                <a:latin typeface="Arial" charset="0"/>
              </a:rPr>
              <a:t>Imputation of 636,967 markers for 103,070 animals with </a:t>
            </a:r>
            <a:r>
              <a:rPr lang="en-US" sz="4500" b="1" baseline="0" dirty="0" err="1" smtClean="0">
                <a:latin typeface="Arial" charset="0"/>
              </a:rPr>
              <a:t>findhap</a:t>
            </a:r>
            <a:r>
              <a:rPr lang="en-US" sz="4500" b="1" baseline="0" dirty="0" smtClean="0">
                <a:latin typeface="Arial" charset="0"/>
              </a:rPr>
              <a:t> required 50 </a:t>
            </a:r>
            <a:r>
              <a:rPr lang="en-US" sz="4500" b="1" baseline="0" dirty="0" err="1" smtClean="0">
                <a:latin typeface="Arial" charset="0"/>
              </a:rPr>
              <a:t>Gbytes</a:t>
            </a:r>
            <a:r>
              <a:rPr lang="en-US" sz="4500" b="1" baseline="0" dirty="0" smtClean="0">
                <a:latin typeface="Arial" charset="0"/>
              </a:rPr>
              <a:t> of memory and 10 hours using 6 processors.</a:t>
            </a:r>
          </a:p>
          <a:p>
            <a:pPr marL="333375" indent="-333375" defTabSz="457200" eaLnBrk="0" hangingPunct="0">
              <a:spcBef>
                <a:spcPts val="1400"/>
              </a:spcBef>
              <a:buClr>
                <a:srgbClr val="339933"/>
              </a:buClr>
              <a:buSzPct val="130000"/>
              <a:buFontTx/>
              <a:buChar char="•"/>
              <a:tabLst>
                <a:tab pos="454025" algn="l"/>
                <a:tab pos="1066800" algn="l"/>
                <a:tab pos="1368425" algn="l"/>
                <a:tab pos="1825625" algn="l"/>
                <a:tab pos="2282825" algn="l"/>
                <a:tab pos="2740025" algn="l"/>
                <a:tab pos="3197225" algn="l"/>
                <a:tab pos="3654425" algn="l"/>
                <a:tab pos="4111625" algn="l"/>
                <a:tab pos="4568825" algn="l"/>
                <a:tab pos="5026025" algn="l"/>
                <a:tab pos="5483225" algn="l"/>
                <a:tab pos="6096000" algn="l"/>
                <a:tab pos="6397625" algn="l"/>
                <a:tab pos="6854825" algn="l"/>
                <a:tab pos="7312025" algn="l"/>
                <a:tab pos="7769225" algn="l"/>
                <a:tab pos="8226425" algn="l"/>
                <a:tab pos="8683625" algn="l"/>
                <a:tab pos="9140825" algn="l"/>
              </a:tabLst>
            </a:pPr>
            <a:r>
              <a:rPr lang="en-US" sz="4500" b="1" baseline="0" dirty="0" smtClean="0">
                <a:latin typeface="Arial" charset="0"/>
              </a:rPr>
              <a:t>Iteration for SNP effects for 29 traits required 2 days using 6 processors.</a:t>
            </a:r>
          </a:p>
          <a:p>
            <a:pPr marL="333375" indent="-333375" defTabSz="457200" eaLnBrk="0" hangingPunct="0">
              <a:spcBef>
                <a:spcPts val="1400"/>
              </a:spcBef>
              <a:buClr>
                <a:srgbClr val="339933"/>
              </a:buClr>
              <a:buSzPct val="130000"/>
              <a:buFontTx/>
              <a:buChar char="•"/>
              <a:tabLst>
                <a:tab pos="454025" algn="l"/>
                <a:tab pos="1066800" algn="l"/>
                <a:tab pos="1368425" algn="l"/>
                <a:tab pos="1825625" algn="l"/>
                <a:tab pos="2282825" algn="l"/>
                <a:tab pos="2740025" algn="l"/>
                <a:tab pos="3197225" algn="l"/>
                <a:tab pos="3654425" algn="l"/>
                <a:tab pos="4111625" algn="l"/>
                <a:tab pos="4568825" algn="l"/>
                <a:tab pos="5026025" algn="l"/>
                <a:tab pos="5483225" algn="l"/>
                <a:tab pos="6096000" algn="l"/>
                <a:tab pos="6397625" algn="l"/>
                <a:tab pos="6854825" algn="l"/>
                <a:tab pos="7312025" algn="l"/>
                <a:tab pos="7769225" algn="l"/>
                <a:tab pos="8226425" algn="l"/>
                <a:tab pos="8683625" algn="l"/>
                <a:tab pos="9140825" algn="l"/>
              </a:tabLst>
            </a:pPr>
            <a:r>
              <a:rPr lang="en-US" sz="4500" b="1" baseline="0" dirty="0" smtClean="0">
                <a:latin typeface="Arial" charset="0"/>
              </a:rPr>
              <a:t>August 2007 predictions were tested with April 2011 data</a:t>
            </a:r>
            <a:endParaRPr lang="en-US" sz="4500" b="1" baseline="0" dirty="0">
              <a:latin typeface="Arial" charset="0"/>
            </a:endParaRPr>
          </a:p>
        </p:txBody>
      </p:sp>
      <p:sp>
        <p:nvSpPr>
          <p:cNvPr id="2061" name="Text Box 808"/>
          <p:cNvSpPr txBox="1">
            <a:spLocks noChangeArrowheads="1"/>
          </p:cNvSpPr>
          <p:nvPr/>
        </p:nvSpPr>
        <p:spPr bwMode="auto">
          <a:xfrm>
            <a:off x="838200" y="8001000"/>
            <a:ext cx="15697200" cy="2862322"/>
          </a:xfrm>
          <a:prstGeom prst="rect">
            <a:avLst/>
          </a:prstGeom>
          <a:noFill/>
          <a:ln w="9525">
            <a:noFill/>
            <a:miter lim="800000"/>
            <a:headEnd/>
            <a:tailEnd/>
          </a:ln>
        </p:spPr>
        <p:txBody>
          <a:bodyPr wrap="square">
            <a:spAutoFit/>
          </a:bodyPr>
          <a:lstStyle/>
          <a:p>
            <a:r>
              <a:rPr lang="en-US" sz="4500" b="1" baseline="0" dirty="0" smtClean="0">
                <a:latin typeface="Arial" charset="0"/>
              </a:rPr>
              <a:t>Higher density genotypes can provide markers closer to QTL, but imputation is needed for genotypes of less than highest density.  Markers from multiple chips can then be combined in genomic evaluation.</a:t>
            </a:r>
            <a:endParaRPr lang="en-US" sz="4500" b="1" baseline="0" dirty="0">
              <a:latin typeface="Arial" charset="0"/>
            </a:endParaRPr>
          </a:p>
        </p:txBody>
      </p:sp>
      <p:sp>
        <p:nvSpPr>
          <p:cNvPr id="2062" name="Text Box 8"/>
          <p:cNvSpPr txBox="1">
            <a:spLocks noChangeArrowheads="1"/>
          </p:cNvSpPr>
          <p:nvPr/>
        </p:nvSpPr>
        <p:spPr bwMode="auto">
          <a:xfrm>
            <a:off x="34747200" y="6578601"/>
            <a:ext cx="15468600" cy="1169551"/>
          </a:xfrm>
          <a:prstGeom prst="rect">
            <a:avLst/>
          </a:prstGeom>
          <a:noFill/>
          <a:ln w="9525">
            <a:noFill/>
            <a:miter lim="800000"/>
            <a:headEnd/>
            <a:tailEnd/>
          </a:ln>
        </p:spPr>
        <p:txBody>
          <a:bodyPr>
            <a:spAutoFit/>
          </a:bodyPr>
          <a:lstStyle/>
          <a:p>
            <a:pPr algn="ctr">
              <a:spcBef>
                <a:spcPct val="50000"/>
              </a:spcBef>
            </a:pPr>
            <a:r>
              <a:rPr lang="en-US" sz="7000" b="1" baseline="0" dirty="0">
                <a:solidFill>
                  <a:schemeClr val="accent2"/>
                </a:solidFill>
                <a:latin typeface="Arial" charset="0"/>
              </a:rPr>
              <a:t>Results (cont.)</a:t>
            </a:r>
          </a:p>
        </p:txBody>
      </p:sp>
      <p:sp>
        <p:nvSpPr>
          <p:cNvPr id="2063" name="Text Box 8"/>
          <p:cNvSpPr txBox="1">
            <a:spLocks noChangeArrowheads="1"/>
          </p:cNvSpPr>
          <p:nvPr/>
        </p:nvSpPr>
        <p:spPr bwMode="auto">
          <a:xfrm>
            <a:off x="1143000" y="11290301"/>
            <a:ext cx="15468600" cy="1169551"/>
          </a:xfrm>
          <a:prstGeom prst="rect">
            <a:avLst/>
          </a:prstGeom>
          <a:noFill/>
          <a:ln w="9525">
            <a:noFill/>
            <a:miter lim="800000"/>
            <a:headEnd/>
            <a:tailEnd/>
          </a:ln>
        </p:spPr>
        <p:txBody>
          <a:bodyPr wrap="square">
            <a:spAutoFit/>
          </a:bodyPr>
          <a:lstStyle/>
          <a:p>
            <a:pPr algn="ctr">
              <a:spcBef>
                <a:spcPct val="50000"/>
              </a:spcBef>
            </a:pPr>
            <a:r>
              <a:rPr lang="en-US" sz="7000" b="1" baseline="0" dirty="0">
                <a:solidFill>
                  <a:schemeClr val="accent2"/>
                </a:solidFill>
                <a:latin typeface="Arial" charset="0"/>
              </a:rPr>
              <a:t>Objectives</a:t>
            </a:r>
          </a:p>
        </p:txBody>
      </p:sp>
      <p:sp>
        <p:nvSpPr>
          <p:cNvPr id="2064" name="Text Box 808"/>
          <p:cNvSpPr txBox="1">
            <a:spLocks noChangeArrowheads="1"/>
          </p:cNvSpPr>
          <p:nvPr/>
        </p:nvSpPr>
        <p:spPr bwMode="auto">
          <a:xfrm>
            <a:off x="838200" y="12801601"/>
            <a:ext cx="15621000" cy="4426853"/>
          </a:xfrm>
          <a:prstGeom prst="rect">
            <a:avLst/>
          </a:prstGeom>
          <a:noFill/>
          <a:ln w="9525">
            <a:noFill/>
            <a:miter lim="800000"/>
            <a:headEnd/>
            <a:tailEnd/>
          </a:ln>
        </p:spPr>
        <p:txBody>
          <a:bodyPr wrap="square">
            <a:spAutoFit/>
          </a:bodyPr>
          <a:lstStyle/>
          <a:p>
            <a:pPr marL="333375" indent="-333375" defTabSz="457200" eaLnBrk="0" hangingPunct="0">
              <a:spcBef>
                <a:spcPts val="1400"/>
              </a:spcBef>
              <a:buClr>
                <a:srgbClr val="339933"/>
              </a:buClr>
              <a:buSzPct val="130000"/>
              <a:buFontTx/>
              <a:buChar char="•"/>
              <a:tabLst>
                <a:tab pos="454025" algn="l"/>
                <a:tab pos="1066800" algn="l"/>
                <a:tab pos="1368425" algn="l"/>
                <a:tab pos="1825625" algn="l"/>
                <a:tab pos="2282825" algn="l"/>
                <a:tab pos="2740025" algn="l"/>
                <a:tab pos="3197225" algn="l"/>
                <a:tab pos="3654425" algn="l"/>
                <a:tab pos="4111625" algn="l"/>
                <a:tab pos="4568825" algn="l"/>
                <a:tab pos="5026025" algn="l"/>
                <a:tab pos="5483225" algn="l"/>
                <a:tab pos="6096000" algn="l"/>
                <a:tab pos="6397625" algn="l"/>
                <a:tab pos="6854825" algn="l"/>
                <a:tab pos="7312025" algn="l"/>
                <a:tab pos="7769225" algn="l"/>
                <a:tab pos="8226425" algn="l"/>
                <a:tab pos="8683625" algn="l"/>
                <a:tab pos="9140825" algn="l"/>
              </a:tabLst>
            </a:pPr>
            <a:r>
              <a:rPr lang="en-US" sz="4500" b="1" baseline="0" dirty="0" smtClean="0">
                <a:latin typeface="Arial" charset="0"/>
              </a:rPr>
              <a:t>Determine </a:t>
            </a:r>
            <a:r>
              <a:rPr lang="en-US" sz="4500" b="1" baseline="0" dirty="0">
                <a:latin typeface="Arial" charset="0"/>
              </a:rPr>
              <a:t>the accuracy of imputing up to 636,967 markers (</a:t>
            </a:r>
            <a:r>
              <a:rPr lang="en-US" sz="4500" b="1" baseline="0" dirty="0">
                <a:solidFill>
                  <a:srgbClr val="0000FF"/>
                </a:solidFill>
                <a:latin typeface="Arial" charset="0"/>
              </a:rPr>
              <a:t>HD</a:t>
            </a:r>
            <a:r>
              <a:rPr lang="en-US" sz="4500" b="1" baseline="0" dirty="0">
                <a:latin typeface="Arial" charset="0"/>
              </a:rPr>
              <a:t>) from </a:t>
            </a:r>
            <a:r>
              <a:rPr lang="en-US" sz="4500" b="1" baseline="0" dirty="0" smtClean="0">
                <a:latin typeface="Arial" charset="0"/>
              </a:rPr>
              <a:t>42,495 </a:t>
            </a:r>
            <a:r>
              <a:rPr lang="en-US" sz="4500" b="1" baseline="0" dirty="0">
                <a:latin typeface="Arial" charset="0"/>
              </a:rPr>
              <a:t>markers (</a:t>
            </a:r>
            <a:r>
              <a:rPr lang="en-US" sz="4500" b="1" baseline="0" dirty="0">
                <a:solidFill>
                  <a:srgbClr val="0000FF"/>
                </a:solidFill>
                <a:latin typeface="Arial" charset="0"/>
              </a:rPr>
              <a:t>50K</a:t>
            </a:r>
            <a:r>
              <a:rPr lang="en-US" sz="4500" b="1" baseline="0" dirty="0">
                <a:latin typeface="Arial" charset="0"/>
              </a:rPr>
              <a:t>), 2,614 markers (</a:t>
            </a:r>
            <a:r>
              <a:rPr lang="en-US" sz="4500" b="1" baseline="0" dirty="0">
                <a:solidFill>
                  <a:srgbClr val="0000FF"/>
                </a:solidFill>
                <a:latin typeface="Arial" charset="0"/>
              </a:rPr>
              <a:t>3K</a:t>
            </a:r>
            <a:r>
              <a:rPr lang="en-US" sz="4500" b="1" baseline="0" dirty="0">
                <a:latin typeface="Arial" charset="0"/>
              </a:rPr>
              <a:t>) or from 0 markers (imputed </a:t>
            </a:r>
            <a:r>
              <a:rPr lang="en-US" sz="4500" b="1" baseline="0" dirty="0">
                <a:solidFill>
                  <a:srgbClr val="0000FF"/>
                </a:solidFill>
                <a:latin typeface="Arial" charset="0"/>
              </a:rPr>
              <a:t>dams</a:t>
            </a:r>
            <a:r>
              <a:rPr lang="en-US" sz="4500" b="1" baseline="0" dirty="0">
                <a:latin typeface="Arial" charset="0"/>
              </a:rPr>
              <a:t>) using simulated data.</a:t>
            </a:r>
          </a:p>
          <a:p>
            <a:pPr marL="333375" indent="-333375" defTabSz="457200" eaLnBrk="0" hangingPunct="0">
              <a:spcBef>
                <a:spcPts val="1400"/>
              </a:spcBef>
              <a:buClr>
                <a:srgbClr val="339933"/>
              </a:buClr>
              <a:buSzPct val="130000"/>
              <a:buFontTx/>
              <a:buChar char="•"/>
              <a:tabLst>
                <a:tab pos="454025" algn="l"/>
                <a:tab pos="1066800" algn="l"/>
                <a:tab pos="1368425" algn="l"/>
                <a:tab pos="1825625" algn="l"/>
                <a:tab pos="2282825" algn="l"/>
                <a:tab pos="2740025" algn="l"/>
                <a:tab pos="3197225" algn="l"/>
                <a:tab pos="3654425" algn="l"/>
                <a:tab pos="4111625" algn="l"/>
                <a:tab pos="4568825" algn="l"/>
                <a:tab pos="5026025" algn="l"/>
                <a:tab pos="5483225" algn="l"/>
                <a:tab pos="6096000" algn="l"/>
                <a:tab pos="6397625" algn="l"/>
                <a:tab pos="6854825" algn="l"/>
                <a:tab pos="7312025" algn="l"/>
                <a:tab pos="7769225" algn="l"/>
                <a:tab pos="8226425" algn="l"/>
                <a:tab pos="8683625" algn="l"/>
                <a:tab pos="9140825" algn="l"/>
              </a:tabLst>
            </a:pPr>
            <a:r>
              <a:rPr lang="en-US" sz="4500" b="1" baseline="0" dirty="0">
                <a:latin typeface="Arial" charset="0"/>
              </a:rPr>
              <a:t>Determine gain in reliability from using more markers with actual data.</a:t>
            </a:r>
          </a:p>
        </p:txBody>
      </p:sp>
      <p:sp>
        <p:nvSpPr>
          <p:cNvPr id="2065" name="Text Box 8"/>
          <p:cNvSpPr txBox="1">
            <a:spLocks noChangeArrowheads="1"/>
          </p:cNvSpPr>
          <p:nvPr/>
        </p:nvSpPr>
        <p:spPr bwMode="auto">
          <a:xfrm>
            <a:off x="17526000" y="19380201"/>
            <a:ext cx="16459200" cy="1169551"/>
          </a:xfrm>
          <a:prstGeom prst="rect">
            <a:avLst/>
          </a:prstGeom>
          <a:noFill/>
          <a:ln w="9525">
            <a:noFill/>
            <a:miter lim="800000"/>
            <a:headEnd/>
            <a:tailEnd/>
          </a:ln>
        </p:spPr>
        <p:txBody>
          <a:bodyPr wrap="square">
            <a:spAutoFit/>
          </a:bodyPr>
          <a:lstStyle/>
          <a:p>
            <a:pPr algn="ctr">
              <a:spcBef>
                <a:spcPct val="50000"/>
              </a:spcBef>
            </a:pPr>
            <a:r>
              <a:rPr lang="en-US" sz="7000" b="1" baseline="0" dirty="0">
                <a:solidFill>
                  <a:schemeClr val="accent2"/>
                </a:solidFill>
                <a:latin typeface="Arial" charset="0"/>
              </a:rPr>
              <a:t>Results</a:t>
            </a:r>
          </a:p>
        </p:txBody>
      </p:sp>
      <p:sp>
        <p:nvSpPr>
          <p:cNvPr id="2066" name="Text Box 800"/>
          <p:cNvSpPr txBox="1">
            <a:spLocks noChangeArrowheads="1"/>
          </p:cNvSpPr>
          <p:nvPr/>
        </p:nvSpPr>
        <p:spPr bwMode="auto">
          <a:xfrm>
            <a:off x="17526000" y="28803600"/>
            <a:ext cx="16306800" cy="861774"/>
          </a:xfrm>
          <a:prstGeom prst="rect">
            <a:avLst/>
          </a:prstGeom>
          <a:noFill/>
          <a:ln w="9525">
            <a:noFill/>
            <a:miter lim="800000"/>
            <a:headEnd/>
            <a:tailEnd/>
          </a:ln>
        </p:spPr>
        <p:txBody>
          <a:bodyPr>
            <a:spAutoFit/>
          </a:bodyPr>
          <a:lstStyle/>
          <a:p>
            <a:r>
              <a:rPr lang="en-US" sz="5000" b="1" baseline="0" dirty="0">
                <a:solidFill>
                  <a:srgbClr val="339933"/>
                </a:solidFill>
                <a:latin typeface="Arial" charset="0"/>
              </a:rPr>
              <a:t>Table 1. </a:t>
            </a:r>
            <a:r>
              <a:rPr lang="en-US" sz="5000" b="1" baseline="0" dirty="0" smtClean="0">
                <a:solidFill>
                  <a:srgbClr val="339933"/>
                </a:solidFill>
                <a:latin typeface="Arial" charset="0"/>
              </a:rPr>
              <a:t> Correctly imputed genotypes.</a:t>
            </a:r>
            <a:endParaRPr lang="en-US" sz="5000" b="1" baseline="0" dirty="0">
              <a:solidFill>
                <a:srgbClr val="339933"/>
              </a:solidFill>
              <a:latin typeface="Arial" charset="0"/>
            </a:endParaRPr>
          </a:p>
        </p:txBody>
      </p:sp>
      <p:sp>
        <p:nvSpPr>
          <p:cNvPr id="21" name="Text Box 8"/>
          <p:cNvSpPr txBox="1">
            <a:spLocks noChangeArrowheads="1"/>
          </p:cNvSpPr>
          <p:nvPr/>
        </p:nvSpPr>
        <p:spPr bwMode="auto">
          <a:xfrm>
            <a:off x="533400" y="27813000"/>
            <a:ext cx="16459200" cy="1169551"/>
          </a:xfrm>
          <a:prstGeom prst="rect">
            <a:avLst/>
          </a:prstGeom>
          <a:noFill/>
          <a:ln w="9525">
            <a:noFill/>
            <a:miter lim="800000"/>
            <a:headEnd/>
            <a:tailEnd/>
          </a:ln>
        </p:spPr>
        <p:txBody>
          <a:bodyPr>
            <a:spAutoFit/>
          </a:bodyPr>
          <a:lstStyle/>
          <a:p>
            <a:pPr algn="ctr">
              <a:spcBef>
                <a:spcPct val="50000"/>
              </a:spcBef>
            </a:pPr>
            <a:r>
              <a:rPr lang="en-US" sz="7000" b="1" baseline="0" dirty="0" smtClean="0">
                <a:solidFill>
                  <a:schemeClr val="accent2"/>
                </a:solidFill>
                <a:latin typeface="Arial" charset="0"/>
              </a:rPr>
              <a:t>Software &amp; Computing</a:t>
            </a:r>
            <a:endParaRPr lang="en-US" sz="7000" b="1" baseline="0" dirty="0">
              <a:solidFill>
                <a:schemeClr val="accent2"/>
              </a:solidFill>
              <a:latin typeface="Arial" charset="0"/>
            </a:endParaRPr>
          </a:p>
        </p:txBody>
      </p:sp>
      <p:sp>
        <p:nvSpPr>
          <p:cNvPr id="27" name="Rectangle 26"/>
          <p:cNvSpPr/>
          <p:nvPr/>
        </p:nvSpPr>
        <p:spPr>
          <a:xfrm>
            <a:off x="1143000" y="29413200"/>
            <a:ext cx="15773400" cy="8427948"/>
          </a:xfrm>
          <a:prstGeom prst="rect">
            <a:avLst/>
          </a:prstGeom>
        </p:spPr>
        <p:txBody>
          <a:bodyPr wrap="square">
            <a:spAutoFit/>
          </a:bodyPr>
          <a:lstStyle/>
          <a:p>
            <a:pPr marL="333375" indent="-333375" defTabSz="457200" eaLnBrk="0" hangingPunct="0">
              <a:spcBef>
                <a:spcPts val="1400"/>
              </a:spcBef>
              <a:buClr>
                <a:srgbClr val="339933"/>
              </a:buClr>
              <a:buSzPct val="130000"/>
              <a:buFontTx/>
              <a:buChar char="•"/>
              <a:tabLst>
                <a:tab pos="454025" algn="l"/>
                <a:tab pos="1066800" algn="l"/>
                <a:tab pos="1368425" algn="l"/>
                <a:tab pos="1825625" algn="l"/>
                <a:tab pos="2282825" algn="l"/>
                <a:tab pos="2740025" algn="l"/>
                <a:tab pos="3197225" algn="l"/>
                <a:tab pos="3654425" algn="l"/>
                <a:tab pos="4111625" algn="l"/>
                <a:tab pos="4568825" algn="l"/>
                <a:tab pos="5026025" algn="l"/>
                <a:tab pos="5483225" algn="l"/>
                <a:tab pos="6096000" algn="l"/>
                <a:tab pos="6397625" algn="l"/>
                <a:tab pos="6854825" algn="l"/>
                <a:tab pos="7312025" algn="l"/>
                <a:tab pos="7769225" algn="l"/>
                <a:tab pos="8226425" algn="l"/>
                <a:tab pos="8683625" algn="l"/>
                <a:tab pos="9140825" algn="l"/>
              </a:tabLst>
            </a:pPr>
            <a:r>
              <a:rPr lang="en-US" sz="4500" b="1" baseline="0" dirty="0" smtClean="0">
                <a:latin typeface="Arial" charset="0"/>
              </a:rPr>
              <a:t>Both findhap.f90 developed at AIPL and </a:t>
            </a:r>
            <a:r>
              <a:rPr lang="en-US" sz="4500" b="1" baseline="0" dirty="0" err="1" smtClean="0">
                <a:latin typeface="Arial" charset="0"/>
              </a:rPr>
              <a:t>FImpute</a:t>
            </a:r>
            <a:r>
              <a:rPr lang="en-US" sz="4500" b="1" baseline="0" dirty="0" smtClean="0">
                <a:latin typeface="Arial" charset="0"/>
              </a:rPr>
              <a:t> developed at U. Guelph and </a:t>
            </a:r>
            <a:r>
              <a:rPr lang="en-US" sz="4500" b="1" baseline="0" dirty="0" err="1" smtClean="0">
                <a:latin typeface="Arial" charset="0"/>
              </a:rPr>
              <a:t>Boviteq</a:t>
            </a:r>
            <a:r>
              <a:rPr lang="en-US" sz="4500" b="1" baseline="0" smtClean="0">
                <a:latin typeface="Arial" charset="0"/>
              </a:rPr>
              <a:t> Alliance were </a:t>
            </a:r>
            <a:r>
              <a:rPr lang="en-US" sz="4500" b="1" baseline="0" dirty="0" smtClean="0">
                <a:latin typeface="Arial" charset="0"/>
              </a:rPr>
              <a:t>tested in this analysis.</a:t>
            </a:r>
          </a:p>
          <a:p>
            <a:pPr marL="333375" indent="-333375" defTabSz="457200" eaLnBrk="0" hangingPunct="0">
              <a:spcBef>
                <a:spcPts val="1400"/>
              </a:spcBef>
              <a:buClr>
                <a:srgbClr val="339933"/>
              </a:buClr>
              <a:buSzPct val="130000"/>
              <a:buFontTx/>
              <a:buChar char="•"/>
              <a:tabLst>
                <a:tab pos="454025" algn="l"/>
                <a:tab pos="1066800" algn="l"/>
                <a:tab pos="1368425" algn="l"/>
                <a:tab pos="1825625" algn="l"/>
                <a:tab pos="2282825" algn="l"/>
                <a:tab pos="2740025" algn="l"/>
                <a:tab pos="3197225" algn="l"/>
                <a:tab pos="3654425" algn="l"/>
                <a:tab pos="4111625" algn="l"/>
                <a:tab pos="4568825" algn="l"/>
                <a:tab pos="5026025" algn="l"/>
                <a:tab pos="5483225" algn="l"/>
                <a:tab pos="6096000" algn="l"/>
                <a:tab pos="6397625" algn="l"/>
                <a:tab pos="6854825" algn="l"/>
                <a:tab pos="7312025" algn="l"/>
                <a:tab pos="7769225" algn="l"/>
                <a:tab pos="8226425" algn="l"/>
                <a:tab pos="8683625" algn="l"/>
                <a:tab pos="9140825" algn="l"/>
              </a:tabLst>
            </a:pPr>
            <a:r>
              <a:rPr lang="en-US" sz="4500" b="1" baseline="0" dirty="0" smtClean="0">
                <a:latin typeface="Arial" charset="0"/>
              </a:rPr>
              <a:t>The imputation rate with </a:t>
            </a:r>
            <a:r>
              <a:rPr lang="en-US" sz="4500" b="1" baseline="0" dirty="0" err="1" smtClean="0">
                <a:latin typeface="Arial" charset="0"/>
              </a:rPr>
              <a:t>findhap</a:t>
            </a:r>
            <a:r>
              <a:rPr lang="en-US" sz="4500" b="1" baseline="0" dirty="0" smtClean="0">
                <a:latin typeface="Arial" charset="0"/>
              </a:rPr>
              <a:t> version 2 is improved compared to version 1 results tested earlier.</a:t>
            </a:r>
          </a:p>
          <a:p>
            <a:pPr marL="333375" indent="-333375" defTabSz="457200" eaLnBrk="0" hangingPunct="0">
              <a:spcBef>
                <a:spcPts val="1400"/>
              </a:spcBef>
              <a:buClr>
                <a:srgbClr val="339933"/>
              </a:buClr>
              <a:buSzPct val="130000"/>
              <a:buFontTx/>
              <a:buChar char="•"/>
              <a:tabLst>
                <a:tab pos="454025" algn="l"/>
                <a:tab pos="1066800" algn="l"/>
                <a:tab pos="1368425" algn="l"/>
                <a:tab pos="1825625" algn="l"/>
                <a:tab pos="2282825" algn="l"/>
                <a:tab pos="2740025" algn="l"/>
                <a:tab pos="3197225" algn="l"/>
                <a:tab pos="3654425" algn="l"/>
                <a:tab pos="4111625" algn="l"/>
                <a:tab pos="4568825" algn="l"/>
                <a:tab pos="5026025" algn="l"/>
                <a:tab pos="5483225" algn="l"/>
                <a:tab pos="6096000" algn="l"/>
                <a:tab pos="6397625" algn="l"/>
                <a:tab pos="6854825" algn="l"/>
                <a:tab pos="7312025" algn="l"/>
                <a:tab pos="7769225" algn="l"/>
                <a:tab pos="8226425" algn="l"/>
                <a:tab pos="8683625" algn="l"/>
                <a:tab pos="9140825" algn="l"/>
              </a:tabLst>
            </a:pPr>
            <a:r>
              <a:rPr lang="en-US" sz="4500" b="1" baseline="0" dirty="0" smtClean="0">
                <a:latin typeface="Arial" charset="0"/>
              </a:rPr>
              <a:t>Version 2 of </a:t>
            </a:r>
            <a:r>
              <a:rPr lang="en-US" sz="4500" b="1" baseline="0" dirty="0" err="1" smtClean="0">
                <a:latin typeface="Arial" charset="0"/>
              </a:rPr>
              <a:t>findhap</a:t>
            </a:r>
            <a:r>
              <a:rPr lang="en-US" sz="4500" b="1" baseline="0" dirty="0" smtClean="0">
                <a:latin typeface="Arial" charset="0"/>
              </a:rPr>
              <a:t> uses both long segments to improve </a:t>
            </a:r>
            <a:r>
              <a:rPr lang="en-US" sz="4500" b="1" baseline="0" dirty="0" err="1" smtClean="0">
                <a:latin typeface="Arial" charset="0"/>
              </a:rPr>
              <a:t>haplotype</a:t>
            </a:r>
            <a:r>
              <a:rPr lang="en-US" sz="4500" b="1" baseline="0" dirty="0" smtClean="0">
                <a:latin typeface="Arial" charset="0"/>
              </a:rPr>
              <a:t> matches for close relatives and short segments to help detect matches from more remote ancestors.</a:t>
            </a:r>
          </a:p>
          <a:p>
            <a:pPr marL="333375" indent="-333375" defTabSz="457200" eaLnBrk="0" hangingPunct="0">
              <a:spcBef>
                <a:spcPts val="1400"/>
              </a:spcBef>
              <a:buClr>
                <a:srgbClr val="339933"/>
              </a:buClr>
              <a:buSzPct val="130000"/>
              <a:buFontTx/>
              <a:buChar char="•"/>
              <a:tabLst>
                <a:tab pos="454025" algn="l"/>
                <a:tab pos="1066800" algn="l"/>
                <a:tab pos="1368425" algn="l"/>
                <a:tab pos="1825625" algn="l"/>
                <a:tab pos="2282825" algn="l"/>
                <a:tab pos="2740025" algn="l"/>
                <a:tab pos="3197225" algn="l"/>
                <a:tab pos="3654425" algn="l"/>
                <a:tab pos="4111625" algn="l"/>
                <a:tab pos="4568825" algn="l"/>
                <a:tab pos="5026025" algn="l"/>
                <a:tab pos="5483225" algn="l"/>
                <a:tab pos="6096000" algn="l"/>
                <a:tab pos="6397625" algn="l"/>
                <a:tab pos="6854825" algn="l"/>
                <a:tab pos="7312025" algn="l"/>
                <a:tab pos="7769225" algn="l"/>
                <a:tab pos="8226425" algn="l"/>
                <a:tab pos="8683625" algn="l"/>
                <a:tab pos="9140825" algn="l"/>
              </a:tabLst>
            </a:pPr>
            <a:endParaRPr lang="en-US" sz="4500" b="1" baseline="0" dirty="0" smtClean="0">
              <a:latin typeface="Arial" charset="0"/>
            </a:endParaRPr>
          </a:p>
          <a:p>
            <a:pPr marL="333375" indent="-333375" defTabSz="457200" eaLnBrk="0" hangingPunct="0">
              <a:spcBef>
                <a:spcPts val="1400"/>
              </a:spcBef>
              <a:buClr>
                <a:srgbClr val="339933"/>
              </a:buClr>
              <a:buSzPct val="130000"/>
              <a:buFontTx/>
              <a:buChar char="•"/>
              <a:tabLst>
                <a:tab pos="454025" algn="l"/>
                <a:tab pos="1066800" algn="l"/>
                <a:tab pos="1368425" algn="l"/>
                <a:tab pos="1825625" algn="l"/>
                <a:tab pos="2282825" algn="l"/>
                <a:tab pos="2740025" algn="l"/>
                <a:tab pos="3197225" algn="l"/>
                <a:tab pos="3654425" algn="l"/>
                <a:tab pos="4111625" algn="l"/>
                <a:tab pos="4568825" algn="l"/>
                <a:tab pos="5026025" algn="l"/>
                <a:tab pos="5483225" algn="l"/>
                <a:tab pos="6096000" algn="l"/>
                <a:tab pos="6397625" algn="l"/>
                <a:tab pos="6854825" algn="l"/>
                <a:tab pos="7312025" algn="l"/>
                <a:tab pos="7769225" algn="l"/>
                <a:tab pos="8226425" algn="l"/>
                <a:tab pos="8683625" algn="l"/>
                <a:tab pos="9140825" algn="l"/>
              </a:tabLst>
            </a:pPr>
            <a:endParaRPr lang="en-US" sz="4500" b="1" baseline="0" dirty="0" smtClean="0">
              <a:latin typeface="Arial" charset="0"/>
            </a:endParaRPr>
          </a:p>
        </p:txBody>
      </p:sp>
      <p:graphicFrame>
        <p:nvGraphicFramePr>
          <p:cNvPr id="24" name="Table 23"/>
          <p:cNvGraphicFramePr>
            <a:graphicFrameLocks noGrp="1"/>
          </p:cNvGraphicFramePr>
          <p:nvPr/>
        </p:nvGraphicFramePr>
        <p:xfrm>
          <a:off x="16992602" y="29260799"/>
          <a:ext cx="16306796" cy="6845300"/>
        </p:xfrm>
        <a:graphic>
          <a:graphicData uri="http://schemas.openxmlformats.org/drawingml/2006/table">
            <a:tbl>
              <a:tblPr/>
              <a:tblGrid>
                <a:gridCol w="2675985"/>
                <a:gridCol w="2843237"/>
                <a:gridCol w="2550551"/>
                <a:gridCol w="1923366"/>
                <a:gridCol w="1923366"/>
                <a:gridCol w="1923366"/>
                <a:gridCol w="2466925"/>
              </a:tblGrid>
              <a:tr h="1369060">
                <a:tc>
                  <a:txBody>
                    <a:bodyPr/>
                    <a:lstStyle/>
                    <a:p>
                      <a:pPr algn="l" fontAlgn="b"/>
                      <a:endParaRPr lang="en-US" sz="4700" b="1" i="0" u="none" strike="noStrike" dirty="0">
                        <a:solidFill>
                          <a:srgbClr val="000000"/>
                        </a:solidFill>
                        <a:latin typeface="Arial" pitchFamily="34" charset="0"/>
                        <a:cs typeface="Arial" pitchFamily="34" charset="0"/>
                      </a:endParaRPr>
                    </a:p>
                  </a:txBody>
                  <a:tcPr marL="0" marR="0" marT="0" marB="0" anchor="b">
                    <a:lnL>
                      <a:noFill/>
                    </a:lnL>
                    <a:lnR>
                      <a:noFill/>
                    </a:lnR>
                    <a:lnT>
                      <a:noFill/>
                    </a:lnT>
                    <a:lnB>
                      <a:noFill/>
                    </a:lnB>
                  </a:tcPr>
                </a:tc>
                <a:tc>
                  <a:txBody>
                    <a:bodyPr/>
                    <a:lstStyle/>
                    <a:p>
                      <a:pPr algn="l" fontAlgn="b"/>
                      <a:endParaRPr lang="en-US" sz="4700" b="1" i="0" u="none" strike="noStrike" dirty="0">
                        <a:solidFill>
                          <a:srgbClr val="000000"/>
                        </a:solidFill>
                        <a:latin typeface="Arial" pitchFamily="34" charset="0"/>
                        <a:cs typeface="Arial" pitchFamily="34" charset="0"/>
                      </a:endParaRPr>
                    </a:p>
                  </a:txBody>
                  <a:tcPr marL="0" marR="0" marT="0" marB="0" anchor="b">
                    <a:lnL>
                      <a:noFill/>
                    </a:lnL>
                    <a:lnR>
                      <a:noFill/>
                    </a:lnR>
                    <a:lnT>
                      <a:noFill/>
                    </a:lnT>
                    <a:lnB>
                      <a:noFill/>
                    </a:lnB>
                  </a:tcPr>
                </a:tc>
                <a:tc gridSpan="5">
                  <a:txBody>
                    <a:bodyPr/>
                    <a:lstStyle/>
                    <a:p>
                      <a:pPr algn="ctr" fontAlgn="b"/>
                      <a:r>
                        <a:rPr lang="en-US" sz="4700" b="1" i="0" u="none" strike="noStrike" dirty="0">
                          <a:solidFill>
                            <a:srgbClr val="000000"/>
                          </a:solidFill>
                          <a:latin typeface="Arial" pitchFamily="34" charset="0"/>
                          <a:cs typeface="Arial" pitchFamily="34" charset="0"/>
                        </a:rPr>
                        <a:t>Correctly called genotypes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69060">
                <a:tc>
                  <a:txBody>
                    <a:bodyPr/>
                    <a:lstStyle/>
                    <a:p>
                      <a:pPr algn="l" fontAlgn="b"/>
                      <a:r>
                        <a:rPr lang="en-US" sz="4500" b="1" i="0" u="none" strike="noStrike" dirty="0" smtClean="0">
                          <a:solidFill>
                            <a:srgbClr val="000000"/>
                          </a:solidFill>
                          <a:latin typeface="Arial" pitchFamily="34" charset="0"/>
                          <a:cs typeface="Arial" pitchFamily="34" charset="0"/>
                        </a:rPr>
                        <a:t>3K to 50K    </a:t>
                      </a:r>
                      <a:endParaRPr lang="en-US" sz="4500" b="1" i="0" u="none" strike="noStrike" dirty="0">
                        <a:solidFill>
                          <a:srgbClr val="000000"/>
                        </a:solidFill>
                        <a:latin typeface="Arial" pitchFamily="34" charset="0"/>
                        <a:cs typeface="Arial"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4500" b="1" i="0" u="none" strike="noStrike" dirty="0" smtClean="0">
                          <a:solidFill>
                            <a:srgbClr val="000000"/>
                          </a:solidFill>
                          <a:latin typeface="Arial" pitchFamily="34" charset="0"/>
                          <a:cs typeface="Arial" pitchFamily="34" charset="0"/>
                        </a:rPr>
                        <a:t>50K </a:t>
                      </a:r>
                      <a:r>
                        <a:rPr lang="en-US" sz="4500" b="1" i="0" u="none" strike="noStrike" dirty="0">
                          <a:solidFill>
                            <a:srgbClr val="000000"/>
                          </a:solidFill>
                          <a:latin typeface="Arial" pitchFamily="34" charset="0"/>
                          <a:cs typeface="Arial" pitchFamily="34" charset="0"/>
                        </a:rPr>
                        <a:t>to HD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4700" b="1" i="0" u="none" strike="noStrike" dirty="0" smtClean="0">
                          <a:solidFill>
                            <a:srgbClr val="000000"/>
                          </a:solidFill>
                          <a:latin typeface="Arial" pitchFamily="34" charset="0"/>
                          <a:cs typeface="Arial" pitchFamily="34" charset="0"/>
                        </a:rPr>
                        <a:t> Dams</a:t>
                      </a:r>
                      <a:endParaRPr lang="en-US" sz="4700" b="1" i="0" u="none" strike="noStrike" dirty="0">
                        <a:solidFill>
                          <a:srgbClr val="000000"/>
                        </a:solidFill>
                        <a:latin typeface="Arial" pitchFamily="34" charset="0"/>
                        <a:cs typeface="Arial"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700" b="1" i="0" u="none" strike="noStrike" dirty="0">
                          <a:solidFill>
                            <a:srgbClr val="000000"/>
                          </a:solidFill>
                          <a:latin typeface="Arial" pitchFamily="34" charset="0"/>
                          <a:cs typeface="Arial" pitchFamily="34" charset="0"/>
                        </a:rPr>
                        <a:t>HD</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700" b="1" i="0" u="none" strike="noStrike" dirty="0">
                          <a:solidFill>
                            <a:srgbClr val="000000"/>
                          </a:solidFill>
                          <a:latin typeface="Arial" pitchFamily="34" charset="0"/>
                          <a:cs typeface="Arial" pitchFamily="34" charset="0"/>
                        </a:rPr>
                        <a:t>50K</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700" b="1" i="0" u="none" strike="noStrike" dirty="0">
                          <a:solidFill>
                            <a:srgbClr val="000000"/>
                          </a:solidFill>
                          <a:latin typeface="Arial" pitchFamily="34" charset="0"/>
                          <a:cs typeface="Arial" pitchFamily="34" charset="0"/>
                        </a:rPr>
                        <a:t>3K</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700" b="1" i="0" u="none" strike="noStrike" dirty="0">
                          <a:solidFill>
                            <a:srgbClr val="000000"/>
                          </a:solidFill>
                          <a:latin typeface="Arial" pitchFamily="34" charset="0"/>
                          <a:cs typeface="Arial" pitchFamily="34" charset="0"/>
                        </a:rPr>
                        <a:t>Average</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9060">
                <a:tc gridSpan="2">
                  <a:txBody>
                    <a:bodyPr/>
                    <a:lstStyle/>
                    <a:p>
                      <a:pPr algn="ctr" fontAlgn="b"/>
                      <a:r>
                        <a:rPr lang="en-US" sz="4700" b="1" i="0" u="none" strike="noStrike" dirty="0" err="1">
                          <a:solidFill>
                            <a:srgbClr val="000000"/>
                          </a:solidFill>
                          <a:latin typeface="Arial" pitchFamily="34" charset="0"/>
                          <a:cs typeface="Arial" pitchFamily="34" charset="0"/>
                        </a:rPr>
                        <a:t>Findhap</a:t>
                      </a:r>
                      <a:r>
                        <a:rPr lang="en-US" sz="4700" b="1" i="0" u="none" strike="noStrike" dirty="0">
                          <a:solidFill>
                            <a:srgbClr val="000000"/>
                          </a:solidFill>
                          <a:latin typeface="Arial" pitchFamily="34" charset="0"/>
                          <a:cs typeface="Arial"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4700" b="1" i="0" u="none" strike="noStrike" dirty="0">
                          <a:solidFill>
                            <a:srgbClr val="000000"/>
                          </a:solidFill>
                          <a:latin typeface="Arial" pitchFamily="34" charset="0"/>
                          <a:cs typeface="Arial" pitchFamily="34" charset="0"/>
                        </a:rPr>
                        <a:t>94.23</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4700" b="1" i="0" u="none" strike="noStrike" dirty="0">
                          <a:solidFill>
                            <a:srgbClr val="000000"/>
                          </a:solidFill>
                          <a:latin typeface="Arial" pitchFamily="34" charset="0"/>
                          <a:cs typeface="Arial" pitchFamily="34" charset="0"/>
                        </a:rPr>
                        <a:t>99.91</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4700" b="1" i="0" u="none" strike="noStrike" dirty="0">
                          <a:solidFill>
                            <a:srgbClr val="000000"/>
                          </a:solidFill>
                          <a:latin typeface="Arial" pitchFamily="34" charset="0"/>
                          <a:cs typeface="Arial" pitchFamily="34" charset="0"/>
                        </a:rPr>
                        <a:t>98.84</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4700" b="1" i="0" u="none" strike="noStrike">
                          <a:solidFill>
                            <a:srgbClr val="000000"/>
                          </a:solidFill>
                          <a:latin typeface="Arial" pitchFamily="34" charset="0"/>
                          <a:cs typeface="Arial" pitchFamily="34" charset="0"/>
                        </a:rPr>
                        <a:t>88.77</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4700" b="1" i="0" u="none" strike="noStrike" dirty="0">
                          <a:solidFill>
                            <a:srgbClr val="000000"/>
                          </a:solidFill>
                          <a:latin typeface="Arial" pitchFamily="34" charset="0"/>
                          <a:cs typeface="Arial" pitchFamily="34" charset="0"/>
                        </a:rPr>
                        <a:t>95.43</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1369060">
                <a:tc>
                  <a:txBody>
                    <a:bodyPr/>
                    <a:lstStyle/>
                    <a:p>
                      <a:pPr algn="r" fontAlgn="b"/>
                      <a:r>
                        <a:rPr lang="en-US" sz="4700" b="1" i="0" u="none" strike="noStrike" dirty="0" err="1">
                          <a:solidFill>
                            <a:srgbClr val="000000"/>
                          </a:solidFill>
                          <a:latin typeface="Arial" pitchFamily="34" charset="0"/>
                          <a:cs typeface="Arial" pitchFamily="34" charset="0"/>
                        </a:rPr>
                        <a:t>Findhap</a:t>
                      </a:r>
                      <a:r>
                        <a:rPr lang="en-US" sz="4700" b="1" i="0" u="none" strike="noStrike" dirty="0">
                          <a:solidFill>
                            <a:srgbClr val="000000"/>
                          </a:solidFill>
                          <a:latin typeface="Arial" pitchFamily="34" charset="0"/>
                          <a:cs typeface="Arial" pitchFamily="34" charset="0"/>
                        </a:rPr>
                        <a:t> </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Findhap </a:t>
                      </a:r>
                    </a:p>
                  </a:txBody>
                  <a:tcPr marL="0" marR="0" marT="0" marB="0" anchor="b">
                    <a:lnL>
                      <a:noFill/>
                    </a:lnL>
                    <a:lnR>
                      <a:noFill/>
                    </a:lnR>
                    <a:lnT>
                      <a:noFill/>
                    </a:lnT>
                    <a:lnB>
                      <a:noFill/>
                    </a:lnB>
                  </a:tcPr>
                </a:tc>
                <a:tc>
                  <a:txBody>
                    <a:bodyPr/>
                    <a:lstStyle/>
                    <a:p>
                      <a:pPr algn="ctr" fontAlgn="b"/>
                      <a:r>
                        <a:rPr lang="en-US" sz="4700" b="1" i="0" u="none" strike="noStrike" dirty="0">
                          <a:solidFill>
                            <a:srgbClr val="000000"/>
                          </a:solidFill>
                          <a:latin typeface="Arial" pitchFamily="34" charset="0"/>
                          <a:cs typeface="Arial" pitchFamily="34" charset="0"/>
                        </a:rPr>
                        <a:t>94.52</a:t>
                      </a:r>
                    </a:p>
                  </a:txBody>
                  <a:tcPr marL="0" marR="0" marT="0" marB="0" anchor="b">
                    <a:lnL>
                      <a:noFill/>
                    </a:lnL>
                    <a:lnR>
                      <a:noFill/>
                    </a:lnR>
                    <a:lnT>
                      <a:noFill/>
                    </a:lnT>
                    <a:lnB>
                      <a:noFill/>
                    </a:lnB>
                  </a:tcPr>
                </a:tc>
                <a:tc>
                  <a:txBody>
                    <a:bodyPr/>
                    <a:lstStyle/>
                    <a:p>
                      <a:pPr algn="ctr" fontAlgn="b"/>
                      <a:r>
                        <a:rPr lang="en-US" sz="4700" b="1" i="0" u="none" strike="noStrike" dirty="0">
                          <a:solidFill>
                            <a:srgbClr val="000000"/>
                          </a:solidFill>
                          <a:latin typeface="Arial" pitchFamily="34" charset="0"/>
                          <a:cs typeface="Arial" pitchFamily="34" charset="0"/>
                        </a:rPr>
                        <a:t>99.91</a:t>
                      </a:r>
                    </a:p>
                  </a:txBody>
                  <a:tcPr marL="0" marR="0" marT="0" marB="0" anchor="b">
                    <a:lnL>
                      <a:noFill/>
                    </a:lnL>
                    <a:lnR>
                      <a:noFill/>
                    </a:lnR>
                    <a:lnT>
                      <a:noFill/>
                    </a:lnT>
                    <a:lnB>
                      <a:noFill/>
                    </a:lnB>
                  </a:tcPr>
                </a:tc>
                <a:tc>
                  <a:txBody>
                    <a:bodyPr/>
                    <a:lstStyle/>
                    <a:p>
                      <a:pPr algn="ctr" fontAlgn="b"/>
                      <a:r>
                        <a:rPr lang="en-US" sz="4700" b="1" i="0" u="none" strike="noStrike" dirty="0">
                          <a:solidFill>
                            <a:srgbClr val="000000"/>
                          </a:solidFill>
                          <a:latin typeface="Arial" pitchFamily="34" charset="0"/>
                          <a:cs typeface="Arial" pitchFamily="34" charset="0"/>
                        </a:rPr>
                        <a:t>98.92</a:t>
                      </a:r>
                    </a:p>
                  </a:txBody>
                  <a:tcPr marL="0" marR="0" marT="0" marB="0" anchor="b">
                    <a:lnL>
                      <a:noFill/>
                    </a:lnL>
                    <a:lnR>
                      <a:noFill/>
                    </a:lnR>
                    <a:lnT>
                      <a:noFill/>
                    </a:lnT>
                    <a:lnB>
                      <a:noFill/>
                    </a:lnB>
                  </a:tcPr>
                </a:tc>
                <a:tc>
                  <a:txBody>
                    <a:bodyPr/>
                    <a:lstStyle/>
                    <a:p>
                      <a:pPr algn="ctr" fontAlgn="b"/>
                      <a:r>
                        <a:rPr lang="en-US" sz="4700" b="1" i="0" u="none" strike="noStrike" dirty="0">
                          <a:solidFill>
                            <a:srgbClr val="000000"/>
                          </a:solidFill>
                          <a:latin typeface="Arial" pitchFamily="34" charset="0"/>
                          <a:cs typeface="Arial" pitchFamily="34" charset="0"/>
                        </a:rPr>
                        <a:t>90.36</a:t>
                      </a:r>
                    </a:p>
                  </a:txBody>
                  <a:tcPr marL="0" marR="0" marT="0" marB="0" anchor="b">
                    <a:lnL>
                      <a:noFill/>
                    </a:lnL>
                    <a:lnR>
                      <a:noFill/>
                    </a:lnR>
                    <a:lnT>
                      <a:noFill/>
                    </a:lnT>
                    <a:lnB>
                      <a:noFill/>
                    </a:lnB>
                  </a:tcPr>
                </a:tc>
                <a:tc>
                  <a:txBody>
                    <a:bodyPr/>
                    <a:lstStyle/>
                    <a:p>
                      <a:pPr algn="ctr" fontAlgn="b"/>
                      <a:r>
                        <a:rPr lang="en-US" sz="4700" b="1" i="0" u="none" strike="noStrike" dirty="0">
                          <a:solidFill>
                            <a:srgbClr val="000000"/>
                          </a:solidFill>
                          <a:latin typeface="Arial" pitchFamily="34" charset="0"/>
                          <a:cs typeface="Arial" pitchFamily="34" charset="0"/>
                        </a:rPr>
                        <a:t>95.93</a:t>
                      </a:r>
                    </a:p>
                  </a:txBody>
                  <a:tcPr marL="0" marR="0" marT="0" marB="0" anchor="b">
                    <a:lnL>
                      <a:noFill/>
                    </a:lnL>
                    <a:lnR>
                      <a:noFill/>
                    </a:lnR>
                    <a:lnT>
                      <a:noFill/>
                    </a:lnT>
                    <a:lnB>
                      <a:noFill/>
                    </a:lnB>
                  </a:tcPr>
                </a:tc>
              </a:tr>
              <a:tr h="1369060">
                <a:tc>
                  <a:txBody>
                    <a:bodyPr/>
                    <a:lstStyle/>
                    <a:p>
                      <a:pPr algn="r" fontAlgn="b"/>
                      <a:r>
                        <a:rPr lang="en-US" sz="4700" b="1" i="0" u="none" strike="noStrike" dirty="0" err="1" smtClean="0">
                          <a:solidFill>
                            <a:srgbClr val="000000"/>
                          </a:solidFill>
                          <a:latin typeface="Arial" pitchFamily="34" charset="0"/>
                          <a:cs typeface="Arial" pitchFamily="34" charset="0"/>
                        </a:rPr>
                        <a:t>F</a:t>
                      </a:r>
                      <a:r>
                        <a:rPr lang="en-US" sz="4700" b="1" i="0" u="none" strike="noStrike" dirty="0" err="1" smtClean="0">
                          <a:solidFill>
                            <a:schemeClr val="tx1"/>
                          </a:solidFill>
                          <a:latin typeface="Arial" pitchFamily="34" charset="0"/>
                          <a:cs typeface="Arial" pitchFamily="34" charset="0"/>
                        </a:rPr>
                        <a:t>I</a:t>
                      </a:r>
                      <a:r>
                        <a:rPr lang="en-US" sz="4700" b="1" i="0" u="none" strike="noStrike" dirty="0" err="1" smtClean="0">
                          <a:solidFill>
                            <a:srgbClr val="000000"/>
                          </a:solidFill>
                          <a:latin typeface="Arial" pitchFamily="34" charset="0"/>
                          <a:cs typeface="Arial" pitchFamily="34" charset="0"/>
                        </a:rPr>
                        <a:t>mpute</a:t>
                      </a:r>
                      <a:r>
                        <a:rPr lang="en-US" sz="4700" b="1" i="0" u="none" strike="noStrike" dirty="0" smtClean="0">
                          <a:solidFill>
                            <a:srgbClr val="000000"/>
                          </a:solidFill>
                          <a:latin typeface="Arial" pitchFamily="34" charset="0"/>
                          <a:cs typeface="Arial" pitchFamily="34" charset="0"/>
                        </a:rPr>
                        <a:t> </a:t>
                      </a:r>
                      <a:endParaRPr lang="en-US" sz="4700" b="1" i="0" u="none" strike="noStrike" dirty="0">
                        <a:solidFill>
                          <a:srgbClr val="000000"/>
                        </a:solidFill>
                        <a:latin typeface="Arial" pitchFamily="34" charset="0"/>
                        <a:cs typeface="Arial" pitchFamily="34" charset="0"/>
                      </a:endParaRPr>
                    </a:p>
                  </a:txBody>
                  <a:tcPr marL="0" marR="0" marT="0" marB="0" anchor="b">
                    <a:lnL>
                      <a:noFill/>
                    </a:lnL>
                    <a:lnR>
                      <a:noFill/>
                    </a:lnR>
                    <a:lnT>
                      <a:noFill/>
                    </a:lnT>
                    <a:lnB>
                      <a:noFill/>
                    </a:lnB>
                  </a:tcPr>
                </a:tc>
                <a:tc>
                  <a:txBody>
                    <a:bodyPr/>
                    <a:lstStyle/>
                    <a:p>
                      <a:pPr algn="r" fontAlgn="b"/>
                      <a:r>
                        <a:rPr lang="en-US" sz="4700" b="1" i="0" u="none" strike="noStrike" dirty="0" err="1">
                          <a:solidFill>
                            <a:srgbClr val="000000"/>
                          </a:solidFill>
                          <a:latin typeface="Arial" pitchFamily="34" charset="0"/>
                          <a:cs typeface="Arial" pitchFamily="34" charset="0"/>
                        </a:rPr>
                        <a:t>Findhap</a:t>
                      </a:r>
                      <a:r>
                        <a:rPr lang="en-US" sz="4700" b="1" i="0" u="none" strike="noStrike" dirty="0">
                          <a:solidFill>
                            <a:srgbClr val="000000"/>
                          </a:solidFill>
                          <a:latin typeface="Arial" pitchFamily="34" charset="0"/>
                          <a:cs typeface="Arial" pitchFamily="34" charset="0"/>
                        </a:rPr>
                        <a:t> </a:t>
                      </a:r>
                    </a:p>
                  </a:txBody>
                  <a:tcPr marL="0" marR="0" marT="0" marB="0" anchor="b">
                    <a:lnL>
                      <a:noFill/>
                    </a:lnL>
                    <a:lnR>
                      <a:noFill/>
                    </a:lnR>
                    <a:lnT>
                      <a:noFill/>
                    </a:lnT>
                    <a:lnB>
                      <a:noFill/>
                    </a:lnB>
                  </a:tcPr>
                </a:tc>
                <a:tc>
                  <a:txBody>
                    <a:bodyPr/>
                    <a:lstStyle/>
                    <a:p>
                      <a:pPr algn="ctr" fontAlgn="b"/>
                      <a:r>
                        <a:rPr lang="en-US" sz="4700" b="1" i="0" u="none" strike="noStrike">
                          <a:solidFill>
                            <a:srgbClr val="000000"/>
                          </a:solidFill>
                          <a:latin typeface="Arial" pitchFamily="34" charset="0"/>
                          <a:cs typeface="Arial" pitchFamily="34" charset="0"/>
                        </a:rPr>
                        <a:t>95.53</a:t>
                      </a:r>
                    </a:p>
                  </a:txBody>
                  <a:tcPr marL="0" marR="0" marT="0" marB="0" anchor="b">
                    <a:lnL>
                      <a:noFill/>
                    </a:lnL>
                    <a:lnR>
                      <a:noFill/>
                    </a:lnR>
                    <a:lnT>
                      <a:noFill/>
                    </a:lnT>
                    <a:lnB>
                      <a:noFill/>
                    </a:lnB>
                  </a:tcPr>
                </a:tc>
                <a:tc>
                  <a:txBody>
                    <a:bodyPr/>
                    <a:lstStyle/>
                    <a:p>
                      <a:pPr algn="ctr" fontAlgn="b"/>
                      <a:r>
                        <a:rPr lang="en-US" sz="4700" b="1" i="0" u="none" strike="noStrike" dirty="0">
                          <a:solidFill>
                            <a:srgbClr val="000000"/>
                          </a:solidFill>
                          <a:latin typeface="Arial" pitchFamily="34" charset="0"/>
                          <a:cs typeface="Arial" pitchFamily="34" charset="0"/>
                        </a:rPr>
                        <a:t>99.91</a:t>
                      </a:r>
                    </a:p>
                  </a:txBody>
                  <a:tcPr marL="0" marR="0" marT="0" marB="0" anchor="b">
                    <a:lnL>
                      <a:noFill/>
                    </a:lnL>
                    <a:lnR>
                      <a:noFill/>
                    </a:lnR>
                    <a:lnT>
                      <a:noFill/>
                    </a:lnT>
                    <a:lnB>
                      <a:noFill/>
                    </a:lnB>
                  </a:tcPr>
                </a:tc>
                <a:tc>
                  <a:txBody>
                    <a:bodyPr/>
                    <a:lstStyle/>
                    <a:p>
                      <a:pPr algn="ctr" fontAlgn="b"/>
                      <a:r>
                        <a:rPr lang="en-US" sz="4700" b="1" i="0" u="none" strike="noStrike" dirty="0">
                          <a:solidFill>
                            <a:srgbClr val="000000"/>
                          </a:solidFill>
                          <a:latin typeface="Arial" pitchFamily="34" charset="0"/>
                          <a:cs typeface="Arial" pitchFamily="34" charset="0"/>
                        </a:rPr>
                        <a:t>98.93</a:t>
                      </a:r>
                    </a:p>
                  </a:txBody>
                  <a:tcPr marL="0" marR="0" marT="0" marB="0" anchor="b">
                    <a:lnL>
                      <a:noFill/>
                    </a:lnL>
                    <a:lnR>
                      <a:noFill/>
                    </a:lnR>
                    <a:lnT>
                      <a:noFill/>
                    </a:lnT>
                    <a:lnB>
                      <a:noFill/>
                    </a:lnB>
                  </a:tcPr>
                </a:tc>
                <a:tc>
                  <a:txBody>
                    <a:bodyPr/>
                    <a:lstStyle/>
                    <a:p>
                      <a:pPr algn="ctr" fontAlgn="b"/>
                      <a:r>
                        <a:rPr lang="en-US" sz="4700" b="1" i="0" u="none" strike="noStrike" dirty="0">
                          <a:solidFill>
                            <a:srgbClr val="000000"/>
                          </a:solidFill>
                          <a:latin typeface="Arial" pitchFamily="34" charset="0"/>
                          <a:cs typeface="Arial" pitchFamily="34" charset="0"/>
                        </a:rPr>
                        <a:t>92.69</a:t>
                      </a:r>
                    </a:p>
                  </a:txBody>
                  <a:tcPr marL="0" marR="0" marT="0" marB="0" anchor="b">
                    <a:lnL>
                      <a:noFill/>
                    </a:lnL>
                    <a:lnR>
                      <a:noFill/>
                    </a:lnR>
                    <a:lnT>
                      <a:noFill/>
                    </a:lnT>
                    <a:lnB>
                      <a:noFill/>
                    </a:lnB>
                  </a:tcPr>
                </a:tc>
                <a:tc>
                  <a:txBody>
                    <a:bodyPr/>
                    <a:lstStyle/>
                    <a:p>
                      <a:pPr algn="ctr" fontAlgn="b"/>
                      <a:r>
                        <a:rPr lang="en-US" sz="4700" b="1" i="0" u="none" strike="noStrike" dirty="0">
                          <a:solidFill>
                            <a:srgbClr val="000000"/>
                          </a:solidFill>
                          <a:latin typeface="Arial" pitchFamily="34" charset="0"/>
                          <a:cs typeface="Arial" pitchFamily="34" charset="0"/>
                        </a:rPr>
                        <a:t>96.76</a:t>
                      </a:r>
                    </a:p>
                  </a:txBody>
                  <a:tcPr marL="0" marR="0" marT="0" marB="0" anchor="b">
                    <a:lnL>
                      <a:noFill/>
                    </a:lnL>
                    <a:lnR>
                      <a:noFill/>
                    </a:lnR>
                    <a:lnT>
                      <a:noFill/>
                    </a:lnT>
                    <a:lnB>
                      <a:noFill/>
                    </a:lnB>
                  </a:tcPr>
                </a:tc>
              </a:tr>
            </a:tbl>
          </a:graphicData>
        </a:graphic>
      </p:graphicFrame>
      <p:graphicFrame>
        <p:nvGraphicFramePr>
          <p:cNvPr id="25" name="Table 24"/>
          <p:cNvGraphicFramePr>
            <a:graphicFrameLocks noGrp="1"/>
          </p:cNvGraphicFramePr>
          <p:nvPr/>
        </p:nvGraphicFramePr>
        <p:xfrm>
          <a:off x="35052000" y="9601199"/>
          <a:ext cx="15011400" cy="18757906"/>
        </p:xfrm>
        <a:graphic>
          <a:graphicData uri="http://schemas.openxmlformats.org/drawingml/2006/table">
            <a:tbl>
              <a:tblPr/>
              <a:tblGrid>
                <a:gridCol w="7537765"/>
                <a:gridCol w="2245606"/>
                <a:gridCol w="2408629"/>
                <a:gridCol w="2819400"/>
              </a:tblGrid>
              <a:tr h="984667">
                <a:tc>
                  <a:txBody>
                    <a:bodyPr/>
                    <a:lstStyle/>
                    <a:p>
                      <a:pPr algn="l" fontAlgn="b"/>
                      <a:r>
                        <a:rPr lang="en-US" sz="4700" b="1" i="0" u="none" strike="noStrike" dirty="0">
                          <a:solidFill>
                            <a:srgbClr val="000000"/>
                          </a:solidFill>
                          <a:latin typeface="Arial" pitchFamily="34" charset="0"/>
                          <a:cs typeface="Arial" pitchFamily="34" charset="0"/>
                        </a:rPr>
                        <a:t>Trait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4700" b="1" i="0" u="none" strike="noStrike">
                          <a:solidFill>
                            <a:srgbClr val="000000"/>
                          </a:solidFill>
                          <a:latin typeface="Arial" pitchFamily="34" charset="0"/>
                          <a:cs typeface="Arial" pitchFamily="34" charset="0"/>
                        </a:rPr>
                        <a:t>50K Rel</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4700" b="1" i="0" u="none" strike="noStrike">
                          <a:solidFill>
                            <a:srgbClr val="000000"/>
                          </a:solidFill>
                          <a:latin typeface="Arial" pitchFamily="34" charset="0"/>
                          <a:cs typeface="Arial" pitchFamily="34" charset="0"/>
                        </a:rPr>
                        <a:t>HD Rel</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4700" b="1" i="0" u="none" strike="noStrike" dirty="0" smtClean="0">
                          <a:solidFill>
                            <a:srgbClr val="000000"/>
                          </a:solidFill>
                          <a:latin typeface="Arial" pitchFamily="34" charset="0"/>
                          <a:cs typeface="Arial" pitchFamily="34" charset="0"/>
                        </a:rPr>
                        <a:t>HD Gain</a:t>
                      </a:r>
                      <a:endParaRPr lang="en-US" sz="4700" b="1" i="0" u="none" strike="noStrike" dirty="0">
                        <a:solidFill>
                          <a:srgbClr val="000000"/>
                        </a:solidFill>
                        <a:latin typeface="Arial" pitchFamily="34" charset="0"/>
                        <a:cs typeface="Arial"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984667">
                <a:tc>
                  <a:txBody>
                    <a:bodyPr/>
                    <a:lstStyle/>
                    <a:p>
                      <a:pPr algn="l" fontAlgn="b"/>
                      <a:r>
                        <a:rPr lang="en-US" sz="4700" b="1" i="0" u="none" strike="noStrike" dirty="0">
                          <a:solidFill>
                            <a:srgbClr val="000000"/>
                          </a:solidFill>
                          <a:latin typeface="Arial" pitchFamily="34" charset="0"/>
                          <a:cs typeface="Arial" pitchFamily="34" charset="0"/>
                        </a:rPr>
                        <a:t>Milk</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4700" b="1" i="0" u="none" strike="noStrike">
                          <a:solidFill>
                            <a:srgbClr val="000000"/>
                          </a:solidFill>
                          <a:latin typeface="Arial" pitchFamily="34" charset="0"/>
                          <a:cs typeface="Arial" pitchFamily="34" charset="0"/>
                        </a:rPr>
                        <a:t>67.3</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4700" b="1" i="0" u="none" strike="noStrike">
                          <a:solidFill>
                            <a:srgbClr val="000000"/>
                          </a:solidFill>
                          <a:latin typeface="Arial" pitchFamily="34" charset="0"/>
                          <a:cs typeface="Arial" pitchFamily="34" charset="0"/>
                        </a:rPr>
                        <a:t>67.8</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4700" b="1" i="0" u="none" strike="noStrike">
                          <a:solidFill>
                            <a:srgbClr val="000000"/>
                          </a:solidFill>
                          <a:latin typeface="Arial" pitchFamily="34" charset="0"/>
                          <a:cs typeface="Arial" pitchFamily="34" charset="0"/>
                        </a:rPr>
                        <a:t>0.6</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984667">
                <a:tc>
                  <a:txBody>
                    <a:bodyPr/>
                    <a:lstStyle/>
                    <a:p>
                      <a:pPr algn="l" fontAlgn="b"/>
                      <a:r>
                        <a:rPr lang="en-US" sz="4700" b="1" i="0" u="none" strike="noStrike" dirty="0">
                          <a:solidFill>
                            <a:srgbClr val="000000"/>
                          </a:solidFill>
                          <a:latin typeface="Arial" pitchFamily="34" charset="0"/>
                          <a:cs typeface="Arial" pitchFamily="34" charset="0"/>
                        </a:rPr>
                        <a:t>Fat</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69.9</a:t>
                      </a:r>
                    </a:p>
                  </a:txBody>
                  <a:tcPr marL="0" marR="0" marT="0" marB="0" anchor="b">
                    <a:lnL>
                      <a:noFill/>
                    </a:lnL>
                    <a:lnR>
                      <a:noFill/>
                    </a:lnR>
                    <a:lnT>
                      <a:noFill/>
                    </a:lnT>
                    <a:lnB>
                      <a:noFill/>
                    </a:lnB>
                  </a:tcPr>
                </a:tc>
                <a:tc>
                  <a:txBody>
                    <a:bodyPr/>
                    <a:lstStyle/>
                    <a:p>
                      <a:pPr algn="r" fontAlgn="b"/>
                      <a:r>
                        <a:rPr lang="en-US" sz="4700" b="1" i="0" u="none" strike="noStrike" dirty="0">
                          <a:solidFill>
                            <a:srgbClr val="000000"/>
                          </a:solidFill>
                          <a:latin typeface="Arial" pitchFamily="34" charset="0"/>
                          <a:cs typeface="Arial" pitchFamily="34" charset="0"/>
                        </a:rPr>
                        <a:t>70.3</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0.4</a:t>
                      </a:r>
                    </a:p>
                  </a:txBody>
                  <a:tcPr marL="0" marR="0" marT="0" marB="0" anchor="b">
                    <a:lnL>
                      <a:noFill/>
                    </a:lnL>
                    <a:lnR>
                      <a:noFill/>
                    </a:lnR>
                    <a:lnT>
                      <a:noFill/>
                    </a:lnT>
                    <a:lnB>
                      <a:noFill/>
                    </a:lnB>
                  </a:tcPr>
                </a:tc>
              </a:tr>
              <a:tr h="984667">
                <a:tc>
                  <a:txBody>
                    <a:bodyPr/>
                    <a:lstStyle/>
                    <a:p>
                      <a:pPr algn="l" fontAlgn="b"/>
                      <a:r>
                        <a:rPr lang="en-US" sz="4700" b="1" i="0" u="none" strike="noStrike" dirty="0">
                          <a:solidFill>
                            <a:srgbClr val="000000"/>
                          </a:solidFill>
                          <a:latin typeface="Arial" pitchFamily="34" charset="0"/>
                          <a:cs typeface="Arial" pitchFamily="34" charset="0"/>
                        </a:rPr>
                        <a:t>Protein</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61.0</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61.4</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0.4</a:t>
                      </a:r>
                    </a:p>
                  </a:txBody>
                  <a:tcPr marL="0" marR="0" marT="0" marB="0" anchor="b">
                    <a:lnL>
                      <a:noFill/>
                    </a:lnL>
                    <a:lnR>
                      <a:noFill/>
                    </a:lnR>
                    <a:lnT>
                      <a:noFill/>
                    </a:lnT>
                    <a:lnB>
                      <a:noFill/>
                    </a:lnB>
                  </a:tcPr>
                </a:tc>
              </a:tr>
              <a:tr h="984667">
                <a:tc>
                  <a:txBody>
                    <a:bodyPr/>
                    <a:lstStyle/>
                    <a:p>
                      <a:pPr algn="l" fontAlgn="b"/>
                      <a:r>
                        <a:rPr lang="en-US" sz="4700" b="1" i="0" u="none" strike="noStrike" dirty="0">
                          <a:solidFill>
                            <a:srgbClr val="000000"/>
                          </a:solidFill>
                          <a:latin typeface="Arial" pitchFamily="34" charset="0"/>
                          <a:cs typeface="Arial" pitchFamily="34" charset="0"/>
                        </a:rPr>
                        <a:t>Fat %</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85.6</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87.5</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1.9</a:t>
                      </a:r>
                    </a:p>
                  </a:txBody>
                  <a:tcPr marL="0" marR="0" marT="0" marB="0" anchor="b">
                    <a:lnL>
                      <a:noFill/>
                    </a:lnL>
                    <a:lnR>
                      <a:noFill/>
                    </a:lnR>
                    <a:lnT>
                      <a:noFill/>
                    </a:lnT>
                    <a:lnB>
                      <a:noFill/>
                    </a:lnB>
                  </a:tcPr>
                </a:tc>
              </a:tr>
              <a:tr h="984667">
                <a:tc>
                  <a:txBody>
                    <a:bodyPr/>
                    <a:lstStyle/>
                    <a:p>
                      <a:pPr algn="l" fontAlgn="b"/>
                      <a:r>
                        <a:rPr lang="en-US" sz="4700" b="1" i="0" u="none" strike="noStrike" dirty="0">
                          <a:solidFill>
                            <a:srgbClr val="000000"/>
                          </a:solidFill>
                          <a:latin typeface="Arial" pitchFamily="34" charset="0"/>
                          <a:cs typeface="Arial" pitchFamily="34" charset="0"/>
                        </a:rPr>
                        <a:t>Protein %</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78.4</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80.9</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2.6</a:t>
                      </a:r>
                    </a:p>
                  </a:txBody>
                  <a:tcPr marL="0" marR="0" marT="0" marB="0" anchor="b">
                    <a:lnL>
                      <a:noFill/>
                    </a:lnL>
                    <a:lnR>
                      <a:noFill/>
                    </a:lnR>
                    <a:lnT>
                      <a:noFill/>
                    </a:lnT>
                    <a:lnB>
                      <a:noFill/>
                    </a:lnB>
                  </a:tcPr>
                </a:tc>
              </a:tr>
              <a:tr h="984667">
                <a:tc>
                  <a:txBody>
                    <a:bodyPr/>
                    <a:lstStyle/>
                    <a:p>
                      <a:pPr algn="l" fontAlgn="b"/>
                      <a:r>
                        <a:rPr lang="en-US" sz="4700" b="1" i="0" u="none" strike="noStrike" dirty="0">
                          <a:solidFill>
                            <a:srgbClr val="000000"/>
                          </a:solidFill>
                          <a:latin typeface="Arial" pitchFamily="34" charset="0"/>
                          <a:cs typeface="Arial" pitchFamily="34" charset="0"/>
                        </a:rPr>
                        <a:t>Net Merit</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52.4</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52.4</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0.0</a:t>
                      </a:r>
                    </a:p>
                  </a:txBody>
                  <a:tcPr marL="0" marR="0" marT="0" marB="0" anchor="b">
                    <a:lnL>
                      <a:noFill/>
                    </a:lnL>
                    <a:lnR>
                      <a:noFill/>
                    </a:lnR>
                    <a:lnT>
                      <a:noFill/>
                    </a:lnT>
                    <a:lnB>
                      <a:noFill/>
                    </a:lnB>
                  </a:tcPr>
                </a:tc>
              </a:tr>
              <a:tr h="984667">
                <a:tc>
                  <a:txBody>
                    <a:bodyPr/>
                    <a:lstStyle/>
                    <a:p>
                      <a:pPr algn="l" fontAlgn="b"/>
                      <a:r>
                        <a:rPr lang="en-US" sz="4700" b="1" i="0" u="none" strike="noStrike" dirty="0">
                          <a:solidFill>
                            <a:srgbClr val="000000"/>
                          </a:solidFill>
                          <a:latin typeface="Arial" pitchFamily="34" charset="0"/>
                          <a:cs typeface="Arial" pitchFamily="34" charset="0"/>
                        </a:rPr>
                        <a:t>Productive Life</a:t>
                      </a:r>
                    </a:p>
                  </a:txBody>
                  <a:tcPr marL="0" marR="0" marT="0" marB="0" anchor="b">
                    <a:lnL>
                      <a:noFill/>
                    </a:lnL>
                    <a:lnR>
                      <a:noFill/>
                    </a:lnR>
                    <a:lnT>
                      <a:noFill/>
                    </a:lnT>
                    <a:lnB>
                      <a:noFill/>
                    </a:lnB>
                  </a:tcPr>
                </a:tc>
                <a:tc>
                  <a:txBody>
                    <a:bodyPr/>
                    <a:lstStyle/>
                    <a:p>
                      <a:pPr algn="r" fontAlgn="b"/>
                      <a:r>
                        <a:rPr lang="en-US" sz="4700" b="1" i="0" u="none" strike="noStrike" dirty="0">
                          <a:solidFill>
                            <a:srgbClr val="000000"/>
                          </a:solidFill>
                          <a:latin typeface="Arial" pitchFamily="34" charset="0"/>
                          <a:cs typeface="Arial" pitchFamily="34" charset="0"/>
                        </a:rPr>
                        <a:t>52.9</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53.1</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0.2</a:t>
                      </a:r>
                    </a:p>
                  </a:txBody>
                  <a:tcPr marL="0" marR="0" marT="0" marB="0" anchor="b">
                    <a:lnL>
                      <a:noFill/>
                    </a:lnL>
                    <a:lnR>
                      <a:noFill/>
                    </a:lnR>
                    <a:lnT>
                      <a:noFill/>
                    </a:lnT>
                    <a:lnB>
                      <a:noFill/>
                    </a:lnB>
                  </a:tcPr>
                </a:tc>
              </a:tr>
              <a:tr h="984667">
                <a:tc>
                  <a:txBody>
                    <a:bodyPr/>
                    <a:lstStyle/>
                    <a:p>
                      <a:pPr algn="l" fontAlgn="b"/>
                      <a:r>
                        <a:rPr lang="en-US" sz="4700" b="1" i="0" u="none" strike="noStrike">
                          <a:solidFill>
                            <a:srgbClr val="000000"/>
                          </a:solidFill>
                          <a:latin typeface="Arial" pitchFamily="34" charset="0"/>
                          <a:cs typeface="Arial" pitchFamily="34" charset="0"/>
                        </a:rPr>
                        <a:t>SCS</a:t>
                      </a:r>
                    </a:p>
                  </a:txBody>
                  <a:tcPr marL="0" marR="0" marT="0" marB="0" anchor="b">
                    <a:lnL>
                      <a:noFill/>
                    </a:lnL>
                    <a:lnR>
                      <a:noFill/>
                    </a:lnR>
                    <a:lnT>
                      <a:noFill/>
                    </a:lnT>
                    <a:lnB>
                      <a:noFill/>
                    </a:lnB>
                  </a:tcPr>
                </a:tc>
                <a:tc>
                  <a:txBody>
                    <a:bodyPr/>
                    <a:lstStyle/>
                    <a:p>
                      <a:pPr algn="r" fontAlgn="b"/>
                      <a:r>
                        <a:rPr lang="en-US" sz="4700" b="1" i="0" u="none" strike="noStrike" dirty="0">
                          <a:solidFill>
                            <a:srgbClr val="000000"/>
                          </a:solidFill>
                          <a:latin typeface="Arial" pitchFamily="34" charset="0"/>
                          <a:cs typeface="Arial" pitchFamily="34" charset="0"/>
                        </a:rPr>
                        <a:t>61.4</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60.9</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-0.5</a:t>
                      </a:r>
                    </a:p>
                  </a:txBody>
                  <a:tcPr marL="0" marR="0" marT="0" marB="0" anchor="b">
                    <a:lnL>
                      <a:noFill/>
                    </a:lnL>
                    <a:lnR>
                      <a:noFill/>
                    </a:lnR>
                    <a:lnT>
                      <a:noFill/>
                    </a:lnT>
                    <a:lnB>
                      <a:noFill/>
                    </a:lnB>
                  </a:tcPr>
                </a:tc>
              </a:tr>
              <a:tr h="984667">
                <a:tc>
                  <a:txBody>
                    <a:bodyPr/>
                    <a:lstStyle/>
                    <a:p>
                      <a:pPr algn="l" fontAlgn="b"/>
                      <a:r>
                        <a:rPr lang="en-US" sz="4700" b="1" i="0" u="none" strike="noStrike" dirty="0" smtClean="0">
                          <a:solidFill>
                            <a:srgbClr val="000000"/>
                          </a:solidFill>
                          <a:latin typeface="Arial" pitchFamily="34" charset="0"/>
                          <a:cs typeface="Arial" pitchFamily="34" charset="0"/>
                        </a:rPr>
                        <a:t>Daughter </a:t>
                      </a:r>
                      <a:r>
                        <a:rPr lang="en-US" sz="4700" b="1" i="0" u="none" strike="noStrike" dirty="0">
                          <a:solidFill>
                            <a:srgbClr val="000000"/>
                          </a:solidFill>
                          <a:latin typeface="Arial" pitchFamily="34" charset="0"/>
                          <a:cs typeface="Arial" pitchFamily="34" charset="0"/>
                        </a:rPr>
                        <a:t>Pregnancy Rate</a:t>
                      </a:r>
                    </a:p>
                  </a:txBody>
                  <a:tcPr marL="0" marR="0" marT="0" marB="0" anchor="b">
                    <a:lnL>
                      <a:noFill/>
                    </a:lnL>
                    <a:lnR>
                      <a:noFill/>
                    </a:lnR>
                    <a:lnT>
                      <a:noFill/>
                    </a:lnT>
                    <a:lnB>
                      <a:noFill/>
                    </a:lnB>
                  </a:tcPr>
                </a:tc>
                <a:tc>
                  <a:txBody>
                    <a:bodyPr/>
                    <a:lstStyle/>
                    <a:p>
                      <a:pPr algn="r" fontAlgn="b"/>
                      <a:r>
                        <a:rPr lang="en-US" sz="4700" b="1" i="0" u="none" strike="noStrike" dirty="0">
                          <a:solidFill>
                            <a:srgbClr val="000000"/>
                          </a:solidFill>
                          <a:latin typeface="Arial" pitchFamily="34" charset="0"/>
                          <a:cs typeface="Arial" pitchFamily="34" charset="0"/>
                        </a:rPr>
                        <a:t>50.8</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50.5</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-0.3</a:t>
                      </a:r>
                    </a:p>
                  </a:txBody>
                  <a:tcPr marL="0" marR="0" marT="0" marB="0" anchor="b">
                    <a:lnL>
                      <a:noFill/>
                    </a:lnL>
                    <a:lnR>
                      <a:noFill/>
                    </a:lnR>
                    <a:lnT>
                      <a:noFill/>
                    </a:lnT>
                    <a:lnB>
                      <a:noFill/>
                    </a:lnB>
                  </a:tcPr>
                </a:tc>
              </a:tr>
              <a:tr h="984667">
                <a:tc>
                  <a:txBody>
                    <a:bodyPr/>
                    <a:lstStyle/>
                    <a:p>
                      <a:pPr algn="l" fontAlgn="b"/>
                      <a:r>
                        <a:rPr lang="en-US" sz="4700" b="1" i="0" u="none" strike="noStrike" dirty="0">
                          <a:solidFill>
                            <a:srgbClr val="000000"/>
                          </a:solidFill>
                          <a:latin typeface="Arial" pitchFamily="34" charset="0"/>
                          <a:cs typeface="Arial" pitchFamily="34" charset="0"/>
                        </a:rPr>
                        <a:t>Sire Calving Ease</a:t>
                      </a:r>
                    </a:p>
                  </a:txBody>
                  <a:tcPr marL="0" marR="0" marT="0" marB="0" anchor="b">
                    <a:lnL>
                      <a:noFill/>
                    </a:lnL>
                    <a:lnR>
                      <a:noFill/>
                    </a:lnR>
                    <a:lnT>
                      <a:noFill/>
                    </a:lnT>
                    <a:lnB>
                      <a:noFill/>
                    </a:lnB>
                  </a:tcPr>
                </a:tc>
                <a:tc>
                  <a:txBody>
                    <a:bodyPr/>
                    <a:lstStyle/>
                    <a:p>
                      <a:pPr algn="r" fontAlgn="b"/>
                      <a:r>
                        <a:rPr lang="en-US" sz="4700" b="1" i="0" u="none" strike="noStrike" dirty="0">
                          <a:solidFill>
                            <a:srgbClr val="000000"/>
                          </a:solidFill>
                          <a:latin typeface="Arial" pitchFamily="34" charset="0"/>
                          <a:cs typeface="Arial" pitchFamily="34" charset="0"/>
                        </a:rPr>
                        <a:t>30.8</a:t>
                      </a:r>
                    </a:p>
                  </a:txBody>
                  <a:tcPr marL="0" marR="0" marT="0" marB="0" anchor="b">
                    <a:lnL>
                      <a:noFill/>
                    </a:lnL>
                    <a:lnR>
                      <a:noFill/>
                    </a:lnR>
                    <a:lnT>
                      <a:noFill/>
                    </a:lnT>
                    <a:lnB>
                      <a:noFill/>
                    </a:lnB>
                  </a:tcPr>
                </a:tc>
                <a:tc>
                  <a:txBody>
                    <a:bodyPr/>
                    <a:lstStyle/>
                    <a:p>
                      <a:pPr algn="r" fontAlgn="b"/>
                      <a:r>
                        <a:rPr lang="en-US" sz="4700" b="1" i="0" u="none" strike="noStrike" dirty="0">
                          <a:solidFill>
                            <a:srgbClr val="000000"/>
                          </a:solidFill>
                          <a:latin typeface="Arial" pitchFamily="34" charset="0"/>
                          <a:cs typeface="Arial" pitchFamily="34" charset="0"/>
                        </a:rPr>
                        <a:t>32.2</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1.5</a:t>
                      </a:r>
                    </a:p>
                  </a:txBody>
                  <a:tcPr marL="0" marR="0" marT="0" marB="0" anchor="b">
                    <a:lnL>
                      <a:noFill/>
                    </a:lnL>
                    <a:lnR>
                      <a:noFill/>
                    </a:lnR>
                    <a:lnT>
                      <a:noFill/>
                    </a:lnT>
                    <a:lnB>
                      <a:noFill/>
                    </a:lnB>
                  </a:tcPr>
                </a:tc>
              </a:tr>
              <a:tr h="984667">
                <a:tc>
                  <a:txBody>
                    <a:bodyPr/>
                    <a:lstStyle/>
                    <a:p>
                      <a:pPr algn="l" fontAlgn="b"/>
                      <a:r>
                        <a:rPr lang="en-US" sz="4700" b="1" i="0" u="none" strike="noStrike" dirty="0" smtClean="0">
                          <a:solidFill>
                            <a:srgbClr val="000000"/>
                          </a:solidFill>
                          <a:latin typeface="Arial" pitchFamily="34" charset="0"/>
                          <a:cs typeface="Arial" pitchFamily="34" charset="0"/>
                        </a:rPr>
                        <a:t>Daughter </a:t>
                      </a:r>
                      <a:r>
                        <a:rPr lang="en-US" sz="4700" b="1" i="0" u="none" strike="noStrike" dirty="0">
                          <a:solidFill>
                            <a:srgbClr val="000000"/>
                          </a:solidFill>
                          <a:latin typeface="Arial" pitchFamily="34" charset="0"/>
                          <a:cs typeface="Arial" pitchFamily="34" charset="0"/>
                        </a:rPr>
                        <a:t>Calving Ease</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38.9</a:t>
                      </a:r>
                    </a:p>
                  </a:txBody>
                  <a:tcPr marL="0" marR="0" marT="0" marB="0" anchor="b">
                    <a:lnL>
                      <a:noFill/>
                    </a:lnL>
                    <a:lnR>
                      <a:noFill/>
                    </a:lnR>
                    <a:lnT>
                      <a:noFill/>
                    </a:lnT>
                    <a:lnB>
                      <a:noFill/>
                    </a:lnB>
                  </a:tcPr>
                </a:tc>
                <a:tc>
                  <a:txBody>
                    <a:bodyPr/>
                    <a:lstStyle/>
                    <a:p>
                      <a:pPr algn="r" fontAlgn="b"/>
                      <a:r>
                        <a:rPr lang="en-US" sz="4700" b="1" i="0" u="none" strike="noStrike" dirty="0">
                          <a:solidFill>
                            <a:srgbClr val="000000"/>
                          </a:solidFill>
                          <a:latin typeface="Arial" pitchFamily="34" charset="0"/>
                          <a:cs typeface="Arial" pitchFamily="34" charset="0"/>
                        </a:rPr>
                        <a:t>37.0</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-1.9</a:t>
                      </a:r>
                    </a:p>
                  </a:txBody>
                  <a:tcPr marL="0" marR="0" marT="0" marB="0" anchor="b">
                    <a:lnL>
                      <a:noFill/>
                    </a:lnL>
                    <a:lnR>
                      <a:noFill/>
                    </a:lnR>
                    <a:lnT>
                      <a:noFill/>
                    </a:lnT>
                    <a:lnB>
                      <a:noFill/>
                    </a:lnB>
                  </a:tcPr>
                </a:tc>
              </a:tr>
              <a:tr h="984667">
                <a:tc>
                  <a:txBody>
                    <a:bodyPr/>
                    <a:lstStyle/>
                    <a:p>
                      <a:pPr algn="l" fontAlgn="b"/>
                      <a:r>
                        <a:rPr lang="en-US" sz="4700" b="1" i="0" u="none" strike="noStrike" dirty="0">
                          <a:solidFill>
                            <a:srgbClr val="000000"/>
                          </a:solidFill>
                          <a:latin typeface="Arial" pitchFamily="34" charset="0"/>
                          <a:cs typeface="Arial" pitchFamily="34" charset="0"/>
                        </a:rPr>
                        <a:t>Sire Stillbirth</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17.6</a:t>
                      </a:r>
                    </a:p>
                  </a:txBody>
                  <a:tcPr marL="0" marR="0" marT="0" marB="0" anchor="b">
                    <a:lnL>
                      <a:noFill/>
                    </a:lnL>
                    <a:lnR>
                      <a:noFill/>
                    </a:lnR>
                    <a:lnT>
                      <a:noFill/>
                    </a:lnT>
                    <a:lnB>
                      <a:noFill/>
                    </a:lnB>
                  </a:tcPr>
                </a:tc>
                <a:tc>
                  <a:txBody>
                    <a:bodyPr/>
                    <a:lstStyle/>
                    <a:p>
                      <a:pPr algn="r" fontAlgn="b"/>
                      <a:r>
                        <a:rPr lang="en-US" sz="4700" b="1" i="0" u="none" strike="noStrike" dirty="0">
                          <a:solidFill>
                            <a:srgbClr val="000000"/>
                          </a:solidFill>
                          <a:latin typeface="Arial" pitchFamily="34" charset="0"/>
                          <a:cs typeface="Arial" pitchFamily="34" charset="0"/>
                        </a:rPr>
                        <a:t>18.2</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0.6</a:t>
                      </a:r>
                    </a:p>
                  </a:txBody>
                  <a:tcPr marL="0" marR="0" marT="0" marB="0" anchor="b">
                    <a:lnL>
                      <a:noFill/>
                    </a:lnL>
                    <a:lnR>
                      <a:noFill/>
                    </a:lnR>
                    <a:lnT>
                      <a:noFill/>
                    </a:lnT>
                    <a:lnB>
                      <a:noFill/>
                    </a:lnB>
                  </a:tcPr>
                </a:tc>
              </a:tr>
              <a:tr h="984667">
                <a:tc>
                  <a:txBody>
                    <a:bodyPr/>
                    <a:lstStyle/>
                    <a:p>
                      <a:pPr algn="l" fontAlgn="b"/>
                      <a:r>
                        <a:rPr lang="en-US" sz="4700" b="1" i="0" u="none" strike="noStrike" dirty="0" smtClean="0">
                          <a:solidFill>
                            <a:srgbClr val="000000"/>
                          </a:solidFill>
                          <a:latin typeface="Arial" pitchFamily="34" charset="0"/>
                          <a:cs typeface="Arial" pitchFamily="34" charset="0"/>
                        </a:rPr>
                        <a:t>Daughter </a:t>
                      </a:r>
                      <a:r>
                        <a:rPr lang="en-US" sz="4700" b="1" i="0" u="none" strike="noStrike" dirty="0">
                          <a:solidFill>
                            <a:srgbClr val="000000"/>
                          </a:solidFill>
                          <a:latin typeface="Arial" pitchFamily="34" charset="0"/>
                          <a:cs typeface="Arial" pitchFamily="34" charset="0"/>
                        </a:rPr>
                        <a:t>Stillbirth</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28.5</a:t>
                      </a:r>
                    </a:p>
                  </a:txBody>
                  <a:tcPr marL="0" marR="0" marT="0" marB="0" anchor="b">
                    <a:lnL>
                      <a:noFill/>
                    </a:lnL>
                    <a:lnR>
                      <a:noFill/>
                    </a:lnR>
                    <a:lnT>
                      <a:noFill/>
                    </a:lnT>
                    <a:lnB>
                      <a:noFill/>
                    </a:lnB>
                  </a:tcPr>
                </a:tc>
                <a:tc>
                  <a:txBody>
                    <a:bodyPr/>
                    <a:lstStyle/>
                    <a:p>
                      <a:pPr algn="r" fontAlgn="b"/>
                      <a:r>
                        <a:rPr lang="en-US" sz="4700" b="1" i="0" u="none" strike="noStrike" dirty="0">
                          <a:solidFill>
                            <a:srgbClr val="000000"/>
                          </a:solidFill>
                          <a:latin typeface="Arial" pitchFamily="34" charset="0"/>
                          <a:cs typeface="Arial" pitchFamily="34" charset="0"/>
                        </a:rPr>
                        <a:t>28.8</a:t>
                      </a:r>
                    </a:p>
                  </a:txBody>
                  <a:tcPr marL="0" marR="0" marT="0" marB="0" anchor="b">
                    <a:lnL>
                      <a:noFill/>
                    </a:lnL>
                    <a:lnR>
                      <a:noFill/>
                    </a:lnR>
                    <a:lnT>
                      <a:noFill/>
                    </a:lnT>
                    <a:lnB>
                      <a:noFill/>
                    </a:lnB>
                  </a:tcPr>
                </a:tc>
                <a:tc>
                  <a:txBody>
                    <a:bodyPr/>
                    <a:lstStyle/>
                    <a:p>
                      <a:pPr algn="r" fontAlgn="b"/>
                      <a:r>
                        <a:rPr lang="en-US" sz="4700" b="1" i="0" u="none" strike="noStrike" dirty="0">
                          <a:solidFill>
                            <a:srgbClr val="000000"/>
                          </a:solidFill>
                          <a:latin typeface="Arial" pitchFamily="34" charset="0"/>
                          <a:cs typeface="Arial" pitchFamily="34" charset="0"/>
                        </a:rPr>
                        <a:t>0.3</a:t>
                      </a:r>
                    </a:p>
                  </a:txBody>
                  <a:tcPr marL="0" marR="0" marT="0" marB="0" anchor="b">
                    <a:lnL>
                      <a:noFill/>
                    </a:lnL>
                    <a:lnR>
                      <a:noFill/>
                    </a:lnR>
                    <a:lnT>
                      <a:noFill/>
                    </a:lnT>
                    <a:lnB>
                      <a:noFill/>
                    </a:lnB>
                  </a:tcPr>
                </a:tc>
              </a:tr>
              <a:tr h="984667">
                <a:tc>
                  <a:txBody>
                    <a:bodyPr/>
                    <a:lstStyle/>
                    <a:p>
                      <a:pPr algn="l" fontAlgn="b"/>
                      <a:r>
                        <a:rPr lang="en-US" sz="4700" b="1" i="0" u="none" strike="noStrike">
                          <a:solidFill>
                            <a:srgbClr val="000000"/>
                          </a:solidFill>
                          <a:latin typeface="Arial" pitchFamily="34" charset="0"/>
                          <a:cs typeface="Arial" pitchFamily="34" charset="0"/>
                        </a:rPr>
                        <a:t>Final Score</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53.2</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53.4</a:t>
                      </a:r>
                    </a:p>
                  </a:txBody>
                  <a:tcPr marL="0" marR="0" marT="0" marB="0" anchor="b">
                    <a:lnL>
                      <a:noFill/>
                    </a:lnL>
                    <a:lnR>
                      <a:noFill/>
                    </a:lnR>
                    <a:lnT>
                      <a:noFill/>
                    </a:lnT>
                    <a:lnB>
                      <a:noFill/>
                    </a:lnB>
                  </a:tcPr>
                </a:tc>
                <a:tc>
                  <a:txBody>
                    <a:bodyPr/>
                    <a:lstStyle/>
                    <a:p>
                      <a:pPr algn="r" fontAlgn="b"/>
                      <a:r>
                        <a:rPr lang="en-US" sz="4700" b="1" i="0" u="none" strike="noStrike" dirty="0">
                          <a:solidFill>
                            <a:srgbClr val="000000"/>
                          </a:solidFill>
                          <a:latin typeface="Arial" pitchFamily="34" charset="0"/>
                          <a:cs typeface="Arial" pitchFamily="34" charset="0"/>
                        </a:rPr>
                        <a:t>0.2</a:t>
                      </a:r>
                    </a:p>
                  </a:txBody>
                  <a:tcPr marL="0" marR="0" marT="0" marB="0" anchor="b">
                    <a:lnL>
                      <a:noFill/>
                    </a:lnL>
                    <a:lnR>
                      <a:noFill/>
                    </a:lnR>
                    <a:lnT>
                      <a:noFill/>
                    </a:lnT>
                    <a:lnB>
                      <a:noFill/>
                    </a:lnB>
                  </a:tcPr>
                </a:tc>
              </a:tr>
              <a:tr h="984667">
                <a:tc>
                  <a:txBody>
                    <a:bodyPr/>
                    <a:lstStyle/>
                    <a:p>
                      <a:pPr algn="l" fontAlgn="b"/>
                      <a:r>
                        <a:rPr lang="en-US" sz="4700" b="1" i="0" u="none" strike="noStrike">
                          <a:solidFill>
                            <a:srgbClr val="000000"/>
                          </a:solidFill>
                          <a:latin typeface="Arial" pitchFamily="34" charset="0"/>
                          <a:cs typeface="Arial" pitchFamily="34" charset="0"/>
                        </a:rPr>
                        <a:t>Stature</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63.9</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65.4</a:t>
                      </a:r>
                    </a:p>
                  </a:txBody>
                  <a:tcPr marL="0" marR="0" marT="0" marB="0" anchor="b">
                    <a:lnL>
                      <a:noFill/>
                    </a:lnL>
                    <a:lnR>
                      <a:noFill/>
                    </a:lnR>
                    <a:lnT>
                      <a:noFill/>
                    </a:lnT>
                    <a:lnB>
                      <a:noFill/>
                    </a:lnB>
                  </a:tcPr>
                </a:tc>
                <a:tc>
                  <a:txBody>
                    <a:bodyPr/>
                    <a:lstStyle/>
                    <a:p>
                      <a:pPr algn="r" fontAlgn="b"/>
                      <a:r>
                        <a:rPr lang="en-US" sz="4700" b="1" i="0" u="none" strike="noStrike" dirty="0">
                          <a:solidFill>
                            <a:srgbClr val="000000"/>
                          </a:solidFill>
                          <a:latin typeface="Arial" pitchFamily="34" charset="0"/>
                          <a:cs typeface="Arial" pitchFamily="34" charset="0"/>
                        </a:rPr>
                        <a:t>1.4</a:t>
                      </a:r>
                    </a:p>
                  </a:txBody>
                  <a:tcPr marL="0" marR="0" marT="0" marB="0" anchor="b">
                    <a:lnL>
                      <a:noFill/>
                    </a:lnL>
                    <a:lnR>
                      <a:noFill/>
                    </a:lnR>
                    <a:lnT>
                      <a:noFill/>
                    </a:lnT>
                    <a:lnB>
                      <a:noFill/>
                    </a:lnB>
                  </a:tcPr>
                </a:tc>
              </a:tr>
              <a:tr h="984667">
                <a:tc>
                  <a:txBody>
                    <a:bodyPr/>
                    <a:lstStyle/>
                    <a:p>
                      <a:pPr algn="l" fontAlgn="b"/>
                      <a:r>
                        <a:rPr lang="en-US" sz="4700" b="1" i="0" u="none" strike="noStrike">
                          <a:solidFill>
                            <a:srgbClr val="000000"/>
                          </a:solidFill>
                          <a:latin typeface="Arial" pitchFamily="34" charset="0"/>
                          <a:cs typeface="Arial" pitchFamily="34" charset="0"/>
                        </a:rPr>
                        <a:t>Strength</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63.8</a:t>
                      </a:r>
                    </a:p>
                  </a:txBody>
                  <a:tcPr marL="0" marR="0" marT="0" marB="0" anchor="b">
                    <a:lnL>
                      <a:noFill/>
                    </a:lnL>
                    <a:lnR>
                      <a:noFill/>
                    </a:lnR>
                    <a:lnT>
                      <a:noFill/>
                    </a:lnT>
                    <a:lnB>
                      <a:noFill/>
                    </a:lnB>
                  </a:tcPr>
                </a:tc>
                <a:tc>
                  <a:txBody>
                    <a:bodyPr/>
                    <a:lstStyle/>
                    <a:p>
                      <a:pPr algn="r" fontAlgn="b"/>
                      <a:r>
                        <a:rPr lang="en-US" sz="4700" b="1" i="0" u="none" strike="noStrike">
                          <a:solidFill>
                            <a:srgbClr val="000000"/>
                          </a:solidFill>
                          <a:latin typeface="Arial" pitchFamily="34" charset="0"/>
                          <a:cs typeface="Arial" pitchFamily="34" charset="0"/>
                        </a:rPr>
                        <a:t>64.0</a:t>
                      </a:r>
                    </a:p>
                  </a:txBody>
                  <a:tcPr marL="0" marR="0" marT="0" marB="0" anchor="b">
                    <a:lnL>
                      <a:noFill/>
                    </a:lnL>
                    <a:lnR>
                      <a:noFill/>
                    </a:lnR>
                    <a:lnT>
                      <a:noFill/>
                    </a:lnT>
                    <a:lnB>
                      <a:noFill/>
                    </a:lnB>
                  </a:tcPr>
                </a:tc>
                <a:tc>
                  <a:txBody>
                    <a:bodyPr/>
                    <a:lstStyle/>
                    <a:p>
                      <a:pPr algn="r" fontAlgn="b"/>
                      <a:r>
                        <a:rPr lang="en-US" sz="4700" b="1" i="0" u="none" strike="noStrike" dirty="0">
                          <a:solidFill>
                            <a:srgbClr val="000000"/>
                          </a:solidFill>
                          <a:latin typeface="Arial" pitchFamily="34" charset="0"/>
                          <a:cs typeface="Arial" pitchFamily="34" charset="0"/>
                        </a:rPr>
                        <a:t>0.2</a:t>
                      </a:r>
                    </a:p>
                  </a:txBody>
                  <a:tcPr marL="0" marR="0" marT="0" marB="0" anchor="b">
                    <a:lnL>
                      <a:noFill/>
                    </a:lnL>
                    <a:lnR>
                      <a:noFill/>
                    </a:lnR>
                    <a:lnT>
                      <a:noFill/>
                    </a:lnT>
                    <a:lnB>
                      <a:noFill/>
                    </a:lnB>
                  </a:tcPr>
                </a:tc>
              </a:tr>
              <a:tr h="1033900">
                <a:tc>
                  <a:txBody>
                    <a:bodyPr/>
                    <a:lstStyle/>
                    <a:p>
                      <a:pPr algn="l" fontAlgn="b"/>
                      <a:r>
                        <a:rPr lang="en-US" sz="4700" b="1" i="0" u="none" strike="noStrike">
                          <a:solidFill>
                            <a:srgbClr val="000000"/>
                          </a:solidFill>
                          <a:latin typeface="Arial" pitchFamily="34" charset="0"/>
                          <a:cs typeface="Arial" pitchFamily="34" charset="0"/>
                        </a:rPr>
                        <a:t>Udder Depth</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4700" b="1" i="0" u="none" strike="noStrike">
                          <a:solidFill>
                            <a:srgbClr val="000000"/>
                          </a:solidFill>
                          <a:latin typeface="Arial" pitchFamily="34" charset="0"/>
                          <a:cs typeface="Arial" pitchFamily="34" charset="0"/>
                        </a:rPr>
                        <a:t>73.8</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4700" b="1" i="0" u="none" strike="noStrike">
                          <a:solidFill>
                            <a:srgbClr val="000000"/>
                          </a:solidFill>
                          <a:latin typeface="Arial" pitchFamily="34" charset="0"/>
                          <a:cs typeface="Arial" pitchFamily="34" charset="0"/>
                        </a:rPr>
                        <a:t>74.2</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4700" b="1" i="0" u="none" strike="noStrike" dirty="0">
                          <a:solidFill>
                            <a:srgbClr val="000000"/>
                          </a:solidFill>
                          <a:latin typeface="Arial" pitchFamily="34" charset="0"/>
                          <a:cs typeface="Arial" pitchFamily="34" charset="0"/>
                        </a:rPr>
                        <a:t>0.4</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984667">
                <a:tc>
                  <a:txBody>
                    <a:bodyPr/>
                    <a:lstStyle/>
                    <a:p>
                      <a:pPr algn="l" fontAlgn="b"/>
                      <a:r>
                        <a:rPr lang="en-US" sz="4700" b="1" i="0" u="none" strike="noStrike" dirty="0">
                          <a:solidFill>
                            <a:srgbClr val="000000"/>
                          </a:solidFill>
                          <a:latin typeface="Arial" pitchFamily="34" charset="0"/>
                          <a:cs typeface="Arial" pitchFamily="34" charset="0"/>
                        </a:rPr>
                        <a:t>Average</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4700" b="1" i="0" u="none" strike="noStrike" dirty="0">
                          <a:solidFill>
                            <a:srgbClr val="000000"/>
                          </a:solidFill>
                          <a:latin typeface="Arial" pitchFamily="34" charset="0"/>
                          <a:cs typeface="Arial" pitchFamily="34" charset="0"/>
                        </a:rPr>
                        <a:t>57.0</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4700" b="1" i="0" u="none" strike="noStrike">
                          <a:solidFill>
                            <a:srgbClr val="000000"/>
                          </a:solidFill>
                          <a:latin typeface="Arial" pitchFamily="34" charset="0"/>
                          <a:cs typeface="Arial" pitchFamily="34" charset="0"/>
                        </a:rPr>
                        <a:t>57.4</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4700" b="1" i="0" u="none" strike="noStrike" dirty="0">
                          <a:solidFill>
                            <a:srgbClr val="000000"/>
                          </a:solidFill>
                          <a:latin typeface="Arial" pitchFamily="34" charset="0"/>
                          <a:cs typeface="Arial" pitchFamily="34" charset="0"/>
                        </a:rPr>
                        <a:t>0.4</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aiplposter">
  <a:themeElements>
    <a:clrScheme name="aiplpo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iplposter">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iplpos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iplpo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iplpos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iplpos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iplpo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iplpo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iplpo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12966</TotalTime>
  <Words>605</Words>
  <Application>Microsoft Office PowerPoint</Application>
  <PresentationFormat>Custom</PresentationFormat>
  <Paragraphs>137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aiplposter</vt:lpstr>
      <vt:lpstr>Slide 1</vt:lpstr>
    </vt:vector>
  </TitlesOfParts>
  <Company>AIPL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Ashley Sanders</dc:creator>
  <cp:lastModifiedBy>dnull</cp:lastModifiedBy>
  <cp:revision>239</cp:revision>
  <dcterms:created xsi:type="dcterms:W3CDTF">2006-02-01T16:37:44Z</dcterms:created>
  <dcterms:modified xsi:type="dcterms:W3CDTF">2011-07-07T17:27:26Z</dcterms:modified>
</cp:coreProperties>
</file>