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56" r:id="rId2"/>
    <p:sldId id="601" r:id="rId3"/>
    <p:sldId id="632" r:id="rId4"/>
    <p:sldId id="603" r:id="rId5"/>
    <p:sldId id="629" r:id="rId6"/>
    <p:sldId id="604" r:id="rId7"/>
    <p:sldId id="633" r:id="rId8"/>
    <p:sldId id="634" r:id="rId9"/>
    <p:sldId id="635" r:id="rId10"/>
    <p:sldId id="636" r:id="rId11"/>
    <p:sldId id="637" r:id="rId12"/>
    <p:sldId id="638" r:id="rId13"/>
    <p:sldId id="630" r:id="rId14"/>
    <p:sldId id="631" r:id="rId15"/>
    <p:sldId id="611" r:id="rId16"/>
    <p:sldId id="627" r:id="rId17"/>
  </p:sldIdLst>
  <p:sldSz cx="9144000" cy="6858000" type="screen4x3"/>
  <p:notesSz cx="7010400" cy="9236075"/>
  <p:embeddedFontLst>
    <p:embeddedFont>
      <p:font typeface="Humnst777 BT" pitchFamily="34" charset="0"/>
      <p:regular r:id="rId20"/>
      <p:bold r:id="rId21"/>
      <p:italic r:id="rId22"/>
      <p:boldItalic r:id="rId23"/>
    </p:embeddedFont>
    <p:embeddedFont>
      <p:font typeface="Monotype Sorts" pitchFamily="2" charset="2"/>
      <p:regular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66FF66"/>
    <a:srgbClr val="FF8D2F"/>
    <a:srgbClr val="FEF202"/>
    <a:srgbClr val="E62C00"/>
    <a:srgbClr val="85FFFF"/>
    <a:srgbClr val="FA3000"/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450" autoAdjust="0"/>
    <p:restoredTop sz="94754" autoAdjust="0"/>
  </p:normalViewPr>
  <p:slideViewPr>
    <p:cSldViewPr snapToGrid="0">
      <p:cViewPr varScale="1">
        <p:scale>
          <a:sx n="116" d="100"/>
          <a:sy n="116" d="100"/>
        </p:scale>
        <p:origin x="-822" y="-102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52" y="-96"/>
      </p:cViewPr>
      <p:guideLst>
        <p:guide orient="horz" pos="2909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z="1200" b="0"/>
            </a:lvl1pPr>
          </a:lstStyle>
          <a:p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z="1200" b="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rgbClr val="FFFF00"/>
                </a:solidFill>
              </a:defRPr>
            </a:lvl1pPr>
          </a:lstStyle>
          <a:p>
            <a:fld id="{01C0B9CE-B774-4BA9-A727-498ABE842F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z="1200" b="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z="1200" b="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rgbClr val="FFFF00"/>
                </a:solidFill>
              </a:defRPr>
            </a:lvl1pPr>
          </a:lstStyle>
          <a:p>
            <a:fld id="{D310E10B-95EB-4421-BD96-FFB6A75227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68415-E289-461A-8896-A5022F3CD9F6}" type="slidenum">
              <a:rPr lang="en-US"/>
              <a:pPr/>
              <a:t>1</a:t>
            </a:fld>
            <a:endParaRPr lang="en-US"/>
          </a:p>
        </p:txBody>
      </p:sp>
      <p:sp>
        <p:nvSpPr>
          <p:cNvPr id="81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0C02C-9DE0-4BCC-B083-C1922A66474F}" type="slidenum">
              <a:rPr lang="en-US"/>
              <a:pPr/>
              <a:t>7</a:t>
            </a:fld>
            <a:endParaRPr lang="en-US"/>
          </a:p>
        </p:txBody>
      </p:sp>
      <p:sp>
        <p:nvSpPr>
          <p:cNvPr id="1423362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D458E1DF-94CA-44C7-AD73-CB4FB919F796}" type="slidenum">
              <a:rPr lang="en-US" sz="1200" b="0">
                <a:solidFill>
                  <a:srgbClr val="FFFF00"/>
                </a:solidFill>
              </a:rPr>
              <a:pPr algn="r" defTabSz="928688"/>
              <a:t>7</a:t>
            </a:fld>
            <a:endParaRPr lang="en-US" sz="1200" b="0">
              <a:solidFill>
                <a:srgbClr val="FFFF00"/>
              </a:solidFill>
            </a:endParaRPr>
          </a:p>
        </p:txBody>
      </p:sp>
      <p:sp>
        <p:nvSpPr>
          <p:cNvPr id="142336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abatha.Cooper@ars.usda.gov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55613"/>
            <a:ext cx="7769225" cy="6096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0" name="Text Box 30"/>
          <p:cNvSpPr txBox="1">
            <a:spLocks noChangeArrowheads="1"/>
          </p:cNvSpPr>
          <p:nvPr/>
        </p:nvSpPr>
        <p:spPr bwMode="auto">
          <a:xfrm>
            <a:off x="576263" y="3386138"/>
            <a:ext cx="7848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Humnst777 BT" pitchFamily="34" charset="0"/>
              </a:rPr>
              <a:t>G.R. Wiggans</a:t>
            </a:r>
            <a:r>
              <a:rPr lang="en-US" sz="2000" baseline="30000">
                <a:solidFill>
                  <a:srgbClr val="FFFF00"/>
                </a:solidFill>
                <a:latin typeface="Humnst777 BT" pitchFamily="34" charset="0"/>
              </a:rPr>
              <a:t>1</a:t>
            </a:r>
            <a:r>
              <a:rPr lang="en-US" sz="2000">
                <a:solidFill>
                  <a:srgbClr val="FFFF00"/>
                </a:solidFill>
                <a:latin typeface="Humnst777 BT" pitchFamily="34" charset="0"/>
              </a:rPr>
              <a:t>, </a:t>
            </a:r>
            <a:r>
              <a:rPr lang="en-US" sz="2000">
                <a:solidFill>
                  <a:srgbClr val="FFFF00"/>
                </a:solidFill>
              </a:rPr>
              <a:t>T. A. Cooper</a:t>
            </a:r>
            <a:r>
              <a:rPr lang="en-US" sz="2000" baseline="30000">
                <a:solidFill>
                  <a:srgbClr val="FFFF00"/>
                </a:solidFill>
              </a:rPr>
              <a:t>1</a:t>
            </a:r>
            <a:r>
              <a:rPr lang="en-US" sz="2000">
                <a:solidFill>
                  <a:srgbClr val="FFFF00"/>
                </a:solidFill>
              </a:rPr>
              <a:t>*, K.M. Olson</a:t>
            </a:r>
            <a:r>
              <a:rPr lang="en-US" sz="2000" baseline="30000">
                <a:solidFill>
                  <a:srgbClr val="FFFF00"/>
                </a:solidFill>
              </a:rPr>
              <a:t>2</a:t>
            </a:r>
            <a:r>
              <a:rPr lang="en-US" sz="2000">
                <a:solidFill>
                  <a:srgbClr val="FFFF00"/>
                </a:solidFill>
              </a:rPr>
              <a:t> and P.M. VanRaden</a:t>
            </a:r>
            <a:r>
              <a:rPr lang="en-US" sz="2000" baseline="30000">
                <a:solidFill>
                  <a:srgbClr val="FFFF00"/>
                </a:solidFill>
              </a:rPr>
              <a:t>1</a:t>
            </a:r>
            <a:r>
              <a:rPr lang="en-US" b="0"/>
              <a:t> </a:t>
            </a:r>
            <a:endParaRPr lang="en-US" sz="2000">
              <a:solidFill>
                <a:srgbClr val="FFFF00"/>
              </a:solidFill>
              <a:latin typeface="Humnst777 BT" pitchFamily="34" charset="0"/>
            </a:endParaRPr>
          </a:p>
          <a:p>
            <a:endParaRPr lang="en-US" sz="1600" baseline="30000">
              <a:latin typeface="Humnst777 BT" pitchFamily="34" charset="0"/>
            </a:endParaRPr>
          </a:p>
          <a:p>
            <a:r>
              <a:rPr lang="en-US" sz="1600" baseline="30000">
                <a:latin typeface="Humnst777 BT" pitchFamily="34" charset="0"/>
              </a:rPr>
              <a:t>1</a:t>
            </a:r>
            <a:r>
              <a:rPr lang="en-US" sz="1600">
                <a:latin typeface="Humnst777 BT" pitchFamily="34" charset="0"/>
              </a:rPr>
              <a:t>Animal Improvement Programs Laboratory</a:t>
            </a:r>
          </a:p>
          <a:p>
            <a:r>
              <a:rPr lang="en-US" sz="1600">
                <a:latin typeface="Humnst777 BT" pitchFamily="34" charset="0"/>
              </a:rPr>
              <a:t>Agricultural Research Service, USDA </a:t>
            </a:r>
          </a:p>
          <a:p>
            <a:pPr>
              <a:spcAft>
                <a:spcPct val="50000"/>
              </a:spcAft>
            </a:pPr>
            <a:r>
              <a:rPr lang="en-US" sz="1600">
                <a:latin typeface="Humnst777 BT" pitchFamily="34" charset="0"/>
              </a:rPr>
              <a:t>Beltsville, MD</a:t>
            </a:r>
          </a:p>
          <a:p>
            <a:pPr>
              <a:spcAft>
                <a:spcPct val="50000"/>
              </a:spcAft>
            </a:pPr>
            <a:r>
              <a:rPr lang="en-US" sz="1600" baseline="30000">
                <a:latin typeface="Humnst777 BT" pitchFamily="34" charset="0"/>
              </a:rPr>
              <a:t>2</a:t>
            </a:r>
            <a:r>
              <a:rPr lang="en-US" sz="1600">
                <a:latin typeface="Humnst777 BT" pitchFamily="34" charset="0"/>
              </a:rPr>
              <a:t>National Association of Animal Breeders, Columbia, MO</a:t>
            </a:r>
            <a:endParaRPr lang="en-US" sz="1600" baseline="30000">
              <a:latin typeface="Humnst777 BT" pitchFamily="34" charset="0"/>
            </a:endParaRPr>
          </a:p>
          <a:p>
            <a:endParaRPr lang="en-US" sz="2000">
              <a:solidFill>
                <a:srgbClr val="FFFF00"/>
              </a:solidFill>
              <a:latin typeface="Humnst777 BT" pitchFamily="34" charset="0"/>
            </a:endParaRPr>
          </a:p>
          <a:p>
            <a:r>
              <a:rPr lang="en-US" sz="2000">
                <a:solidFill>
                  <a:srgbClr val="FFFF00"/>
                </a:solidFill>
                <a:latin typeface="Humnst777 BT" pitchFamily="34" charset="0"/>
                <a:hlinkClick r:id="rId2"/>
              </a:rPr>
              <a:t>Tabatha.Cooper@ars.usda.gov</a:t>
            </a:r>
            <a:endParaRPr lang="en-US" sz="2000">
              <a:solidFill>
                <a:srgbClr val="FFFF00"/>
              </a:solidFill>
              <a:latin typeface="Humnst777 BT" pitchFamily="34" charset="0"/>
            </a:endParaRPr>
          </a:p>
          <a:p>
            <a:endParaRPr lang="en-US" sz="2000">
              <a:solidFill>
                <a:srgbClr val="FFFF00"/>
              </a:solidFill>
              <a:latin typeface="Humnst777 BT" pitchFamily="34" charset="0"/>
            </a:endParaRPr>
          </a:p>
          <a:p>
            <a:endParaRPr lang="en-US" sz="2000">
              <a:solidFill>
                <a:srgbClr val="FFFF00"/>
              </a:solidFill>
              <a:latin typeface="Humnst777 BT" pitchFamily="34" charset="0"/>
            </a:endParaRPr>
          </a:p>
        </p:txBody>
      </p:sp>
      <p:grpSp>
        <p:nvGrpSpPr>
          <p:cNvPr id="276525" name="Group 45"/>
          <p:cNvGrpSpPr>
            <a:grpSpLocks/>
          </p:cNvGrpSpPr>
          <p:nvPr userDrawn="1"/>
        </p:nvGrpSpPr>
        <p:grpSpPr bwMode="auto">
          <a:xfrm>
            <a:off x="0" y="3198813"/>
            <a:ext cx="9144000" cy="80962"/>
            <a:chOff x="0" y="604"/>
            <a:chExt cx="5760" cy="51"/>
          </a:xfrm>
        </p:grpSpPr>
        <p:sp>
          <p:nvSpPr>
            <p:cNvPr id="276526" name="Rectangle 46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7" name="Rectangle 47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</a:pPr>
              <a:endParaRPr lang="en-AU" sz="2800"/>
            </a:p>
          </p:txBody>
        </p:sp>
        <p:sp>
          <p:nvSpPr>
            <p:cNvPr id="276528" name="Rectangle 48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1" name="Text Box 51"/>
          <p:cNvSpPr txBox="1">
            <a:spLocks noChangeArrowheads="1"/>
          </p:cNvSpPr>
          <p:nvPr userDrawn="1"/>
        </p:nvSpPr>
        <p:spPr bwMode="ltGray">
          <a:xfrm>
            <a:off x="227013" y="6562725"/>
            <a:ext cx="53165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200">
                <a:latin typeface="Humnst777 BT" pitchFamily="34" charset="0"/>
              </a:rPr>
              <a:t>ADSA · ASAS Joint Annual Meeting July 2011 (</a:t>
            </a:r>
            <a:fld id="{929AD0FD-1D92-442C-A346-E17FC5B384E6}" type="slidenum">
              <a:rPr kumimoji="1" lang="en-US" sz="1200">
                <a:latin typeface="Humnst777 BT" pitchFamily="34" charset="0"/>
              </a:rPr>
              <a:pPr eaLnBrk="0" hangingPunct="0">
                <a:spcBef>
                  <a:spcPct val="50000"/>
                </a:spcBef>
              </a:pPr>
              <a:t>‹#›</a:t>
            </a:fld>
            <a:r>
              <a:rPr kumimoji="1" lang="en-US" sz="1200">
                <a:latin typeface="Humnst777 BT" pitchFamily="34" charset="0"/>
              </a:rPr>
              <a:t>)</a:t>
            </a:r>
          </a:p>
        </p:txBody>
      </p:sp>
      <p:grpSp>
        <p:nvGrpSpPr>
          <p:cNvPr id="276537" name="Group 34"/>
          <p:cNvGrpSpPr>
            <a:grpSpLocks/>
          </p:cNvGrpSpPr>
          <p:nvPr userDrawn="1"/>
        </p:nvGrpSpPr>
        <p:grpSpPr bwMode="auto">
          <a:xfrm>
            <a:off x="8229600" y="6172200"/>
            <a:ext cx="812800" cy="566738"/>
            <a:chOff x="5088" y="3888"/>
            <a:chExt cx="512" cy="357"/>
          </a:xfrm>
        </p:grpSpPr>
        <p:pic>
          <p:nvPicPr>
            <p:cNvPr id="276538" name="Picture 32" descr="usda-ars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88" y="3888"/>
              <a:ext cx="51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3"/>
            <p:cNvSpPr txBox="1">
              <a:spLocks noChangeArrowheads="1"/>
            </p:cNvSpPr>
            <p:nvPr userDrawn="1"/>
          </p:nvSpPr>
          <p:spPr bwMode="ltGray">
            <a:xfrm>
              <a:off x="5120" y="4135"/>
              <a:ext cx="3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000">
                  <a:latin typeface="Humnst777 BT" pitchFamily="34" charset="0"/>
                </a:rPr>
                <a:t>2011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82563"/>
            <a:ext cx="2055813" cy="297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82563"/>
            <a:ext cx="6018212" cy="297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7279B">
                <a:gamma/>
                <a:shade val="0"/>
                <a:invGamma/>
              </a:srgbClr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33488"/>
            <a:ext cx="8226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75494" name="Group 38"/>
          <p:cNvGrpSpPr>
            <a:grpSpLocks/>
          </p:cNvGrpSpPr>
          <p:nvPr userDrawn="1"/>
        </p:nvGrpSpPr>
        <p:grpSpPr bwMode="auto">
          <a:xfrm>
            <a:off x="0" y="822325"/>
            <a:ext cx="9144000" cy="80963"/>
            <a:chOff x="0" y="604"/>
            <a:chExt cx="5760" cy="51"/>
          </a:xfrm>
        </p:grpSpPr>
        <p:sp>
          <p:nvSpPr>
            <p:cNvPr id="275491" name="Rectangle 35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492" name="Rectangle 36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</a:pPr>
              <a:endParaRPr lang="en-AU" sz="2800"/>
            </a:p>
          </p:txBody>
        </p:sp>
        <p:sp>
          <p:nvSpPr>
            <p:cNvPr id="275493" name="Rectangle 37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5505" name="Text Box 49"/>
          <p:cNvSpPr txBox="1">
            <a:spLocks noChangeArrowheads="1"/>
          </p:cNvSpPr>
          <p:nvPr userDrawn="1"/>
        </p:nvSpPr>
        <p:spPr bwMode="ltGray">
          <a:xfrm>
            <a:off x="227013" y="6562725"/>
            <a:ext cx="53165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200">
                <a:latin typeface="Humnst777 BT" pitchFamily="34" charset="0"/>
              </a:rPr>
              <a:t>ADSA · ASAS Joint Annual Meeting July 2011 (</a:t>
            </a:r>
            <a:fld id="{C65677CD-1D01-4785-90EC-0A657E2A6F9C}" type="slidenum">
              <a:rPr kumimoji="1" lang="en-US" sz="1200">
                <a:latin typeface="Humnst777 BT" pitchFamily="34" charset="0"/>
              </a:rPr>
              <a:pPr eaLnBrk="0" hangingPunct="0">
                <a:spcBef>
                  <a:spcPct val="50000"/>
                </a:spcBef>
              </a:pPr>
              <a:t>‹#›</a:t>
            </a:fld>
            <a:r>
              <a:rPr kumimoji="1" lang="en-US" sz="1200">
                <a:latin typeface="Humnst777 BT" pitchFamily="34" charset="0"/>
              </a:rPr>
              <a:t>)</a:t>
            </a:r>
          </a:p>
        </p:txBody>
      </p:sp>
      <p:grpSp>
        <p:nvGrpSpPr>
          <p:cNvPr id="275506" name="Group 34"/>
          <p:cNvGrpSpPr>
            <a:grpSpLocks/>
          </p:cNvGrpSpPr>
          <p:nvPr userDrawn="1"/>
        </p:nvGrpSpPr>
        <p:grpSpPr bwMode="auto">
          <a:xfrm>
            <a:off x="8229600" y="6172200"/>
            <a:ext cx="812800" cy="566738"/>
            <a:chOff x="5088" y="3888"/>
            <a:chExt cx="512" cy="357"/>
          </a:xfrm>
        </p:grpSpPr>
        <p:pic>
          <p:nvPicPr>
            <p:cNvPr id="275507" name="Picture 32" descr="usda-ars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88" y="3888"/>
              <a:ext cx="51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3"/>
            <p:cNvSpPr txBox="1">
              <a:spLocks noChangeArrowheads="1"/>
            </p:cNvSpPr>
            <p:nvPr userDrawn="1"/>
          </p:nvSpPr>
          <p:spPr bwMode="ltGray">
            <a:xfrm>
              <a:off x="5120" y="4135"/>
              <a:ext cx="3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000">
                  <a:latin typeface="Humnst777 BT" pitchFamily="34" charset="0"/>
                </a:rPr>
                <a:t>2011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292100" indent="-292100" algn="l" rtl="0" fontAlgn="base">
        <a:spcBef>
          <a:spcPct val="0"/>
        </a:spcBef>
        <a:spcAft>
          <a:spcPct val="50000"/>
        </a:spcAft>
        <a:buClr>
          <a:srgbClr val="009900"/>
        </a:buClr>
        <a:buSzPct val="67000"/>
        <a:buFont typeface="Monotype Sort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28600" algn="l" rtl="0" fontAlgn="base">
        <a:spcBef>
          <a:spcPct val="0"/>
        </a:spcBef>
        <a:spcAft>
          <a:spcPct val="500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+mn-lt"/>
        </a:defRPr>
      </a:lvl2pPr>
      <a:lvl3pPr marL="1206500" indent="-457200" algn="l" rtl="0" fontAlgn="base">
        <a:spcBef>
          <a:spcPct val="0"/>
        </a:spcBef>
        <a:spcAft>
          <a:spcPct val="50000"/>
        </a:spcAft>
        <a:buClr>
          <a:schemeClr val="tx1"/>
        </a:buClr>
        <a:buSzPct val="120000"/>
        <a:buFont typeface="Humnst777 BT" pitchFamily="34" charset="0"/>
        <a:buChar char="−"/>
        <a:defRPr sz="2800" b="1">
          <a:solidFill>
            <a:schemeClr val="tx1"/>
          </a:solidFill>
          <a:latin typeface="+mn-lt"/>
        </a:defRPr>
      </a:lvl3pPr>
      <a:lvl4pPr marL="16637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850" y="608013"/>
            <a:ext cx="7045325" cy="1919287"/>
          </a:xfrm>
          <a:noFill/>
          <a:ln/>
        </p:spPr>
        <p:txBody>
          <a:bodyPr/>
          <a:lstStyle/>
          <a:p>
            <a:pPr algn="ctr">
              <a:lnSpc>
                <a:spcPct val="105000"/>
              </a:lnSpc>
              <a:tabLst>
                <a:tab pos="457200" algn="l"/>
              </a:tabLst>
            </a:pPr>
            <a:r>
              <a:rPr lang="en-US" b="1"/>
              <a:t>Use of the Illumina Bovine3K BEAD chip in dairy genomic evaluation</a:t>
            </a:r>
            <a:r>
              <a:rPr lang="en-US"/>
              <a:t> </a:t>
            </a:r>
          </a:p>
        </p:txBody>
      </p:sp>
      <p:pic>
        <p:nvPicPr>
          <p:cNvPr id="325640" name="Picture 8" descr="DNA_orbit_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14932" flipV="1">
            <a:off x="7235825" y="182563"/>
            <a:ext cx="1736725" cy="295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Grandsire (SNP)</a:t>
            </a:r>
          </a:p>
        </p:txBody>
      </p:sp>
      <p:sp>
        <p:nvSpPr>
          <p:cNvPr id="1431563" name="Rectangle 11"/>
          <p:cNvSpPr>
            <a:spLocks noChangeArrowheads="1"/>
          </p:cNvSpPr>
          <p:nvPr/>
        </p:nvSpPr>
        <p:spPr bwMode="auto">
          <a:xfrm>
            <a:off x="898525" y="1428750"/>
            <a:ext cx="81026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71" name="Freeform 19"/>
          <p:cNvSpPr>
            <a:spLocks/>
          </p:cNvSpPr>
          <p:nvPr/>
        </p:nvSpPr>
        <p:spPr bwMode="auto">
          <a:xfrm>
            <a:off x="898525" y="1863725"/>
            <a:ext cx="7204075" cy="2543175"/>
          </a:xfrm>
          <a:custGeom>
            <a:avLst/>
            <a:gdLst/>
            <a:ahLst/>
            <a:cxnLst>
              <a:cxn ang="0">
                <a:pos x="0" y="1602"/>
              </a:cxn>
              <a:cxn ang="0">
                <a:pos x="285" y="1602"/>
              </a:cxn>
              <a:cxn ang="0">
                <a:pos x="565" y="1590"/>
              </a:cxn>
              <a:cxn ang="0">
                <a:pos x="851" y="1585"/>
              </a:cxn>
              <a:cxn ang="0">
                <a:pos x="1131" y="1561"/>
              </a:cxn>
              <a:cxn ang="0">
                <a:pos x="1417" y="1459"/>
              </a:cxn>
              <a:cxn ang="0">
                <a:pos x="1703" y="1269"/>
              </a:cxn>
              <a:cxn ang="0">
                <a:pos x="1983" y="965"/>
              </a:cxn>
              <a:cxn ang="0">
                <a:pos x="2269" y="482"/>
              </a:cxn>
              <a:cxn ang="0">
                <a:pos x="2555" y="77"/>
              </a:cxn>
              <a:cxn ang="0">
                <a:pos x="2835" y="0"/>
              </a:cxn>
              <a:cxn ang="0">
                <a:pos x="3121" y="423"/>
              </a:cxn>
              <a:cxn ang="0">
                <a:pos x="3401" y="917"/>
              </a:cxn>
              <a:cxn ang="0">
                <a:pos x="3687" y="1340"/>
              </a:cxn>
              <a:cxn ang="0">
                <a:pos x="3972" y="1537"/>
              </a:cxn>
              <a:cxn ang="0">
                <a:pos x="4252" y="1590"/>
              </a:cxn>
              <a:cxn ang="0">
                <a:pos x="4538" y="1602"/>
              </a:cxn>
              <a:cxn ang="0">
                <a:pos x="4395" y="1602"/>
              </a:cxn>
              <a:cxn ang="0">
                <a:pos x="4109" y="1602"/>
              </a:cxn>
              <a:cxn ang="0">
                <a:pos x="3829" y="1602"/>
              </a:cxn>
              <a:cxn ang="0">
                <a:pos x="3544" y="1602"/>
              </a:cxn>
              <a:cxn ang="0">
                <a:pos x="3264" y="1602"/>
              </a:cxn>
              <a:cxn ang="0">
                <a:pos x="2978" y="1602"/>
              </a:cxn>
              <a:cxn ang="0">
                <a:pos x="2692" y="1602"/>
              </a:cxn>
              <a:cxn ang="0">
                <a:pos x="2412" y="1602"/>
              </a:cxn>
              <a:cxn ang="0">
                <a:pos x="2126" y="1602"/>
              </a:cxn>
              <a:cxn ang="0">
                <a:pos x="1840" y="1602"/>
              </a:cxn>
              <a:cxn ang="0">
                <a:pos x="1560" y="1602"/>
              </a:cxn>
              <a:cxn ang="0">
                <a:pos x="1274" y="1602"/>
              </a:cxn>
              <a:cxn ang="0">
                <a:pos x="994" y="1602"/>
              </a:cxn>
              <a:cxn ang="0">
                <a:pos x="708" y="1602"/>
              </a:cxn>
              <a:cxn ang="0">
                <a:pos x="422" y="1602"/>
              </a:cxn>
              <a:cxn ang="0">
                <a:pos x="143" y="1602"/>
              </a:cxn>
            </a:cxnLst>
            <a:rect l="0" t="0" r="r" b="b"/>
            <a:pathLst>
              <a:path w="4538" h="1602">
                <a:moveTo>
                  <a:pt x="0" y="1602"/>
                </a:moveTo>
                <a:lnTo>
                  <a:pt x="0" y="1602"/>
                </a:lnTo>
                <a:lnTo>
                  <a:pt x="143" y="1602"/>
                </a:lnTo>
                <a:lnTo>
                  <a:pt x="285" y="1602"/>
                </a:lnTo>
                <a:lnTo>
                  <a:pt x="422" y="1590"/>
                </a:lnTo>
                <a:lnTo>
                  <a:pt x="565" y="1590"/>
                </a:lnTo>
                <a:lnTo>
                  <a:pt x="708" y="1590"/>
                </a:lnTo>
                <a:lnTo>
                  <a:pt x="851" y="1585"/>
                </a:lnTo>
                <a:lnTo>
                  <a:pt x="994" y="1555"/>
                </a:lnTo>
                <a:lnTo>
                  <a:pt x="1131" y="1561"/>
                </a:lnTo>
                <a:lnTo>
                  <a:pt x="1274" y="1495"/>
                </a:lnTo>
                <a:lnTo>
                  <a:pt x="1417" y="1459"/>
                </a:lnTo>
                <a:lnTo>
                  <a:pt x="1560" y="1376"/>
                </a:lnTo>
                <a:lnTo>
                  <a:pt x="1703" y="1269"/>
                </a:lnTo>
                <a:lnTo>
                  <a:pt x="1840" y="1132"/>
                </a:lnTo>
                <a:lnTo>
                  <a:pt x="1983" y="965"/>
                </a:lnTo>
                <a:lnTo>
                  <a:pt x="2126" y="649"/>
                </a:lnTo>
                <a:lnTo>
                  <a:pt x="2269" y="482"/>
                </a:lnTo>
                <a:lnTo>
                  <a:pt x="2412" y="238"/>
                </a:lnTo>
                <a:lnTo>
                  <a:pt x="2555" y="77"/>
                </a:lnTo>
                <a:lnTo>
                  <a:pt x="2692" y="36"/>
                </a:lnTo>
                <a:lnTo>
                  <a:pt x="2835" y="0"/>
                </a:lnTo>
                <a:lnTo>
                  <a:pt x="2978" y="143"/>
                </a:lnTo>
                <a:lnTo>
                  <a:pt x="3121" y="423"/>
                </a:lnTo>
                <a:lnTo>
                  <a:pt x="3264" y="679"/>
                </a:lnTo>
                <a:lnTo>
                  <a:pt x="3401" y="917"/>
                </a:lnTo>
                <a:lnTo>
                  <a:pt x="3544" y="1269"/>
                </a:lnTo>
                <a:lnTo>
                  <a:pt x="3687" y="1340"/>
                </a:lnTo>
                <a:lnTo>
                  <a:pt x="3829" y="1495"/>
                </a:lnTo>
                <a:lnTo>
                  <a:pt x="3972" y="1537"/>
                </a:lnTo>
                <a:lnTo>
                  <a:pt x="4109" y="1590"/>
                </a:lnTo>
                <a:lnTo>
                  <a:pt x="4252" y="1590"/>
                </a:lnTo>
                <a:lnTo>
                  <a:pt x="4395" y="1596"/>
                </a:lnTo>
                <a:lnTo>
                  <a:pt x="4538" y="1602"/>
                </a:lnTo>
                <a:lnTo>
                  <a:pt x="4538" y="1602"/>
                </a:lnTo>
                <a:lnTo>
                  <a:pt x="4395" y="1602"/>
                </a:lnTo>
                <a:lnTo>
                  <a:pt x="4252" y="1602"/>
                </a:lnTo>
                <a:lnTo>
                  <a:pt x="4109" y="1602"/>
                </a:lnTo>
                <a:lnTo>
                  <a:pt x="3972" y="1602"/>
                </a:lnTo>
                <a:lnTo>
                  <a:pt x="3829" y="1602"/>
                </a:lnTo>
                <a:lnTo>
                  <a:pt x="3687" y="1602"/>
                </a:lnTo>
                <a:lnTo>
                  <a:pt x="3544" y="1602"/>
                </a:lnTo>
                <a:lnTo>
                  <a:pt x="3401" y="1602"/>
                </a:lnTo>
                <a:lnTo>
                  <a:pt x="3264" y="1602"/>
                </a:lnTo>
                <a:lnTo>
                  <a:pt x="3121" y="1602"/>
                </a:lnTo>
                <a:lnTo>
                  <a:pt x="2978" y="1602"/>
                </a:lnTo>
                <a:lnTo>
                  <a:pt x="2835" y="1602"/>
                </a:lnTo>
                <a:lnTo>
                  <a:pt x="2692" y="1602"/>
                </a:lnTo>
                <a:lnTo>
                  <a:pt x="2555" y="1602"/>
                </a:lnTo>
                <a:lnTo>
                  <a:pt x="2412" y="1602"/>
                </a:lnTo>
                <a:lnTo>
                  <a:pt x="2269" y="1602"/>
                </a:lnTo>
                <a:lnTo>
                  <a:pt x="2126" y="1602"/>
                </a:lnTo>
                <a:lnTo>
                  <a:pt x="1983" y="1602"/>
                </a:lnTo>
                <a:lnTo>
                  <a:pt x="1840" y="1602"/>
                </a:lnTo>
                <a:lnTo>
                  <a:pt x="1703" y="1602"/>
                </a:lnTo>
                <a:lnTo>
                  <a:pt x="1560" y="1602"/>
                </a:lnTo>
                <a:lnTo>
                  <a:pt x="1417" y="1602"/>
                </a:lnTo>
                <a:lnTo>
                  <a:pt x="1274" y="1602"/>
                </a:lnTo>
                <a:lnTo>
                  <a:pt x="1131" y="1602"/>
                </a:lnTo>
                <a:lnTo>
                  <a:pt x="994" y="1602"/>
                </a:lnTo>
                <a:lnTo>
                  <a:pt x="851" y="1602"/>
                </a:lnTo>
                <a:lnTo>
                  <a:pt x="708" y="1602"/>
                </a:lnTo>
                <a:lnTo>
                  <a:pt x="565" y="1602"/>
                </a:lnTo>
                <a:lnTo>
                  <a:pt x="422" y="1602"/>
                </a:lnTo>
                <a:lnTo>
                  <a:pt x="285" y="1602"/>
                </a:lnTo>
                <a:lnTo>
                  <a:pt x="143" y="1602"/>
                </a:lnTo>
                <a:lnTo>
                  <a:pt x="0" y="1602"/>
                </a:lnTo>
                <a:close/>
              </a:path>
            </a:pathLst>
          </a:custGeom>
          <a:solidFill>
            <a:srgbClr val="33CCCC">
              <a:alpha val="83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72" name="Freeform 20"/>
          <p:cNvSpPr>
            <a:spLocks/>
          </p:cNvSpPr>
          <p:nvPr/>
        </p:nvSpPr>
        <p:spPr bwMode="auto">
          <a:xfrm>
            <a:off x="898525" y="1863725"/>
            <a:ext cx="7204075" cy="2543175"/>
          </a:xfrm>
          <a:custGeom>
            <a:avLst/>
            <a:gdLst/>
            <a:ahLst/>
            <a:cxnLst>
              <a:cxn ang="0">
                <a:pos x="0" y="1602"/>
              </a:cxn>
              <a:cxn ang="0">
                <a:pos x="285" y="1602"/>
              </a:cxn>
              <a:cxn ang="0">
                <a:pos x="565" y="1590"/>
              </a:cxn>
              <a:cxn ang="0">
                <a:pos x="851" y="1585"/>
              </a:cxn>
              <a:cxn ang="0">
                <a:pos x="1131" y="1561"/>
              </a:cxn>
              <a:cxn ang="0">
                <a:pos x="1417" y="1459"/>
              </a:cxn>
              <a:cxn ang="0">
                <a:pos x="1703" y="1269"/>
              </a:cxn>
              <a:cxn ang="0">
                <a:pos x="1983" y="965"/>
              </a:cxn>
              <a:cxn ang="0">
                <a:pos x="2269" y="482"/>
              </a:cxn>
              <a:cxn ang="0">
                <a:pos x="2555" y="77"/>
              </a:cxn>
              <a:cxn ang="0">
                <a:pos x="2835" y="0"/>
              </a:cxn>
              <a:cxn ang="0">
                <a:pos x="3121" y="423"/>
              </a:cxn>
              <a:cxn ang="0">
                <a:pos x="3401" y="917"/>
              </a:cxn>
              <a:cxn ang="0">
                <a:pos x="3687" y="1340"/>
              </a:cxn>
              <a:cxn ang="0">
                <a:pos x="3972" y="1537"/>
              </a:cxn>
              <a:cxn ang="0">
                <a:pos x="4252" y="1590"/>
              </a:cxn>
              <a:cxn ang="0">
                <a:pos x="4538" y="1602"/>
              </a:cxn>
              <a:cxn ang="0">
                <a:pos x="4395" y="1602"/>
              </a:cxn>
              <a:cxn ang="0">
                <a:pos x="4109" y="1602"/>
              </a:cxn>
              <a:cxn ang="0">
                <a:pos x="3829" y="1602"/>
              </a:cxn>
              <a:cxn ang="0">
                <a:pos x="3544" y="1602"/>
              </a:cxn>
              <a:cxn ang="0">
                <a:pos x="3264" y="1602"/>
              </a:cxn>
              <a:cxn ang="0">
                <a:pos x="2978" y="1602"/>
              </a:cxn>
              <a:cxn ang="0">
                <a:pos x="2692" y="1602"/>
              </a:cxn>
              <a:cxn ang="0">
                <a:pos x="2412" y="1602"/>
              </a:cxn>
              <a:cxn ang="0">
                <a:pos x="2126" y="1602"/>
              </a:cxn>
              <a:cxn ang="0">
                <a:pos x="1840" y="1602"/>
              </a:cxn>
              <a:cxn ang="0">
                <a:pos x="1560" y="1602"/>
              </a:cxn>
              <a:cxn ang="0">
                <a:pos x="1274" y="1602"/>
              </a:cxn>
              <a:cxn ang="0">
                <a:pos x="994" y="1602"/>
              </a:cxn>
              <a:cxn ang="0">
                <a:pos x="708" y="1602"/>
              </a:cxn>
              <a:cxn ang="0">
                <a:pos x="422" y="1602"/>
              </a:cxn>
              <a:cxn ang="0">
                <a:pos x="143" y="1602"/>
              </a:cxn>
            </a:cxnLst>
            <a:rect l="0" t="0" r="r" b="b"/>
            <a:pathLst>
              <a:path w="4538" h="1602">
                <a:moveTo>
                  <a:pt x="0" y="1602"/>
                </a:moveTo>
                <a:lnTo>
                  <a:pt x="0" y="1602"/>
                </a:lnTo>
                <a:lnTo>
                  <a:pt x="143" y="1602"/>
                </a:lnTo>
                <a:lnTo>
                  <a:pt x="285" y="1602"/>
                </a:lnTo>
                <a:lnTo>
                  <a:pt x="422" y="1590"/>
                </a:lnTo>
                <a:lnTo>
                  <a:pt x="565" y="1590"/>
                </a:lnTo>
                <a:lnTo>
                  <a:pt x="708" y="1590"/>
                </a:lnTo>
                <a:lnTo>
                  <a:pt x="851" y="1585"/>
                </a:lnTo>
                <a:lnTo>
                  <a:pt x="994" y="1555"/>
                </a:lnTo>
                <a:lnTo>
                  <a:pt x="1131" y="1561"/>
                </a:lnTo>
                <a:lnTo>
                  <a:pt x="1274" y="1495"/>
                </a:lnTo>
                <a:lnTo>
                  <a:pt x="1417" y="1459"/>
                </a:lnTo>
                <a:lnTo>
                  <a:pt x="1560" y="1376"/>
                </a:lnTo>
                <a:lnTo>
                  <a:pt x="1703" y="1269"/>
                </a:lnTo>
                <a:lnTo>
                  <a:pt x="1840" y="1132"/>
                </a:lnTo>
                <a:lnTo>
                  <a:pt x="1983" y="965"/>
                </a:lnTo>
                <a:lnTo>
                  <a:pt x="2126" y="649"/>
                </a:lnTo>
                <a:lnTo>
                  <a:pt x="2269" y="482"/>
                </a:lnTo>
                <a:lnTo>
                  <a:pt x="2412" y="238"/>
                </a:lnTo>
                <a:lnTo>
                  <a:pt x="2555" y="77"/>
                </a:lnTo>
                <a:lnTo>
                  <a:pt x="2692" y="36"/>
                </a:lnTo>
                <a:lnTo>
                  <a:pt x="2835" y="0"/>
                </a:lnTo>
                <a:lnTo>
                  <a:pt x="2978" y="143"/>
                </a:lnTo>
                <a:lnTo>
                  <a:pt x="3121" y="423"/>
                </a:lnTo>
                <a:lnTo>
                  <a:pt x="3264" y="679"/>
                </a:lnTo>
                <a:lnTo>
                  <a:pt x="3401" y="917"/>
                </a:lnTo>
                <a:lnTo>
                  <a:pt x="3544" y="1269"/>
                </a:lnTo>
                <a:lnTo>
                  <a:pt x="3687" y="1340"/>
                </a:lnTo>
                <a:lnTo>
                  <a:pt x="3829" y="1495"/>
                </a:lnTo>
                <a:lnTo>
                  <a:pt x="3972" y="1537"/>
                </a:lnTo>
                <a:lnTo>
                  <a:pt x="4109" y="1590"/>
                </a:lnTo>
                <a:lnTo>
                  <a:pt x="4252" y="1590"/>
                </a:lnTo>
                <a:lnTo>
                  <a:pt x="4395" y="1596"/>
                </a:lnTo>
                <a:lnTo>
                  <a:pt x="4538" y="1602"/>
                </a:lnTo>
                <a:lnTo>
                  <a:pt x="4538" y="1602"/>
                </a:lnTo>
                <a:lnTo>
                  <a:pt x="4395" y="1602"/>
                </a:lnTo>
                <a:lnTo>
                  <a:pt x="4252" y="1602"/>
                </a:lnTo>
                <a:lnTo>
                  <a:pt x="4109" y="1602"/>
                </a:lnTo>
                <a:lnTo>
                  <a:pt x="3972" y="1602"/>
                </a:lnTo>
                <a:lnTo>
                  <a:pt x="3829" y="1602"/>
                </a:lnTo>
                <a:lnTo>
                  <a:pt x="3687" y="1602"/>
                </a:lnTo>
                <a:lnTo>
                  <a:pt x="3544" y="1602"/>
                </a:lnTo>
                <a:lnTo>
                  <a:pt x="3401" y="1602"/>
                </a:lnTo>
                <a:lnTo>
                  <a:pt x="3264" y="1602"/>
                </a:lnTo>
                <a:lnTo>
                  <a:pt x="3121" y="1602"/>
                </a:lnTo>
                <a:lnTo>
                  <a:pt x="2978" y="1602"/>
                </a:lnTo>
                <a:lnTo>
                  <a:pt x="2835" y="1602"/>
                </a:lnTo>
                <a:lnTo>
                  <a:pt x="2692" y="1602"/>
                </a:lnTo>
                <a:lnTo>
                  <a:pt x="2555" y="1602"/>
                </a:lnTo>
                <a:lnTo>
                  <a:pt x="2412" y="1602"/>
                </a:lnTo>
                <a:lnTo>
                  <a:pt x="2269" y="1602"/>
                </a:lnTo>
                <a:lnTo>
                  <a:pt x="2126" y="1602"/>
                </a:lnTo>
                <a:lnTo>
                  <a:pt x="1983" y="1602"/>
                </a:lnTo>
                <a:lnTo>
                  <a:pt x="1840" y="1602"/>
                </a:lnTo>
                <a:lnTo>
                  <a:pt x="1703" y="1602"/>
                </a:lnTo>
                <a:lnTo>
                  <a:pt x="1560" y="1602"/>
                </a:lnTo>
                <a:lnTo>
                  <a:pt x="1417" y="1602"/>
                </a:lnTo>
                <a:lnTo>
                  <a:pt x="1274" y="1602"/>
                </a:lnTo>
                <a:lnTo>
                  <a:pt x="1131" y="1602"/>
                </a:lnTo>
                <a:lnTo>
                  <a:pt x="994" y="1602"/>
                </a:lnTo>
                <a:lnTo>
                  <a:pt x="851" y="1602"/>
                </a:lnTo>
                <a:lnTo>
                  <a:pt x="708" y="1602"/>
                </a:lnTo>
                <a:lnTo>
                  <a:pt x="565" y="1602"/>
                </a:lnTo>
                <a:lnTo>
                  <a:pt x="422" y="1602"/>
                </a:lnTo>
                <a:lnTo>
                  <a:pt x="285" y="1602"/>
                </a:lnTo>
                <a:lnTo>
                  <a:pt x="143" y="1602"/>
                </a:lnTo>
                <a:lnTo>
                  <a:pt x="0" y="1602"/>
                </a:lnTo>
              </a:path>
            </a:pathLst>
          </a:custGeom>
          <a:noFill/>
          <a:ln w="317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73" name="Freeform 21"/>
          <p:cNvSpPr>
            <a:spLocks/>
          </p:cNvSpPr>
          <p:nvPr/>
        </p:nvSpPr>
        <p:spPr bwMode="auto">
          <a:xfrm>
            <a:off x="898525" y="2384425"/>
            <a:ext cx="8102600" cy="2022475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285" y="1268"/>
              </a:cxn>
              <a:cxn ang="0">
                <a:pos x="565" y="1233"/>
              </a:cxn>
              <a:cxn ang="0">
                <a:pos x="851" y="1197"/>
              </a:cxn>
              <a:cxn ang="0">
                <a:pos x="1131" y="1084"/>
              </a:cxn>
              <a:cxn ang="0">
                <a:pos x="1417" y="816"/>
              </a:cxn>
              <a:cxn ang="0">
                <a:pos x="1703" y="530"/>
              </a:cxn>
              <a:cxn ang="0">
                <a:pos x="1983" y="190"/>
              </a:cxn>
              <a:cxn ang="0">
                <a:pos x="2269" y="0"/>
              </a:cxn>
              <a:cxn ang="0">
                <a:pos x="2555" y="0"/>
              </a:cxn>
              <a:cxn ang="0">
                <a:pos x="2835" y="137"/>
              </a:cxn>
              <a:cxn ang="0">
                <a:pos x="3121" y="548"/>
              </a:cxn>
              <a:cxn ang="0">
                <a:pos x="3401" y="756"/>
              </a:cxn>
              <a:cxn ang="0">
                <a:pos x="3687" y="1006"/>
              </a:cxn>
              <a:cxn ang="0">
                <a:pos x="3972" y="1167"/>
              </a:cxn>
              <a:cxn ang="0">
                <a:pos x="4252" y="1227"/>
              </a:cxn>
              <a:cxn ang="0">
                <a:pos x="4538" y="1262"/>
              </a:cxn>
              <a:cxn ang="0">
                <a:pos x="4818" y="1274"/>
              </a:cxn>
              <a:cxn ang="0">
                <a:pos x="5104" y="1274"/>
              </a:cxn>
              <a:cxn ang="0">
                <a:pos x="4961" y="1274"/>
              </a:cxn>
              <a:cxn ang="0">
                <a:pos x="4681" y="1274"/>
              </a:cxn>
              <a:cxn ang="0">
                <a:pos x="4395" y="1274"/>
              </a:cxn>
              <a:cxn ang="0">
                <a:pos x="4109" y="1274"/>
              </a:cxn>
              <a:cxn ang="0">
                <a:pos x="3829" y="1274"/>
              </a:cxn>
              <a:cxn ang="0">
                <a:pos x="3544" y="1274"/>
              </a:cxn>
              <a:cxn ang="0">
                <a:pos x="3264" y="1274"/>
              </a:cxn>
              <a:cxn ang="0">
                <a:pos x="2978" y="1274"/>
              </a:cxn>
              <a:cxn ang="0">
                <a:pos x="2692" y="1274"/>
              </a:cxn>
              <a:cxn ang="0">
                <a:pos x="2412" y="1274"/>
              </a:cxn>
              <a:cxn ang="0">
                <a:pos x="2126" y="1274"/>
              </a:cxn>
              <a:cxn ang="0">
                <a:pos x="1840" y="1274"/>
              </a:cxn>
              <a:cxn ang="0">
                <a:pos x="1560" y="1274"/>
              </a:cxn>
              <a:cxn ang="0">
                <a:pos x="1274" y="1274"/>
              </a:cxn>
              <a:cxn ang="0">
                <a:pos x="994" y="1274"/>
              </a:cxn>
              <a:cxn ang="0">
                <a:pos x="708" y="1274"/>
              </a:cxn>
              <a:cxn ang="0">
                <a:pos x="422" y="1274"/>
              </a:cxn>
              <a:cxn ang="0">
                <a:pos x="143" y="1274"/>
              </a:cxn>
            </a:cxnLst>
            <a:rect l="0" t="0" r="r" b="b"/>
            <a:pathLst>
              <a:path w="5104" h="1274">
                <a:moveTo>
                  <a:pt x="0" y="1274"/>
                </a:moveTo>
                <a:lnTo>
                  <a:pt x="0" y="1268"/>
                </a:lnTo>
                <a:lnTo>
                  <a:pt x="143" y="1274"/>
                </a:lnTo>
                <a:lnTo>
                  <a:pt x="285" y="1268"/>
                </a:lnTo>
                <a:lnTo>
                  <a:pt x="422" y="1262"/>
                </a:lnTo>
                <a:lnTo>
                  <a:pt x="565" y="1233"/>
                </a:lnTo>
                <a:lnTo>
                  <a:pt x="708" y="1221"/>
                </a:lnTo>
                <a:lnTo>
                  <a:pt x="851" y="1197"/>
                </a:lnTo>
                <a:lnTo>
                  <a:pt x="994" y="1143"/>
                </a:lnTo>
                <a:lnTo>
                  <a:pt x="1131" y="1084"/>
                </a:lnTo>
                <a:lnTo>
                  <a:pt x="1274" y="947"/>
                </a:lnTo>
                <a:lnTo>
                  <a:pt x="1417" y="816"/>
                </a:lnTo>
                <a:lnTo>
                  <a:pt x="1560" y="637"/>
                </a:lnTo>
                <a:lnTo>
                  <a:pt x="1703" y="530"/>
                </a:lnTo>
                <a:lnTo>
                  <a:pt x="1840" y="274"/>
                </a:lnTo>
                <a:lnTo>
                  <a:pt x="1983" y="190"/>
                </a:lnTo>
                <a:lnTo>
                  <a:pt x="2126" y="77"/>
                </a:lnTo>
                <a:lnTo>
                  <a:pt x="2269" y="0"/>
                </a:lnTo>
                <a:lnTo>
                  <a:pt x="2412" y="41"/>
                </a:lnTo>
                <a:lnTo>
                  <a:pt x="2555" y="0"/>
                </a:lnTo>
                <a:lnTo>
                  <a:pt x="2692" y="71"/>
                </a:lnTo>
                <a:lnTo>
                  <a:pt x="2835" y="137"/>
                </a:lnTo>
                <a:lnTo>
                  <a:pt x="2978" y="357"/>
                </a:lnTo>
                <a:lnTo>
                  <a:pt x="3121" y="548"/>
                </a:lnTo>
                <a:lnTo>
                  <a:pt x="3264" y="708"/>
                </a:lnTo>
                <a:lnTo>
                  <a:pt x="3401" y="756"/>
                </a:lnTo>
                <a:lnTo>
                  <a:pt x="3544" y="911"/>
                </a:lnTo>
                <a:lnTo>
                  <a:pt x="3687" y="1006"/>
                </a:lnTo>
                <a:lnTo>
                  <a:pt x="3829" y="1102"/>
                </a:lnTo>
                <a:lnTo>
                  <a:pt x="3972" y="1167"/>
                </a:lnTo>
                <a:lnTo>
                  <a:pt x="4109" y="1185"/>
                </a:lnTo>
                <a:lnTo>
                  <a:pt x="4252" y="1227"/>
                </a:lnTo>
                <a:lnTo>
                  <a:pt x="4395" y="1251"/>
                </a:lnTo>
                <a:lnTo>
                  <a:pt x="4538" y="1262"/>
                </a:lnTo>
                <a:lnTo>
                  <a:pt x="4681" y="1262"/>
                </a:lnTo>
                <a:lnTo>
                  <a:pt x="4818" y="1274"/>
                </a:lnTo>
                <a:lnTo>
                  <a:pt x="4961" y="1274"/>
                </a:lnTo>
                <a:lnTo>
                  <a:pt x="5104" y="1274"/>
                </a:lnTo>
                <a:lnTo>
                  <a:pt x="5104" y="1274"/>
                </a:lnTo>
                <a:lnTo>
                  <a:pt x="4961" y="1274"/>
                </a:lnTo>
                <a:lnTo>
                  <a:pt x="4818" y="1274"/>
                </a:lnTo>
                <a:lnTo>
                  <a:pt x="4681" y="1274"/>
                </a:lnTo>
                <a:lnTo>
                  <a:pt x="4538" y="1274"/>
                </a:lnTo>
                <a:lnTo>
                  <a:pt x="4395" y="1274"/>
                </a:lnTo>
                <a:lnTo>
                  <a:pt x="4252" y="1274"/>
                </a:lnTo>
                <a:lnTo>
                  <a:pt x="4109" y="1274"/>
                </a:lnTo>
                <a:lnTo>
                  <a:pt x="3972" y="1274"/>
                </a:lnTo>
                <a:lnTo>
                  <a:pt x="3829" y="1274"/>
                </a:lnTo>
                <a:lnTo>
                  <a:pt x="3687" y="1274"/>
                </a:lnTo>
                <a:lnTo>
                  <a:pt x="3544" y="1274"/>
                </a:lnTo>
                <a:lnTo>
                  <a:pt x="3401" y="1274"/>
                </a:lnTo>
                <a:lnTo>
                  <a:pt x="3264" y="1274"/>
                </a:lnTo>
                <a:lnTo>
                  <a:pt x="3121" y="1274"/>
                </a:lnTo>
                <a:lnTo>
                  <a:pt x="2978" y="1274"/>
                </a:lnTo>
                <a:lnTo>
                  <a:pt x="2835" y="1274"/>
                </a:lnTo>
                <a:lnTo>
                  <a:pt x="2692" y="1274"/>
                </a:lnTo>
                <a:lnTo>
                  <a:pt x="2555" y="1274"/>
                </a:lnTo>
                <a:lnTo>
                  <a:pt x="2412" y="1274"/>
                </a:lnTo>
                <a:lnTo>
                  <a:pt x="2269" y="1274"/>
                </a:lnTo>
                <a:lnTo>
                  <a:pt x="2126" y="1274"/>
                </a:lnTo>
                <a:lnTo>
                  <a:pt x="1983" y="1274"/>
                </a:lnTo>
                <a:lnTo>
                  <a:pt x="1840" y="1274"/>
                </a:lnTo>
                <a:lnTo>
                  <a:pt x="1703" y="1274"/>
                </a:lnTo>
                <a:lnTo>
                  <a:pt x="1560" y="1274"/>
                </a:lnTo>
                <a:lnTo>
                  <a:pt x="1417" y="1274"/>
                </a:lnTo>
                <a:lnTo>
                  <a:pt x="1274" y="1274"/>
                </a:lnTo>
                <a:lnTo>
                  <a:pt x="1131" y="1274"/>
                </a:lnTo>
                <a:lnTo>
                  <a:pt x="994" y="1274"/>
                </a:lnTo>
                <a:lnTo>
                  <a:pt x="851" y="1274"/>
                </a:lnTo>
                <a:lnTo>
                  <a:pt x="708" y="1274"/>
                </a:lnTo>
                <a:lnTo>
                  <a:pt x="565" y="1274"/>
                </a:lnTo>
                <a:lnTo>
                  <a:pt x="422" y="1274"/>
                </a:lnTo>
                <a:lnTo>
                  <a:pt x="285" y="1274"/>
                </a:lnTo>
                <a:lnTo>
                  <a:pt x="143" y="1274"/>
                </a:lnTo>
                <a:lnTo>
                  <a:pt x="0" y="1274"/>
                </a:lnTo>
                <a:close/>
              </a:path>
            </a:pathLst>
          </a:custGeom>
          <a:solidFill>
            <a:srgbClr val="FFCC00">
              <a:alpha val="67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74" name="Freeform 22"/>
          <p:cNvSpPr>
            <a:spLocks/>
          </p:cNvSpPr>
          <p:nvPr/>
        </p:nvSpPr>
        <p:spPr bwMode="auto">
          <a:xfrm>
            <a:off x="898525" y="2384425"/>
            <a:ext cx="8102600" cy="2022475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285" y="1268"/>
              </a:cxn>
              <a:cxn ang="0">
                <a:pos x="565" y="1233"/>
              </a:cxn>
              <a:cxn ang="0">
                <a:pos x="851" y="1197"/>
              </a:cxn>
              <a:cxn ang="0">
                <a:pos x="1131" y="1084"/>
              </a:cxn>
              <a:cxn ang="0">
                <a:pos x="1417" y="816"/>
              </a:cxn>
              <a:cxn ang="0">
                <a:pos x="1703" y="530"/>
              </a:cxn>
              <a:cxn ang="0">
                <a:pos x="1983" y="190"/>
              </a:cxn>
              <a:cxn ang="0">
                <a:pos x="2269" y="0"/>
              </a:cxn>
              <a:cxn ang="0">
                <a:pos x="2555" y="0"/>
              </a:cxn>
              <a:cxn ang="0">
                <a:pos x="2835" y="137"/>
              </a:cxn>
              <a:cxn ang="0">
                <a:pos x="3121" y="548"/>
              </a:cxn>
              <a:cxn ang="0">
                <a:pos x="3401" y="756"/>
              </a:cxn>
              <a:cxn ang="0">
                <a:pos x="3687" y="1006"/>
              </a:cxn>
              <a:cxn ang="0">
                <a:pos x="3972" y="1167"/>
              </a:cxn>
              <a:cxn ang="0">
                <a:pos x="4252" y="1227"/>
              </a:cxn>
              <a:cxn ang="0">
                <a:pos x="4538" y="1262"/>
              </a:cxn>
              <a:cxn ang="0">
                <a:pos x="4818" y="1274"/>
              </a:cxn>
              <a:cxn ang="0">
                <a:pos x="5104" y="1274"/>
              </a:cxn>
              <a:cxn ang="0">
                <a:pos x="4961" y="1274"/>
              </a:cxn>
              <a:cxn ang="0">
                <a:pos x="4681" y="1274"/>
              </a:cxn>
              <a:cxn ang="0">
                <a:pos x="4395" y="1274"/>
              </a:cxn>
              <a:cxn ang="0">
                <a:pos x="4109" y="1274"/>
              </a:cxn>
              <a:cxn ang="0">
                <a:pos x="3829" y="1274"/>
              </a:cxn>
              <a:cxn ang="0">
                <a:pos x="3544" y="1274"/>
              </a:cxn>
              <a:cxn ang="0">
                <a:pos x="3264" y="1274"/>
              </a:cxn>
              <a:cxn ang="0">
                <a:pos x="2978" y="1274"/>
              </a:cxn>
              <a:cxn ang="0">
                <a:pos x="2692" y="1274"/>
              </a:cxn>
              <a:cxn ang="0">
                <a:pos x="2412" y="1274"/>
              </a:cxn>
              <a:cxn ang="0">
                <a:pos x="2126" y="1274"/>
              </a:cxn>
              <a:cxn ang="0">
                <a:pos x="1840" y="1274"/>
              </a:cxn>
              <a:cxn ang="0">
                <a:pos x="1560" y="1274"/>
              </a:cxn>
              <a:cxn ang="0">
                <a:pos x="1274" y="1274"/>
              </a:cxn>
              <a:cxn ang="0">
                <a:pos x="994" y="1274"/>
              </a:cxn>
              <a:cxn ang="0">
                <a:pos x="708" y="1274"/>
              </a:cxn>
              <a:cxn ang="0">
                <a:pos x="422" y="1274"/>
              </a:cxn>
              <a:cxn ang="0">
                <a:pos x="143" y="1274"/>
              </a:cxn>
            </a:cxnLst>
            <a:rect l="0" t="0" r="r" b="b"/>
            <a:pathLst>
              <a:path w="5104" h="1274">
                <a:moveTo>
                  <a:pt x="0" y="1274"/>
                </a:moveTo>
                <a:lnTo>
                  <a:pt x="0" y="1268"/>
                </a:lnTo>
                <a:lnTo>
                  <a:pt x="143" y="1274"/>
                </a:lnTo>
                <a:lnTo>
                  <a:pt x="285" y="1268"/>
                </a:lnTo>
                <a:lnTo>
                  <a:pt x="422" y="1262"/>
                </a:lnTo>
                <a:lnTo>
                  <a:pt x="565" y="1233"/>
                </a:lnTo>
                <a:lnTo>
                  <a:pt x="708" y="1221"/>
                </a:lnTo>
                <a:lnTo>
                  <a:pt x="851" y="1197"/>
                </a:lnTo>
                <a:lnTo>
                  <a:pt x="994" y="1143"/>
                </a:lnTo>
                <a:lnTo>
                  <a:pt x="1131" y="1084"/>
                </a:lnTo>
                <a:lnTo>
                  <a:pt x="1274" y="947"/>
                </a:lnTo>
                <a:lnTo>
                  <a:pt x="1417" y="816"/>
                </a:lnTo>
                <a:lnTo>
                  <a:pt x="1560" y="637"/>
                </a:lnTo>
                <a:lnTo>
                  <a:pt x="1703" y="530"/>
                </a:lnTo>
                <a:lnTo>
                  <a:pt x="1840" y="274"/>
                </a:lnTo>
                <a:lnTo>
                  <a:pt x="1983" y="190"/>
                </a:lnTo>
                <a:lnTo>
                  <a:pt x="2126" y="77"/>
                </a:lnTo>
                <a:lnTo>
                  <a:pt x="2269" y="0"/>
                </a:lnTo>
                <a:lnTo>
                  <a:pt x="2412" y="41"/>
                </a:lnTo>
                <a:lnTo>
                  <a:pt x="2555" y="0"/>
                </a:lnTo>
                <a:lnTo>
                  <a:pt x="2692" y="71"/>
                </a:lnTo>
                <a:lnTo>
                  <a:pt x="2835" y="137"/>
                </a:lnTo>
                <a:lnTo>
                  <a:pt x="2978" y="357"/>
                </a:lnTo>
                <a:lnTo>
                  <a:pt x="3121" y="548"/>
                </a:lnTo>
                <a:lnTo>
                  <a:pt x="3264" y="708"/>
                </a:lnTo>
                <a:lnTo>
                  <a:pt x="3401" y="756"/>
                </a:lnTo>
                <a:lnTo>
                  <a:pt x="3544" y="911"/>
                </a:lnTo>
                <a:lnTo>
                  <a:pt x="3687" y="1006"/>
                </a:lnTo>
                <a:lnTo>
                  <a:pt x="3829" y="1102"/>
                </a:lnTo>
                <a:lnTo>
                  <a:pt x="3972" y="1167"/>
                </a:lnTo>
                <a:lnTo>
                  <a:pt x="4109" y="1185"/>
                </a:lnTo>
                <a:lnTo>
                  <a:pt x="4252" y="1227"/>
                </a:lnTo>
                <a:lnTo>
                  <a:pt x="4395" y="1251"/>
                </a:lnTo>
                <a:lnTo>
                  <a:pt x="4538" y="1262"/>
                </a:lnTo>
                <a:lnTo>
                  <a:pt x="4681" y="1262"/>
                </a:lnTo>
                <a:lnTo>
                  <a:pt x="4818" y="1274"/>
                </a:lnTo>
                <a:lnTo>
                  <a:pt x="4961" y="1274"/>
                </a:lnTo>
                <a:lnTo>
                  <a:pt x="5104" y="1274"/>
                </a:lnTo>
                <a:lnTo>
                  <a:pt x="5104" y="1274"/>
                </a:lnTo>
                <a:lnTo>
                  <a:pt x="4961" y="1274"/>
                </a:lnTo>
                <a:lnTo>
                  <a:pt x="4818" y="1274"/>
                </a:lnTo>
                <a:lnTo>
                  <a:pt x="4681" y="1274"/>
                </a:lnTo>
                <a:lnTo>
                  <a:pt x="4538" y="1274"/>
                </a:lnTo>
                <a:lnTo>
                  <a:pt x="4395" y="1274"/>
                </a:lnTo>
                <a:lnTo>
                  <a:pt x="4252" y="1274"/>
                </a:lnTo>
                <a:lnTo>
                  <a:pt x="4109" y="1274"/>
                </a:lnTo>
                <a:lnTo>
                  <a:pt x="3972" y="1274"/>
                </a:lnTo>
                <a:lnTo>
                  <a:pt x="3829" y="1274"/>
                </a:lnTo>
                <a:lnTo>
                  <a:pt x="3687" y="1274"/>
                </a:lnTo>
                <a:lnTo>
                  <a:pt x="3544" y="1274"/>
                </a:lnTo>
                <a:lnTo>
                  <a:pt x="3401" y="1274"/>
                </a:lnTo>
                <a:lnTo>
                  <a:pt x="3264" y="1274"/>
                </a:lnTo>
                <a:lnTo>
                  <a:pt x="3121" y="1274"/>
                </a:lnTo>
                <a:lnTo>
                  <a:pt x="2978" y="1274"/>
                </a:lnTo>
                <a:lnTo>
                  <a:pt x="2835" y="1274"/>
                </a:lnTo>
                <a:lnTo>
                  <a:pt x="2692" y="1274"/>
                </a:lnTo>
                <a:lnTo>
                  <a:pt x="2555" y="1274"/>
                </a:lnTo>
                <a:lnTo>
                  <a:pt x="2412" y="1274"/>
                </a:lnTo>
                <a:lnTo>
                  <a:pt x="2269" y="1274"/>
                </a:lnTo>
                <a:lnTo>
                  <a:pt x="2126" y="1274"/>
                </a:lnTo>
                <a:lnTo>
                  <a:pt x="1983" y="1274"/>
                </a:lnTo>
                <a:lnTo>
                  <a:pt x="1840" y="1274"/>
                </a:lnTo>
                <a:lnTo>
                  <a:pt x="1703" y="1274"/>
                </a:lnTo>
                <a:lnTo>
                  <a:pt x="1560" y="1274"/>
                </a:lnTo>
                <a:lnTo>
                  <a:pt x="1417" y="1274"/>
                </a:lnTo>
                <a:lnTo>
                  <a:pt x="1274" y="1274"/>
                </a:lnTo>
                <a:lnTo>
                  <a:pt x="1131" y="1274"/>
                </a:lnTo>
                <a:lnTo>
                  <a:pt x="994" y="1274"/>
                </a:lnTo>
                <a:lnTo>
                  <a:pt x="851" y="1274"/>
                </a:lnTo>
                <a:lnTo>
                  <a:pt x="708" y="1274"/>
                </a:lnTo>
                <a:lnTo>
                  <a:pt x="565" y="1274"/>
                </a:lnTo>
                <a:lnTo>
                  <a:pt x="422" y="1274"/>
                </a:lnTo>
                <a:lnTo>
                  <a:pt x="285" y="1274"/>
                </a:lnTo>
                <a:lnTo>
                  <a:pt x="143" y="1274"/>
                </a:lnTo>
                <a:lnTo>
                  <a:pt x="0" y="1274"/>
                </a:lnTo>
              </a:path>
            </a:pathLst>
          </a:custGeom>
          <a:noFill/>
          <a:ln w="317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75" name="Line 23"/>
          <p:cNvSpPr>
            <a:spLocks noChangeShapeType="1"/>
          </p:cNvSpPr>
          <p:nvPr/>
        </p:nvSpPr>
        <p:spPr bwMode="auto">
          <a:xfrm>
            <a:off x="898525" y="1428750"/>
            <a:ext cx="1588" cy="29781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76" name="Line 24"/>
          <p:cNvSpPr>
            <a:spLocks noChangeShapeType="1"/>
          </p:cNvSpPr>
          <p:nvPr/>
        </p:nvSpPr>
        <p:spPr bwMode="auto">
          <a:xfrm>
            <a:off x="860425" y="4406900"/>
            <a:ext cx="381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77" name="Line 25"/>
          <p:cNvSpPr>
            <a:spLocks noChangeShapeType="1"/>
          </p:cNvSpPr>
          <p:nvPr/>
        </p:nvSpPr>
        <p:spPr bwMode="auto">
          <a:xfrm>
            <a:off x="860425" y="3916363"/>
            <a:ext cx="3810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78" name="Line 26"/>
          <p:cNvSpPr>
            <a:spLocks noChangeShapeType="1"/>
          </p:cNvSpPr>
          <p:nvPr/>
        </p:nvSpPr>
        <p:spPr bwMode="auto">
          <a:xfrm>
            <a:off x="860425" y="3414713"/>
            <a:ext cx="3810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79" name="Line 27"/>
          <p:cNvSpPr>
            <a:spLocks noChangeShapeType="1"/>
          </p:cNvSpPr>
          <p:nvPr/>
        </p:nvSpPr>
        <p:spPr bwMode="auto">
          <a:xfrm>
            <a:off x="860425" y="2922588"/>
            <a:ext cx="3810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80" name="Line 28"/>
          <p:cNvSpPr>
            <a:spLocks noChangeShapeType="1"/>
          </p:cNvSpPr>
          <p:nvPr/>
        </p:nvSpPr>
        <p:spPr bwMode="auto">
          <a:xfrm>
            <a:off x="860425" y="2420938"/>
            <a:ext cx="3810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81" name="Line 29"/>
          <p:cNvSpPr>
            <a:spLocks noChangeShapeType="1"/>
          </p:cNvSpPr>
          <p:nvPr/>
        </p:nvSpPr>
        <p:spPr bwMode="auto">
          <a:xfrm>
            <a:off x="860425" y="1930400"/>
            <a:ext cx="381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82" name="Line 30"/>
          <p:cNvSpPr>
            <a:spLocks noChangeShapeType="1"/>
          </p:cNvSpPr>
          <p:nvPr/>
        </p:nvSpPr>
        <p:spPr bwMode="auto">
          <a:xfrm>
            <a:off x="860425" y="1428750"/>
            <a:ext cx="38100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84" name="Line 32"/>
          <p:cNvSpPr>
            <a:spLocks noChangeShapeType="1"/>
          </p:cNvSpPr>
          <p:nvPr/>
        </p:nvSpPr>
        <p:spPr bwMode="auto">
          <a:xfrm flipV="1">
            <a:off x="89852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85" name="Line 33"/>
          <p:cNvSpPr>
            <a:spLocks noChangeShapeType="1"/>
          </p:cNvSpPr>
          <p:nvPr/>
        </p:nvSpPr>
        <p:spPr bwMode="auto">
          <a:xfrm flipV="1">
            <a:off x="1125538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86" name="Line 34"/>
          <p:cNvSpPr>
            <a:spLocks noChangeShapeType="1"/>
          </p:cNvSpPr>
          <p:nvPr/>
        </p:nvSpPr>
        <p:spPr bwMode="auto">
          <a:xfrm flipV="1">
            <a:off x="1350963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87" name="Line 35"/>
          <p:cNvSpPr>
            <a:spLocks noChangeShapeType="1"/>
          </p:cNvSpPr>
          <p:nvPr/>
        </p:nvSpPr>
        <p:spPr bwMode="auto">
          <a:xfrm flipV="1">
            <a:off x="1568450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88" name="Line 36"/>
          <p:cNvSpPr>
            <a:spLocks noChangeShapeType="1"/>
          </p:cNvSpPr>
          <p:nvPr/>
        </p:nvSpPr>
        <p:spPr bwMode="auto">
          <a:xfrm flipV="1">
            <a:off x="1795463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89" name="Line 37"/>
          <p:cNvSpPr>
            <a:spLocks noChangeShapeType="1"/>
          </p:cNvSpPr>
          <p:nvPr/>
        </p:nvSpPr>
        <p:spPr bwMode="auto">
          <a:xfrm flipV="1">
            <a:off x="202247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90" name="Line 38"/>
          <p:cNvSpPr>
            <a:spLocks noChangeShapeType="1"/>
          </p:cNvSpPr>
          <p:nvPr/>
        </p:nvSpPr>
        <p:spPr bwMode="auto">
          <a:xfrm flipV="1">
            <a:off x="2249488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91" name="Line 39"/>
          <p:cNvSpPr>
            <a:spLocks noChangeShapeType="1"/>
          </p:cNvSpPr>
          <p:nvPr/>
        </p:nvSpPr>
        <p:spPr bwMode="auto">
          <a:xfrm flipV="1">
            <a:off x="2476500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92" name="Line 40"/>
          <p:cNvSpPr>
            <a:spLocks noChangeShapeType="1"/>
          </p:cNvSpPr>
          <p:nvPr/>
        </p:nvSpPr>
        <p:spPr bwMode="auto">
          <a:xfrm flipV="1">
            <a:off x="2693988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93" name="Line 41"/>
          <p:cNvSpPr>
            <a:spLocks noChangeShapeType="1"/>
          </p:cNvSpPr>
          <p:nvPr/>
        </p:nvSpPr>
        <p:spPr bwMode="auto">
          <a:xfrm flipV="1">
            <a:off x="2921000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94" name="Line 42"/>
          <p:cNvSpPr>
            <a:spLocks noChangeShapeType="1"/>
          </p:cNvSpPr>
          <p:nvPr/>
        </p:nvSpPr>
        <p:spPr bwMode="auto">
          <a:xfrm flipV="1">
            <a:off x="3148013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95" name="Line 43"/>
          <p:cNvSpPr>
            <a:spLocks noChangeShapeType="1"/>
          </p:cNvSpPr>
          <p:nvPr/>
        </p:nvSpPr>
        <p:spPr bwMode="auto">
          <a:xfrm flipV="1">
            <a:off x="337502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96" name="Line 44"/>
          <p:cNvSpPr>
            <a:spLocks noChangeShapeType="1"/>
          </p:cNvSpPr>
          <p:nvPr/>
        </p:nvSpPr>
        <p:spPr bwMode="auto">
          <a:xfrm flipV="1">
            <a:off x="3602038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97" name="Line 45"/>
          <p:cNvSpPr>
            <a:spLocks noChangeShapeType="1"/>
          </p:cNvSpPr>
          <p:nvPr/>
        </p:nvSpPr>
        <p:spPr bwMode="auto">
          <a:xfrm flipV="1">
            <a:off x="381952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98" name="Line 46"/>
          <p:cNvSpPr>
            <a:spLocks noChangeShapeType="1"/>
          </p:cNvSpPr>
          <p:nvPr/>
        </p:nvSpPr>
        <p:spPr bwMode="auto">
          <a:xfrm flipV="1">
            <a:off x="4046538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599" name="Line 47"/>
          <p:cNvSpPr>
            <a:spLocks noChangeShapeType="1"/>
          </p:cNvSpPr>
          <p:nvPr/>
        </p:nvSpPr>
        <p:spPr bwMode="auto">
          <a:xfrm flipV="1">
            <a:off x="4273550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00" name="Line 48"/>
          <p:cNvSpPr>
            <a:spLocks noChangeShapeType="1"/>
          </p:cNvSpPr>
          <p:nvPr/>
        </p:nvSpPr>
        <p:spPr bwMode="auto">
          <a:xfrm flipV="1">
            <a:off x="4500563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01" name="Line 49"/>
          <p:cNvSpPr>
            <a:spLocks noChangeShapeType="1"/>
          </p:cNvSpPr>
          <p:nvPr/>
        </p:nvSpPr>
        <p:spPr bwMode="auto">
          <a:xfrm flipV="1">
            <a:off x="472757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02" name="Line 50"/>
          <p:cNvSpPr>
            <a:spLocks noChangeShapeType="1"/>
          </p:cNvSpPr>
          <p:nvPr/>
        </p:nvSpPr>
        <p:spPr bwMode="auto">
          <a:xfrm flipV="1">
            <a:off x="4954588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03" name="Line 51"/>
          <p:cNvSpPr>
            <a:spLocks noChangeShapeType="1"/>
          </p:cNvSpPr>
          <p:nvPr/>
        </p:nvSpPr>
        <p:spPr bwMode="auto">
          <a:xfrm flipV="1">
            <a:off x="517207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04" name="Line 52"/>
          <p:cNvSpPr>
            <a:spLocks noChangeShapeType="1"/>
          </p:cNvSpPr>
          <p:nvPr/>
        </p:nvSpPr>
        <p:spPr bwMode="auto">
          <a:xfrm flipV="1">
            <a:off x="5399088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05" name="Line 53"/>
          <p:cNvSpPr>
            <a:spLocks noChangeShapeType="1"/>
          </p:cNvSpPr>
          <p:nvPr/>
        </p:nvSpPr>
        <p:spPr bwMode="auto">
          <a:xfrm flipV="1">
            <a:off x="5626100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06" name="Line 54"/>
          <p:cNvSpPr>
            <a:spLocks noChangeShapeType="1"/>
          </p:cNvSpPr>
          <p:nvPr/>
        </p:nvSpPr>
        <p:spPr bwMode="auto">
          <a:xfrm flipV="1">
            <a:off x="5853113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07" name="Line 55"/>
          <p:cNvSpPr>
            <a:spLocks noChangeShapeType="1"/>
          </p:cNvSpPr>
          <p:nvPr/>
        </p:nvSpPr>
        <p:spPr bwMode="auto">
          <a:xfrm flipV="1">
            <a:off x="608012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08" name="Line 56"/>
          <p:cNvSpPr>
            <a:spLocks noChangeShapeType="1"/>
          </p:cNvSpPr>
          <p:nvPr/>
        </p:nvSpPr>
        <p:spPr bwMode="auto">
          <a:xfrm flipV="1">
            <a:off x="6297613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09" name="Line 57"/>
          <p:cNvSpPr>
            <a:spLocks noChangeShapeType="1"/>
          </p:cNvSpPr>
          <p:nvPr/>
        </p:nvSpPr>
        <p:spPr bwMode="auto">
          <a:xfrm flipV="1">
            <a:off x="652462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10" name="Line 58"/>
          <p:cNvSpPr>
            <a:spLocks noChangeShapeType="1"/>
          </p:cNvSpPr>
          <p:nvPr/>
        </p:nvSpPr>
        <p:spPr bwMode="auto">
          <a:xfrm flipV="1">
            <a:off x="6751638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11" name="Line 59"/>
          <p:cNvSpPr>
            <a:spLocks noChangeShapeType="1"/>
          </p:cNvSpPr>
          <p:nvPr/>
        </p:nvSpPr>
        <p:spPr bwMode="auto">
          <a:xfrm flipV="1">
            <a:off x="6977063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12" name="Line 60"/>
          <p:cNvSpPr>
            <a:spLocks noChangeShapeType="1"/>
          </p:cNvSpPr>
          <p:nvPr/>
        </p:nvSpPr>
        <p:spPr bwMode="auto">
          <a:xfrm flipV="1">
            <a:off x="720407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13" name="Line 61"/>
          <p:cNvSpPr>
            <a:spLocks noChangeShapeType="1"/>
          </p:cNvSpPr>
          <p:nvPr/>
        </p:nvSpPr>
        <p:spPr bwMode="auto">
          <a:xfrm flipV="1">
            <a:off x="7421563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14" name="Line 62"/>
          <p:cNvSpPr>
            <a:spLocks noChangeShapeType="1"/>
          </p:cNvSpPr>
          <p:nvPr/>
        </p:nvSpPr>
        <p:spPr bwMode="auto">
          <a:xfrm flipV="1">
            <a:off x="764857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15" name="Line 63"/>
          <p:cNvSpPr>
            <a:spLocks noChangeShapeType="1"/>
          </p:cNvSpPr>
          <p:nvPr/>
        </p:nvSpPr>
        <p:spPr bwMode="auto">
          <a:xfrm flipV="1">
            <a:off x="7875588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16" name="Line 64"/>
          <p:cNvSpPr>
            <a:spLocks noChangeShapeType="1"/>
          </p:cNvSpPr>
          <p:nvPr/>
        </p:nvSpPr>
        <p:spPr bwMode="auto">
          <a:xfrm flipV="1">
            <a:off x="8102600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17" name="Line 65"/>
          <p:cNvSpPr>
            <a:spLocks noChangeShapeType="1"/>
          </p:cNvSpPr>
          <p:nvPr/>
        </p:nvSpPr>
        <p:spPr bwMode="auto">
          <a:xfrm flipV="1">
            <a:off x="8329613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18" name="Line 66"/>
          <p:cNvSpPr>
            <a:spLocks noChangeShapeType="1"/>
          </p:cNvSpPr>
          <p:nvPr/>
        </p:nvSpPr>
        <p:spPr bwMode="auto">
          <a:xfrm flipV="1">
            <a:off x="8547100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19" name="Line 67"/>
          <p:cNvSpPr>
            <a:spLocks noChangeShapeType="1"/>
          </p:cNvSpPr>
          <p:nvPr/>
        </p:nvSpPr>
        <p:spPr bwMode="auto">
          <a:xfrm flipV="1">
            <a:off x="8774113" y="4406900"/>
            <a:ext cx="1587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20" name="Line 68"/>
          <p:cNvSpPr>
            <a:spLocks noChangeShapeType="1"/>
          </p:cNvSpPr>
          <p:nvPr/>
        </p:nvSpPr>
        <p:spPr bwMode="auto">
          <a:xfrm flipV="1">
            <a:off x="9001125" y="4406900"/>
            <a:ext cx="1588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21" name="Rectangle 69"/>
          <p:cNvSpPr>
            <a:spLocks noChangeArrowheads="1"/>
          </p:cNvSpPr>
          <p:nvPr/>
        </p:nvSpPr>
        <p:spPr bwMode="auto">
          <a:xfrm>
            <a:off x="482600" y="4229100"/>
            <a:ext cx="134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0</a:t>
            </a:r>
          </a:p>
        </p:txBody>
      </p:sp>
      <p:sp>
        <p:nvSpPr>
          <p:cNvPr id="1431622" name="Rectangle 70"/>
          <p:cNvSpPr>
            <a:spLocks noChangeArrowheads="1"/>
          </p:cNvSpPr>
          <p:nvPr/>
        </p:nvSpPr>
        <p:spPr bwMode="auto">
          <a:xfrm>
            <a:off x="350838" y="3736975"/>
            <a:ext cx="404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200</a:t>
            </a:r>
          </a:p>
        </p:txBody>
      </p:sp>
      <p:sp>
        <p:nvSpPr>
          <p:cNvPr id="1431623" name="Rectangle 71"/>
          <p:cNvSpPr>
            <a:spLocks noChangeArrowheads="1"/>
          </p:cNvSpPr>
          <p:nvPr/>
        </p:nvSpPr>
        <p:spPr bwMode="auto">
          <a:xfrm>
            <a:off x="350838" y="3235325"/>
            <a:ext cx="404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400</a:t>
            </a:r>
          </a:p>
        </p:txBody>
      </p:sp>
      <p:sp>
        <p:nvSpPr>
          <p:cNvPr id="1431624" name="Rectangle 72"/>
          <p:cNvSpPr>
            <a:spLocks noChangeArrowheads="1"/>
          </p:cNvSpPr>
          <p:nvPr/>
        </p:nvSpPr>
        <p:spPr bwMode="auto">
          <a:xfrm>
            <a:off x="350838" y="2743200"/>
            <a:ext cx="404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600</a:t>
            </a:r>
          </a:p>
        </p:txBody>
      </p:sp>
      <p:sp>
        <p:nvSpPr>
          <p:cNvPr id="1431625" name="Rectangle 73"/>
          <p:cNvSpPr>
            <a:spLocks noChangeArrowheads="1"/>
          </p:cNvSpPr>
          <p:nvPr/>
        </p:nvSpPr>
        <p:spPr bwMode="auto">
          <a:xfrm>
            <a:off x="350838" y="2243138"/>
            <a:ext cx="404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800</a:t>
            </a:r>
          </a:p>
        </p:txBody>
      </p:sp>
      <p:sp>
        <p:nvSpPr>
          <p:cNvPr id="1431626" name="Rectangle 74"/>
          <p:cNvSpPr>
            <a:spLocks noChangeArrowheads="1"/>
          </p:cNvSpPr>
          <p:nvPr/>
        </p:nvSpPr>
        <p:spPr bwMode="auto">
          <a:xfrm>
            <a:off x="284163" y="1751013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1000</a:t>
            </a:r>
          </a:p>
        </p:txBody>
      </p:sp>
      <p:sp>
        <p:nvSpPr>
          <p:cNvPr id="1431627" name="Rectangle 75"/>
          <p:cNvSpPr>
            <a:spLocks noChangeArrowheads="1"/>
          </p:cNvSpPr>
          <p:nvPr/>
        </p:nvSpPr>
        <p:spPr bwMode="auto">
          <a:xfrm>
            <a:off x="284163" y="1249363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1200</a:t>
            </a:r>
          </a:p>
        </p:txBody>
      </p:sp>
      <p:sp>
        <p:nvSpPr>
          <p:cNvPr id="1431666" name="Rectangle 114"/>
          <p:cNvSpPr>
            <a:spLocks noChangeArrowheads="1"/>
          </p:cNvSpPr>
          <p:nvPr/>
        </p:nvSpPr>
        <p:spPr bwMode="auto">
          <a:xfrm>
            <a:off x="1146175" y="5208588"/>
            <a:ext cx="355600" cy="2317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67" name="Rectangle 115"/>
          <p:cNvSpPr>
            <a:spLocks noChangeArrowheads="1"/>
          </p:cNvSpPr>
          <p:nvPr/>
        </p:nvSpPr>
        <p:spPr bwMode="auto">
          <a:xfrm>
            <a:off x="1565275" y="5184775"/>
            <a:ext cx="2346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Humnst777 BT" pitchFamily="34" charset="0"/>
              </a:rPr>
              <a:t>Maternal Grandsire</a:t>
            </a:r>
          </a:p>
        </p:txBody>
      </p:sp>
      <p:sp>
        <p:nvSpPr>
          <p:cNvPr id="1431671" name="Rectangle 119"/>
          <p:cNvSpPr>
            <a:spLocks noChangeArrowheads="1"/>
          </p:cNvSpPr>
          <p:nvPr/>
        </p:nvSpPr>
        <p:spPr bwMode="auto">
          <a:xfrm>
            <a:off x="4941888" y="5187950"/>
            <a:ext cx="3506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Humnst777 BT" pitchFamily="34" charset="0"/>
              </a:rPr>
              <a:t>2</a:t>
            </a:r>
            <a:r>
              <a:rPr lang="en-US" sz="2000" baseline="30000">
                <a:latin typeface="Humnst777 BT" pitchFamily="34" charset="0"/>
              </a:rPr>
              <a:t>nd</a:t>
            </a:r>
            <a:r>
              <a:rPr lang="en-US" sz="2000">
                <a:latin typeface="Humnst777 BT" pitchFamily="34" charset="0"/>
              </a:rPr>
              <a:t> Most related male &gt;5 yrs</a:t>
            </a:r>
          </a:p>
        </p:txBody>
      </p:sp>
      <p:sp>
        <p:nvSpPr>
          <p:cNvPr id="1431672" name="Rectangle 120"/>
          <p:cNvSpPr>
            <a:spLocks noChangeArrowheads="1"/>
          </p:cNvSpPr>
          <p:nvPr/>
        </p:nvSpPr>
        <p:spPr bwMode="auto">
          <a:xfrm>
            <a:off x="4481513" y="5224463"/>
            <a:ext cx="355600" cy="23177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1673" name="Rectangle 121"/>
          <p:cNvSpPr>
            <a:spLocks noChangeArrowheads="1"/>
          </p:cNvSpPr>
          <p:nvPr/>
        </p:nvSpPr>
        <p:spPr bwMode="auto">
          <a:xfrm>
            <a:off x="917575" y="5661025"/>
            <a:ext cx="725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>
                <a:latin typeface="Humnst777 BT" pitchFamily="34" charset="0"/>
              </a:rPr>
              <a:t>The difference between the true maternal grandsire and </a:t>
            </a:r>
          </a:p>
          <a:p>
            <a:pPr algn="ctr"/>
            <a:r>
              <a:rPr lang="en-US" sz="2000">
                <a:latin typeface="Humnst777 BT" pitchFamily="34" charset="0"/>
              </a:rPr>
              <a:t>the 2</a:t>
            </a:r>
            <a:r>
              <a:rPr lang="en-US" sz="2000" baseline="30000">
                <a:latin typeface="Humnst777 BT" pitchFamily="34" charset="0"/>
              </a:rPr>
              <a:t>nd</a:t>
            </a:r>
            <a:r>
              <a:rPr lang="en-US" sz="2000">
                <a:latin typeface="Humnst777 BT" pitchFamily="34" charset="0"/>
              </a:rPr>
              <a:t> most related male ranged from 0.0% to 15.5%. </a:t>
            </a:r>
          </a:p>
        </p:txBody>
      </p:sp>
      <p:sp>
        <p:nvSpPr>
          <p:cNvPr id="1431676" name="Rectangle 124"/>
          <p:cNvSpPr>
            <a:spLocks noChangeArrowheads="1"/>
          </p:cNvSpPr>
          <p:nvPr/>
        </p:nvSpPr>
        <p:spPr bwMode="auto">
          <a:xfrm>
            <a:off x="3994150" y="4875213"/>
            <a:ext cx="184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Percent Conflicts</a:t>
            </a:r>
          </a:p>
        </p:txBody>
      </p:sp>
      <p:sp>
        <p:nvSpPr>
          <p:cNvPr id="1431677" name="Rectangle 125"/>
          <p:cNvSpPr>
            <a:spLocks noChangeArrowheads="1"/>
          </p:cNvSpPr>
          <p:nvPr/>
        </p:nvSpPr>
        <p:spPr bwMode="auto">
          <a:xfrm rot="16200000">
            <a:off x="-1073150" y="2687638"/>
            <a:ext cx="242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Number of Genotypes</a:t>
            </a:r>
          </a:p>
        </p:txBody>
      </p:sp>
      <p:sp>
        <p:nvSpPr>
          <p:cNvPr id="1431679" name="Rectangle 127"/>
          <p:cNvSpPr>
            <a:spLocks noChangeArrowheads="1"/>
          </p:cNvSpPr>
          <p:nvPr/>
        </p:nvSpPr>
        <p:spPr bwMode="auto">
          <a:xfrm>
            <a:off x="879475" y="4468813"/>
            <a:ext cx="8224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7          9        11      13         15      17      19       21      23       25      27      29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1571" grpId="0" animBg="1"/>
      <p:bldP spid="1431572" grpId="0" animBg="1"/>
      <p:bldP spid="1431671" grpId="0"/>
      <p:bldP spid="1431672" grpId="0" animBg="1"/>
      <p:bldP spid="14316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Grandsire (haplotype)</a:t>
            </a:r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1149350"/>
            <a:ext cx="8375650" cy="6623050"/>
          </a:xfrm>
        </p:spPr>
        <p:txBody>
          <a:bodyPr/>
          <a:lstStyle/>
          <a:p>
            <a:r>
              <a:rPr lang="en-US"/>
              <a:t>New method for maternal grandsire validation and discovery by haplotype subtraction</a:t>
            </a:r>
          </a:p>
          <a:p>
            <a:r>
              <a:rPr lang="en-US"/>
              <a:t>Remove the contribution of the confirmed genomic sire by subtracting his known haplotypes (group of SNP, generally inherited together) from the progeny.</a:t>
            </a:r>
          </a:p>
          <a:p>
            <a:r>
              <a:rPr lang="en-US"/>
              <a:t>Count the remaining haplotype (contribution from the dam) matches between the animal and MGS in question</a:t>
            </a:r>
          </a:p>
          <a:p>
            <a:r>
              <a:rPr lang="en-US"/>
              <a:t>Count is low = Error; Count is High = Ancestor is detected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Grandsire (haplotype)</a:t>
            </a:r>
          </a:p>
        </p:txBody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33488"/>
            <a:ext cx="8226425" cy="4914900"/>
          </a:xfrm>
        </p:spPr>
        <p:txBody>
          <a:bodyPr/>
          <a:lstStyle/>
          <a:p>
            <a:r>
              <a:rPr lang="en-US"/>
              <a:t>To test, 71 Brown Swiss animals had MGS blanked on their pedigree.</a:t>
            </a:r>
          </a:p>
          <a:p>
            <a:r>
              <a:rPr lang="en-US"/>
              <a:t>62 out of 71 (87%) were able to be recovered correctly.</a:t>
            </a:r>
          </a:p>
          <a:p>
            <a:r>
              <a:rPr lang="en-US"/>
              <a:t>Why could we not find them all?</a:t>
            </a:r>
          </a:p>
          <a:p>
            <a:pPr lvl="2"/>
            <a:r>
              <a:rPr lang="en-US"/>
              <a:t>The difference between the true MGS and the 2</a:t>
            </a:r>
            <a:r>
              <a:rPr lang="en-US" baseline="30000"/>
              <a:t>nd</a:t>
            </a:r>
            <a:r>
              <a:rPr lang="en-US"/>
              <a:t> animal was too small</a:t>
            </a:r>
          </a:p>
          <a:p>
            <a:pPr lvl="2"/>
            <a:r>
              <a:rPr lang="en-US"/>
              <a:t>Different relative had fewer conflicts</a:t>
            </a:r>
          </a:p>
          <a:p>
            <a:pPr lvl="2">
              <a:buFont typeface="Humnst777 BT" pitchFamily="34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into Evaluation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92238"/>
            <a:ext cx="8226425" cy="3417887"/>
          </a:xfrm>
        </p:spPr>
        <p:txBody>
          <a:bodyPr/>
          <a:lstStyle/>
          <a:p>
            <a:r>
              <a:rPr lang="en-US"/>
              <a:t>3K genotypes are imputed from 2,614 SNP to 42,503 SNP used in evaluation of 50K genotypes.</a:t>
            </a:r>
          </a:p>
          <a:p>
            <a:r>
              <a:rPr lang="en-US"/>
              <a:t>Reliability is discounted to recognize errors associated with imputation.</a:t>
            </a:r>
          </a:p>
          <a:p>
            <a:r>
              <a:rPr lang="en-US"/>
              <a:t>The average 3K genomic evaluation reliability is 5 points lower than 50K evaluations.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Imputation &amp; Pedigree</a:t>
            </a:r>
          </a:p>
        </p:txBody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33488"/>
            <a:ext cx="8226425" cy="4700587"/>
          </a:xfrm>
        </p:spPr>
        <p:txBody>
          <a:bodyPr/>
          <a:lstStyle/>
          <a:p>
            <a:r>
              <a:rPr lang="en-US"/>
              <a:t>The average imputed call rate for 3K genotypes is 95.2% and ranges from 71.0% - 97.0%</a:t>
            </a:r>
          </a:p>
          <a:p>
            <a:r>
              <a:rPr lang="en-US"/>
              <a:t>Animals that have a low imputed call rate are those who have unknown pedigree or no genotyped relatives</a:t>
            </a:r>
          </a:p>
          <a:p>
            <a:r>
              <a:rPr lang="en-US"/>
              <a:t>Proportion with 1+ genotyped parents</a:t>
            </a:r>
          </a:p>
          <a:p>
            <a:pPr lvl="1"/>
            <a:r>
              <a:rPr lang="en-US"/>
              <a:t>50K – 94.5%</a:t>
            </a:r>
          </a:p>
          <a:p>
            <a:pPr lvl="1"/>
            <a:r>
              <a:rPr lang="en-US"/>
              <a:t>3K – 84.2%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266825"/>
            <a:ext cx="8226425" cy="4700588"/>
          </a:xfrm>
        </p:spPr>
        <p:txBody>
          <a:bodyPr/>
          <a:lstStyle/>
          <a:p>
            <a:r>
              <a:rPr lang="en-US"/>
              <a:t>The 3K chip has been successful in extending genotyping to a larger portion of the cow population. </a:t>
            </a:r>
          </a:p>
          <a:p>
            <a:r>
              <a:rPr lang="en-US"/>
              <a:t>The evaluation system has been modified to accommodate the characteristics of a low density chip.</a:t>
            </a:r>
          </a:p>
          <a:p>
            <a:r>
              <a:rPr lang="en-US"/>
              <a:t>Improvements in imputation 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  will increase accuracy.</a:t>
            </a:r>
          </a:p>
          <a:p>
            <a:r>
              <a:rPr lang="en-US"/>
              <a:t>New BovineLD chip (6K) </a:t>
            </a:r>
          </a:p>
        </p:txBody>
      </p:sp>
      <p:pic>
        <p:nvPicPr>
          <p:cNvPr id="136500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050" y="3703638"/>
            <a:ext cx="1766888" cy="294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1403928" name="Picture 24" descr="AIPL_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1052513"/>
            <a:ext cx="836295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3383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5900" y="1323975"/>
            <a:ext cx="8639175" cy="4486275"/>
          </a:xfrm>
        </p:spPr>
        <p:txBody>
          <a:bodyPr/>
          <a:lstStyle/>
          <a:p>
            <a:r>
              <a:rPr lang="en-US"/>
              <a:t>To increase the adoption of genomic testing, a low density test was developed.</a:t>
            </a:r>
          </a:p>
          <a:p>
            <a:r>
              <a:rPr lang="en-US"/>
              <a:t>Genomic evaluations using genotypes from the Illumina Bovine3K BEAD chip became available in September 2010.</a:t>
            </a:r>
          </a:p>
          <a:p>
            <a:r>
              <a:rPr lang="en-US"/>
              <a:t>Official genomic evaluations based on 3K genotypes were released in December 2010.</a:t>
            </a:r>
          </a:p>
          <a:p>
            <a:r>
              <a:rPr lang="en-US"/>
              <a:t>Approximately 3,700 new 3K genotypes are submitted monthly for evaluation.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New Genotypes</a:t>
            </a:r>
          </a:p>
        </p:txBody>
      </p:sp>
      <p:sp>
        <p:nvSpPr>
          <p:cNvPr id="1417275" name="AutoShape 59"/>
          <p:cNvSpPr>
            <a:spLocks noChangeAspect="1" noChangeArrowheads="1" noTextEdit="1"/>
          </p:cNvSpPr>
          <p:nvPr/>
        </p:nvSpPr>
        <p:spPr bwMode="auto">
          <a:xfrm>
            <a:off x="0" y="1412875"/>
            <a:ext cx="88439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79" name="Line 63"/>
          <p:cNvSpPr>
            <a:spLocks noChangeShapeType="1"/>
          </p:cNvSpPr>
          <p:nvPr/>
        </p:nvSpPr>
        <p:spPr bwMode="auto">
          <a:xfrm>
            <a:off x="681038" y="3836988"/>
            <a:ext cx="816451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81" name="Line 65"/>
          <p:cNvSpPr>
            <a:spLocks noChangeShapeType="1"/>
          </p:cNvSpPr>
          <p:nvPr/>
        </p:nvSpPr>
        <p:spPr bwMode="auto">
          <a:xfrm>
            <a:off x="681038" y="2767013"/>
            <a:ext cx="816451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83" name="Line 67"/>
          <p:cNvSpPr>
            <a:spLocks noChangeShapeType="1"/>
          </p:cNvSpPr>
          <p:nvPr/>
        </p:nvSpPr>
        <p:spPr bwMode="auto">
          <a:xfrm>
            <a:off x="681038" y="1687513"/>
            <a:ext cx="816451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84" name="Line 68"/>
          <p:cNvSpPr>
            <a:spLocks noChangeShapeType="1"/>
          </p:cNvSpPr>
          <p:nvPr/>
        </p:nvSpPr>
        <p:spPr bwMode="auto">
          <a:xfrm>
            <a:off x="681038" y="1687513"/>
            <a:ext cx="1587" cy="32273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85" name="Line 69"/>
          <p:cNvSpPr>
            <a:spLocks noChangeShapeType="1"/>
          </p:cNvSpPr>
          <p:nvPr/>
        </p:nvSpPr>
        <p:spPr bwMode="auto">
          <a:xfrm>
            <a:off x="641350" y="4914900"/>
            <a:ext cx="39688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86" name="Line 70"/>
          <p:cNvSpPr>
            <a:spLocks noChangeShapeType="1"/>
          </p:cNvSpPr>
          <p:nvPr/>
        </p:nvSpPr>
        <p:spPr bwMode="auto">
          <a:xfrm>
            <a:off x="641350" y="4376738"/>
            <a:ext cx="3968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87" name="Line 71"/>
          <p:cNvSpPr>
            <a:spLocks noChangeShapeType="1"/>
          </p:cNvSpPr>
          <p:nvPr/>
        </p:nvSpPr>
        <p:spPr bwMode="auto">
          <a:xfrm>
            <a:off x="641350" y="3836988"/>
            <a:ext cx="3968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88" name="Line 72"/>
          <p:cNvSpPr>
            <a:spLocks noChangeShapeType="1"/>
          </p:cNvSpPr>
          <p:nvPr/>
        </p:nvSpPr>
        <p:spPr bwMode="auto">
          <a:xfrm>
            <a:off x="641350" y="3306763"/>
            <a:ext cx="3968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89" name="Line 73"/>
          <p:cNvSpPr>
            <a:spLocks noChangeShapeType="1"/>
          </p:cNvSpPr>
          <p:nvPr/>
        </p:nvSpPr>
        <p:spPr bwMode="auto">
          <a:xfrm>
            <a:off x="641350" y="2767013"/>
            <a:ext cx="3968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90" name="Line 74"/>
          <p:cNvSpPr>
            <a:spLocks noChangeShapeType="1"/>
          </p:cNvSpPr>
          <p:nvPr/>
        </p:nvSpPr>
        <p:spPr bwMode="auto">
          <a:xfrm>
            <a:off x="641350" y="2227263"/>
            <a:ext cx="3968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91" name="Line 75"/>
          <p:cNvSpPr>
            <a:spLocks noChangeShapeType="1"/>
          </p:cNvSpPr>
          <p:nvPr/>
        </p:nvSpPr>
        <p:spPr bwMode="auto">
          <a:xfrm>
            <a:off x="641350" y="1687513"/>
            <a:ext cx="3968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92" name="Line 76"/>
          <p:cNvSpPr>
            <a:spLocks noChangeShapeType="1"/>
          </p:cNvSpPr>
          <p:nvPr/>
        </p:nvSpPr>
        <p:spPr bwMode="auto">
          <a:xfrm>
            <a:off x="681038" y="4914900"/>
            <a:ext cx="816451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93" name="Line 77"/>
          <p:cNvSpPr>
            <a:spLocks noChangeShapeType="1"/>
          </p:cNvSpPr>
          <p:nvPr/>
        </p:nvSpPr>
        <p:spPr bwMode="auto">
          <a:xfrm flipV="1">
            <a:off x="681038" y="4914900"/>
            <a:ext cx="1587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94" name="Line 78"/>
          <p:cNvSpPr>
            <a:spLocks noChangeShapeType="1"/>
          </p:cNvSpPr>
          <p:nvPr/>
        </p:nvSpPr>
        <p:spPr bwMode="auto">
          <a:xfrm flipV="1">
            <a:off x="1420813" y="4914900"/>
            <a:ext cx="1587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95" name="Line 79"/>
          <p:cNvSpPr>
            <a:spLocks noChangeShapeType="1"/>
          </p:cNvSpPr>
          <p:nvPr/>
        </p:nvSpPr>
        <p:spPr bwMode="auto">
          <a:xfrm flipV="1">
            <a:off x="2170113" y="4914900"/>
            <a:ext cx="1587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96" name="Line 80"/>
          <p:cNvSpPr>
            <a:spLocks noChangeShapeType="1"/>
          </p:cNvSpPr>
          <p:nvPr/>
        </p:nvSpPr>
        <p:spPr bwMode="auto">
          <a:xfrm flipV="1">
            <a:off x="2909888" y="4914900"/>
            <a:ext cx="1587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97" name="Line 81"/>
          <p:cNvSpPr>
            <a:spLocks noChangeShapeType="1"/>
          </p:cNvSpPr>
          <p:nvPr/>
        </p:nvSpPr>
        <p:spPr bwMode="auto">
          <a:xfrm flipV="1">
            <a:off x="3648075" y="4914900"/>
            <a:ext cx="1588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98" name="Line 82"/>
          <p:cNvSpPr>
            <a:spLocks noChangeShapeType="1"/>
          </p:cNvSpPr>
          <p:nvPr/>
        </p:nvSpPr>
        <p:spPr bwMode="auto">
          <a:xfrm flipV="1">
            <a:off x="4387850" y="4914900"/>
            <a:ext cx="1588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299" name="Line 83"/>
          <p:cNvSpPr>
            <a:spLocks noChangeShapeType="1"/>
          </p:cNvSpPr>
          <p:nvPr/>
        </p:nvSpPr>
        <p:spPr bwMode="auto">
          <a:xfrm flipV="1">
            <a:off x="5137150" y="4914900"/>
            <a:ext cx="1588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00" name="Line 84"/>
          <p:cNvSpPr>
            <a:spLocks noChangeShapeType="1"/>
          </p:cNvSpPr>
          <p:nvPr/>
        </p:nvSpPr>
        <p:spPr bwMode="auto">
          <a:xfrm flipV="1">
            <a:off x="5876925" y="4914900"/>
            <a:ext cx="1588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01" name="Line 85"/>
          <p:cNvSpPr>
            <a:spLocks noChangeShapeType="1"/>
          </p:cNvSpPr>
          <p:nvPr/>
        </p:nvSpPr>
        <p:spPr bwMode="auto">
          <a:xfrm flipV="1">
            <a:off x="6616700" y="4914900"/>
            <a:ext cx="1588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02" name="Line 86"/>
          <p:cNvSpPr>
            <a:spLocks noChangeShapeType="1"/>
          </p:cNvSpPr>
          <p:nvPr/>
        </p:nvSpPr>
        <p:spPr bwMode="auto">
          <a:xfrm flipV="1">
            <a:off x="7356475" y="4914900"/>
            <a:ext cx="1588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03" name="Line 87"/>
          <p:cNvSpPr>
            <a:spLocks noChangeShapeType="1"/>
          </p:cNvSpPr>
          <p:nvPr/>
        </p:nvSpPr>
        <p:spPr bwMode="auto">
          <a:xfrm flipV="1">
            <a:off x="8105775" y="4914900"/>
            <a:ext cx="1588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04" name="Line 88"/>
          <p:cNvSpPr>
            <a:spLocks noChangeShapeType="1"/>
          </p:cNvSpPr>
          <p:nvPr/>
        </p:nvSpPr>
        <p:spPr bwMode="auto">
          <a:xfrm flipV="1">
            <a:off x="8845550" y="4914900"/>
            <a:ext cx="1588" cy="41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05" name="Freeform 89"/>
          <p:cNvSpPr>
            <a:spLocks/>
          </p:cNvSpPr>
          <p:nvPr/>
        </p:nvSpPr>
        <p:spPr bwMode="auto">
          <a:xfrm>
            <a:off x="1050925" y="2887663"/>
            <a:ext cx="7424738" cy="1547812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74" y="119"/>
              </a:cxn>
              <a:cxn ang="0">
                <a:pos x="149" y="155"/>
              </a:cxn>
              <a:cxn ang="0">
                <a:pos x="223" y="110"/>
              </a:cxn>
              <a:cxn ang="0">
                <a:pos x="297" y="118"/>
              </a:cxn>
              <a:cxn ang="0">
                <a:pos x="372" y="141"/>
              </a:cxn>
              <a:cxn ang="0">
                <a:pos x="446" y="85"/>
              </a:cxn>
              <a:cxn ang="0">
                <a:pos x="520" y="123"/>
              </a:cxn>
              <a:cxn ang="0">
                <a:pos x="594" y="67"/>
              </a:cxn>
              <a:cxn ang="0">
                <a:pos x="669" y="61"/>
              </a:cxn>
              <a:cxn ang="0">
                <a:pos x="743" y="0"/>
              </a:cxn>
            </a:cxnLst>
            <a:rect l="0" t="0" r="r" b="b"/>
            <a:pathLst>
              <a:path w="743" h="155">
                <a:moveTo>
                  <a:pt x="0" y="116"/>
                </a:moveTo>
                <a:lnTo>
                  <a:pt x="74" y="119"/>
                </a:lnTo>
                <a:lnTo>
                  <a:pt x="149" y="155"/>
                </a:lnTo>
                <a:lnTo>
                  <a:pt x="223" y="110"/>
                </a:lnTo>
                <a:lnTo>
                  <a:pt x="297" y="118"/>
                </a:lnTo>
                <a:lnTo>
                  <a:pt x="372" y="141"/>
                </a:lnTo>
                <a:lnTo>
                  <a:pt x="446" y="85"/>
                </a:lnTo>
                <a:lnTo>
                  <a:pt x="520" y="123"/>
                </a:lnTo>
                <a:lnTo>
                  <a:pt x="594" y="67"/>
                </a:lnTo>
                <a:lnTo>
                  <a:pt x="669" y="61"/>
                </a:lnTo>
                <a:lnTo>
                  <a:pt x="743" y="0"/>
                </a:lnTo>
              </a:path>
            </a:pathLst>
          </a:custGeom>
          <a:noFill/>
          <a:ln w="50800">
            <a:solidFill>
              <a:srgbClr val="33CC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06" name="Freeform 90"/>
          <p:cNvSpPr>
            <a:spLocks/>
          </p:cNvSpPr>
          <p:nvPr/>
        </p:nvSpPr>
        <p:spPr bwMode="auto">
          <a:xfrm>
            <a:off x="1050925" y="1968500"/>
            <a:ext cx="7424738" cy="1927225"/>
          </a:xfrm>
          <a:custGeom>
            <a:avLst/>
            <a:gdLst/>
            <a:ahLst/>
            <a:cxnLst>
              <a:cxn ang="0">
                <a:pos x="0" y="193"/>
              </a:cxn>
              <a:cxn ang="0">
                <a:pos x="74" y="140"/>
              </a:cxn>
              <a:cxn ang="0">
                <a:pos x="149" y="105"/>
              </a:cxn>
              <a:cxn ang="0">
                <a:pos x="223" y="97"/>
              </a:cxn>
              <a:cxn ang="0">
                <a:pos x="297" y="0"/>
              </a:cxn>
              <a:cxn ang="0">
                <a:pos x="372" y="102"/>
              </a:cxn>
              <a:cxn ang="0">
                <a:pos x="446" y="80"/>
              </a:cxn>
              <a:cxn ang="0">
                <a:pos x="520" y="81"/>
              </a:cxn>
              <a:cxn ang="0">
                <a:pos x="594" y="38"/>
              </a:cxn>
              <a:cxn ang="0">
                <a:pos x="669" y="70"/>
              </a:cxn>
              <a:cxn ang="0">
                <a:pos x="743" y="51"/>
              </a:cxn>
            </a:cxnLst>
            <a:rect l="0" t="0" r="r" b="b"/>
            <a:pathLst>
              <a:path w="743" h="193">
                <a:moveTo>
                  <a:pt x="0" y="193"/>
                </a:moveTo>
                <a:lnTo>
                  <a:pt x="74" y="140"/>
                </a:lnTo>
                <a:lnTo>
                  <a:pt x="149" y="105"/>
                </a:lnTo>
                <a:lnTo>
                  <a:pt x="223" y="97"/>
                </a:lnTo>
                <a:lnTo>
                  <a:pt x="297" y="0"/>
                </a:lnTo>
                <a:lnTo>
                  <a:pt x="372" y="102"/>
                </a:lnTo>
                <a:lnTo>
                  <a:pt x="446" y="80"/>
                </a:lnTo>
                <a:lnTo>
                  <a:pt x="520" y="81"/>
                </a:lnTo>
                <a:lnTo>
                  <a:pt x="594" y="38"/>
                </a:lnTo>
                <a:lnTo>
                  <a:pt x="669" y="70"/>
                </a:lnTo>
                <a:lnTo>
                  <a:pt x="743" y="51"/>
                </a:lnTo>
              </a:path>
            </a:pathLst>
          </a:custGeom>
          <a:noFill/>
          <a:ln w="50800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07" name="Rectangle 91"/>
          <p:cNvSpPr>
            <a:spLocks noChangeArrowheads="1"/>
          </p:cNvSpPr>
          <p:nvPr/>
        </p:nvSpPr>
        <p:spPr bwMode="auto">
          <a:xfrm>
            <a:off x="304800" y="4795838"/>
            <a:ext cx="1206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</a:t>
            </a:r>
          </a:p>
        </p:txBody>
      </p:sp>
      <p:sp>
        <p:nvSpPr>
          <p:cNvPr id="1417308" name="Rectangle 92"/>
          <p:cNvSpPr>
            <a:spLocks noChangeArrowheads="1"/>
          </p:cNvSpPr>
          <p:nvPr/>
        </p:nvSpPr>
        <p:spPr bwMode="auto">
          <a:xfrm>
            <a:off x="95250" y="4256088"/>
            <a:ext cx="48260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1000</a:t>
            </a:r>
          </a:p>
        </p:txBody>
      </p:sp>
      <p:sp>
        <p:nvSpPr>
          <p:cNvPr id="1417309" name="Rectangle 93"/>
          <p:cNvSpPr>
            <a:spLocks noChangeArrowheads="1"/>
          </p:cNvSpPr>
          <p:nvPr/>
        </p:nvSpPr>
        <p:spPr bwMode="auto">
          <a:xfrm>
            <a:off x="95250" y="3716338"/>
            <a:ext cx="48260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2000</a:t>
            </a:r>
          </a:p>
        </p:txBody>
      </p:sp>
      <p:sp>
        <p:nvSpPr>
          <p:cNvPr id="1417310" name="Rectangle 94"/>
          <p:cNvSpPr>
            <a:spLocks noChangeArrowheads="1"/>
          </p:cNvSpPr>
          <p:nvPr/>
        </p:nvSpPr>
        <p:spPr bwMode="auto">
          <a:xfrm>
            <a:off x="95250" y="3187700"/>
            <a:ext cx="48260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3000</a:t>
            </a:r>
          </a:p>
        </p:txBody>
      </p:sp>
      <p:sp>
        <p:nvSpPr>
          <p:cNvPr id="1417311" name="Rectangle 95"/>
          <p:cNvSpPr>
            <a:spLocks noChangeArrowheads="1"/>
          </p:cNvSpPr>
          <p:nvPr/>
        </p:nvSpPr>
        <p:spPr bwMode="auto">
          <a:xfrm>
            <a:off x="95250" y="2647950"/>
            <a:ext cx="48260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4000</a:t>
            </a:r>
          </a:p>
        </p:txBody>
      </p:sp>
      <p:sp>
        <p:nvSpPr>
          <p:cNvPr id="1417312" name="Rectangle 96"/>
          <p:cNvSpPr>
            <a:spLocks noChangeArrowheads="1"/>
          </p:cNvSpPr>
          <p:nvPr/>
        </p:nvSpPr>
        <p:spPr bwMode="auto">
          <a:xfrm>
            <a:off x="95250" y="2108200"/>
            <a:ext cx="48260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5000</a:t>
            </a:r>
          </a:p>
        </p:txBody>
      </p:sp>
      <p:sp>
        <p:nvSpPr>
          <p:cNvPr id="1417313" name="Rectangle 97"/>
          <p:cNvSpPr>
            <a:spLocks noChangeArrowheads="1"/>
          </p:cNvSpPr>
          <p:nvPr/>
        </p:nvSpPr>
        <p:spPr bwMode="auto">
          <a:xfrm>
            <a:off x="95250" y="1568450"/>
            <a:ext cx="48260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6000</a:t>
            </a:r>
          </a:p>
        </p:txBody>
      </p:sp>
      <p:sp>
        <p:nvSpPr>
          <p:cNvPr id="1417314" name="Rectangle 98"/>
          <p:cNvSpPr>
            <a:spLocks noChangeArrowheads="1"/>
          </p:cNvSpPr>
          <p:nvPr/>
        </p:nvSpPr>
        <p:spPr bwMode="auto">
          <a:xfrm>
            <a:off x="790575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09/10</a:t>
            </a:r>
          </a:p>
        </p:txBody>
      </p:sp>
      <p:sp>
        <p:nvSpPr>
          <p:cNvPr id="1417315" name="Rectangle 99"/>
          <p:cNvSpPr>
            <a:spLocks noChangeArrowheads="1"/>
          </p:cNvSpPr>
          <p:nvPr/>
        </p:nvSpPr>
        <p:spPr bwMode="auto">
          <a:xfrm>
            <a:off x="1530350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10/10</a:t>
            </a:r>
          </a:p>
        </p:txBody>
      </p:sp>
      <p:sp>
        <p:nvSpPr>
          <p:cNvPr id="1417316" name="Rectangle 100"/>
          <p:cNvSpPr>
            <a:spLocks noChangeArrowheads="1"/>
          </p:cNvSpPr>
          <p:nvPr/>
        </p:nvSpPr>
        <p:spPr bwMode="auto">
          <a:xfrm>
            <a:off x="2279650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11/10</a:t>
            </a:r>
          </a:p>
        </p:txBody>
      </p:sp>
      <p:sp>
        <p:nvSpPr>
          <p:cNvPr id="1417317" name="Rectangle 101"/>
          <p:cNvSpPr>
            <a:spLocks noChangeArrowheads="1"/>
          </p:cNvSpPr>
          <p:nvPr/>
        </p:nvSpPr>
        <p:spPr bwMode="auto">
          <a:xfrm>
            <a:off x="3019425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12/10</a:t>
            </a:r>
          </a:p>
        </p:txBody>
      </p:sp>
      <p:sp>
        <p:nvSpPr>
          <p:cNvPr id="1417318" name="Rectangle 102"/>
          <p:cNvSpPr>
            <a:spLocks noChangeArrowheads="1"/>
          </p:cNvSpPr>
          <p:nvPr/>
        </p:nvSpPr>
        <p:spPr bwMode="auto">
          <a:xfrm>
            <a:off x="3759200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01/11</a:t>
            </a:r>
          </a:p>
        </p:txBody>
      </p:sp>
      <p:sp>
        <p:nvSpPr>
          <p:cNvPr id="1417319" name="Rectangle 103"/>
          <p:cNvSpPr>
            <a:spLocks noChangeArrowheads="1"/>
          </p:cNvSpPr>
          <p:nvPr/>
        </p:nvSpPr>
        <p:spPr bwMode="auto">
          <a:xfrm>
            <a:off x="4508500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02/11</a:t>
            </a:r>
          </a:p>
        </p:txBody>
      </p:sp>
      <p:sp>
        <p:nvSpPr>
          <p:cNvPr id="1417320" name="Rectangle 104"/>
          <p:cNvSpPr>
            <a:spLocks noChangeArrowheads="1"/>
          </p:cNvSpPr>
          <p:nvPr/>
        </p:nvSpPr>
        <p:spPr bwMode="auto">
          <a:xfrm>
            <a:off x="5246688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03/11</a:t>
            </a:r>
          </a:p>
        </p:txBody>
      </p:sp>
      <p:sp>
        <p:nvSpPr>
          <p:cNvPr id="1417321" name="Rectangle 105"/>
          <p:cNvSpPr>
            <a:spLocks noChangeArrowheads="1"/>
          </p:cNvSpPr>
          <p:nvPr/>
        </p:nvSpPr>
        <p:spPr bwMode="auto">
          <a:xfrm>
            <a:off x="5986463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04/11</a:t>
            </a:r>
          </a:p>
        </p:txBody>
      </p:sp>
      <p:sp>
        <p:nvSpPr>
          <p:cNvPr id="1417322" name="Rectangle 106"/>
          <p:cNvSpPr>
            <a:spLocks noChangeArrowheads="1"/>
          </p:cNvSpPr>
          <p:nvPr/>
        </p:nvSpPr>
        <p:spPr bwMode="auto">
          <a:xfrm>
            <a:off x="6726238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05/11</a:t>
            </a:r>
          </a:p>
        </p:txBody>
      </p:sp>
      <p:sp>
        <p:nvSpPr>
          <p:cNvPr id="1417323" name="Rectangle 107"/>
          <p:cNvSpPr>
            <a:spLocks noChangeArrowheads="1"/>
          </p:cNvSpPr>
          <p:nvPr/>
        </p:nvSpPr>
        <p:spPr bwMode="auto">
          <a:xfrm>
            <a:off x="7435850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06/11</a:t>
            </a:r>
          </a:p>
        </p:txBody>
      </p:sp>
      <p:sp>
        <p:nvSpPr>
          <p:cNvPr id="1417324" name="Rectangle 108"/>
          <p:cNvSpPr>
            <a:spLocks noChangeArrowheads="1"/>
          </p:cNvSpPr>
          <p:nvPr/>
        </p:nvSpPr>
        <p:spPr bwMode="auto">
          <a:xfrm>
            <a:off x="8175625" y="4978400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07/11</a:t>
            </a:r>
          </a:p>
        </p:txBody>
      </p:sp>
      <p:sp>
        <p:nvSpPr>
          <p:cNvPr id="1417326" name="Line 110"/>
          <p:cNvSpPr>
            <a:spLocks noChangeShapeType="1"/>
          </p:cNvSpPr>
          <p:nvPr/>
        </p:nvSpPr>
        <p:spPr bwMode="auto">
          <a:xfrm>
            <a:off x="2887663" y="5464175"/>
            <a:ext cx="241300" cy="1588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27" name="Rectangle 111"/>
          <p:cNvSpPr>
            <a:spLocks noChangeArrowheads="1"/>
          </p:cNvSpPr>
          <p:nvPr/>
        </p:nvSpPr>
        <p:spPr bwMode="auto">
          <a:xfrm>
            <a:off x="3219450" y="5391150"/>
            <a:ext cx="11493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50K and HD</a:t>
            </a:r>
          </a:p>
        </p:txBody>
      </p:sp>
      <p:sp>
        <p:nvSpPr>
          <p:cNvPr id="1417328" name="Line 112"/>
          <p:cNvSpPr>
            <a:spLocks noChangeShapeType="1"/>
          </p:cNvSpPr>
          <p:nvPr/>
        </p:nvSpPr>
        <p:spPr bwMode="auto">
          <a:xfrm>
            <a:off x="5375275" y="5472113"/>
            <a:ext cx="239713" cy="1587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29" name="Rectangle 113"/>
          <p:cNvSpPr>
            <a:spLocks noChangeArrowheads="1"/>
          </p:cNvSpPr>
          <p:nvPr/>
        </p:nvSpPr>
        <p:spPr bwMode="auto">
          <a:xfrm>
            <a:off x="5675313" y="5381625"/>
            <a:ext cx="249237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3K</a:t>
            </a:r>
          </a:p>
        </p:txBody>
      </p:sp>
      <p:sp>
        <p:nvSpPr>
          <p:cNvPr id="1417332" name="AutoShape 116"/>
          <p:cNvSpPr>
            <a:spLocks noChangeArrowheads="1"/>
          </p:cNvSpPr>
          <p:nvPr/>
        </p:nvSpPr>
        <p:spPr bwMode="auto">
          <a:xfrm>
            <a:off x="7521575" y="1754188"/>
            <a:ext cx="1250950" cy="609600"/>
          </a:xfrm>
          <a:prstGeom prst="wedgeRectCallout">
            <a:avLst>
              <a:gd name="adj1" fmla="val -47718"/>
              <a:gd name="adj2" fmla="val 95833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b="0"/>
          </a:p>
        </p:txBody>
      </p:sp>
      <p:sp>
        <p:nvSpPr>
          <p:cNvPr id="1417334" name="AutoShape 118"/>
          <p:cNvSpPr>
            <a:spLocks noChangeArrowheads="1"/>
          </p:cNvSpPr>
          <p:nvPr/>
        </p:nvSpPr>
        <p:spPr bwMode="auto">
          <a:xfrm>
            <a:off x="6904038" y="1441450"/>
            <a:ext cx="2074862" cy="773113"/>
          </a:xfrm>
          <a:prstGeom prst="wedgeRoundRectCallout">
            <a:avLst>
              <a:gd name="adj1" fmla="val 24750"/>
              <a:gd name="adj2" fmla="val 82856"/>
              <a:gd name="adj3" fmla="val 16667"/>
            </a:avLst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0"/>
              <a:t>42,512</a:t>
            </a:r>
          </a:p>
        </p:txBody>
      </p:sp>
      <p:sp>
        <p:nvSpPr>
          <p:cNvPr id="1417335" name="AutoShape 119"/>
          <p:cNvSpPr>
            <a:spLocks noChangeArrowheads="1"/>
          </p:cNvSpPr>
          <p:nvPr/>
        </p:nvSpPr>
        <p:spPr bwMode="auto">
          <a:xfrm>
            <a:off x="6438900" y="3241675"/>
            <a:ext cx="2074863" cy="773113"/>
          </a:xfrm>
          <a:prstGeom prst="wedgeRoundRectCallout">
            <a:avLst>
              <a:gd name="adj1" fmla="val 45718"/>
              <a:gd name="adj2" fmla="val -90042"/>
              <a:gd name="adj3" fmla="val 16667"/>
            </a:avLst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0"/>
              <a:t>77,553</a:t>
            </a:r>
          </a:p>
        </p:txBody>
      </p:sp>
      <p:sp>
        <p:nvSpPr>
          <p:cNvPr id="1417336" name="Line 120"/>
          <p:cNvSpPr>
            <a:spLocks noChangeShapeType="1"/>
          </p:cNvSpPr>
          <p:nvPr/>
        </p:nvSpPr>
        <p:spPr bwMode="auto">
          <a:xfrm>
            <a:off x="3671888" y="5910263"/>
            <a:ext cx="239712" cy="15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337" name="Rectangle 121"/>
          <p:cNvSpPr>
            <a:spLocks noChangeArrowheads="1"/>
          </p:cNvSpPr>
          <p:nvPr/>
        </p:nvSpPr>
        <p:spPr bwMode="auto">
          <a:xfrm>
            <a:off x="4052888" y="5780088"/>
            <a:ext cx="2087562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Totals as of July 2011</a:t>
            </a:r>
          </a:p>
        </p:txBody>
      </p:sp>
      <p:sp>
        <p:nvSpPr>
          <p:cNvPr id="1417338" name="AutoShape 122"/>
          <p:cNvSpPr>
            <a:spLocks noChangeArrowheads="1"/>
          </p:cNvSpPr>
          <p:nvPr/>
        </p:nvSpPr>
        <p:spPr bwMode="auto">
          <a:xfrm>
            <a:off x="2298700" y="3262313"/>
            <a:ext cx="196850" cy="1730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7339" name="Arc 123"/>
          <p:cNvSpPr>
            <a:spLocks/>
          </p:cNvSpPr>
          <p:nvPr/>
        </p:nvSpPr>
        <p:spPr bwMode="auto">
          <a:xfrm flipV="1">
            <a:off x="1820863" y="3822700"/>
            <a:ext cx="501650" cy="222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334" grpId="0" animBg="1"/>
      <p:bldP spid="1417335" grpId="0" animBg="1"/>
      <p:bldP spid="1417336" grpId="0" animBg="1"/>
      <p:bldP spid="1417337" grpId="0"/>
      <p:bldP spid="1417338" grpId="0" animBg="1"/>
      <p:bldP spid="14173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594" name="Group 154"/>
          <p:cNvGrpSpPr>
            <a:grpSpLocks/>
          </p:cNvGrpSpPr>
          <p:nvPr/>
        </p:nvGrpSpPr>
        <p:grpSpPr bwMode="auto">
          <a:xfrm>
            <a:off x="1916113" y="1022350"/>
            <a:ext cx="5027612" cy="5027613"/>
            <a:chOff x="658" y="2850"/>
            <a:chExt cx="987" cy="985"/>
          </a:xfrm>
        </p:grpSpPr>
        <p:sp>
          <p:nvSpPr>
            <p:cNvPr id="1341590" name="Freeform 150"/>
            <p:cNvSpPr>
              <a:spLocks/>
            </p:cNvSpPr>
            <p:nvPr/>
          </p:nvSpPr>
          <p:spPr bwMode="auto">
            <a:xfrm>
              <a:off x="828" y="2850"/>
              <a:ext cx="817" cy="985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113" y="341"/>
                </a:cxn>
                <a:cxn ang="0">
                  <a:pos x="284" y="171"/>
                </a:cxn>
                <a:cxn ang="0">
                  <a:pos x="113" y="0"/>
                </a:cxn>
                <a:cxn ang="0">
                  <a:pos x="113" y="171"/>
                </a:cxn>
                <a:cxn ang="0">
                  <a:pos x="0" y="300"/>
                </a:cxn>
              </a:cxnLst>
              <a:rect l="0" t="0" r="r" b="b"/>
              <a:pathLst>
                <a:path w="284" h="342">
                  <a:moveTo>
                    <a:pt x="0" y="300"/>
                  </a:moveTo>
                  <a:cubicBezTo>
                    <a:pt x="31" y="327"/>
                    <a:pt x="71" y="341"/>
                    <a:pt x="113" y="341"/>
                  </a:cubicBezTo>
                  <a:cubicBezTo>
                    <a:pt x="207" y="342"/>
                    <a:pt x="284" y="265"/>
                    <a:pt x="284" y="171"/>
                  </a:cubicBezTo>
                  <a:cubicBezTo>
                    <a:pt x="284" y="76"/>
                    <a:pt x="207" y="0"/>
                    <a:pt x="113" y="0"/>
                  </a:cubicBezTo>
                  <a:lnTo>
                    <a:pt x="113" y="171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33CC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91" name="Freeform 151"/>
            <p:cNvSpPr>
              <a:spLocks/>
            </p:cNvSpPr>
            <p:nvPr/>
          </p:nvSpPr>
          <p:spPr bwMode="auto">
            <a:xfrm>
              <a:off x="658" y="2850"/>
              <a:ext cx="495" cy="864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" y="170"/>
                </a:cxn>
                <a:cxn ang="0">
                  <a:pos x="59" y="300"/>
                </a:cxn>
                <a:cxn ang="0">
                  <a:pos x="172" y="171"/>
                </a:cxn>
                <a:cxn ang="0">
                  <a:pos x="171" y="0"/>
                </a:cxn>
              </a:cxnLst>
              <a:rect l="0" t="0" r="r" b="b"/>
              <a:pathLst>
                <a:path w="172" h="300">
                  <a:moveTo>
                    <a:pt x="171" y="0"/>
                  </a:moveTo>
                  <a:cubicBezTo>
                    <a:pt x="77" y="0"/>
                    <a:pt x="1" y="76"/>
                    <a:pt x="1" y="170"/>
                  </a:cubicBezTo>
                  <a:cubicBezTo>
                    <a:pt x="0" y="220"/>
                    <a:pt x="22" y="267"/>
                    <a:pt x="59" y="300"/>
                  </a:cubicBezTo>
                  <a:lnTo>
                    <a:pt x="172" y="1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CC00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 Distribution August 2010</a:t>
            </a:r>
          </a:p>
        </p:txBody>
      </p:sp>
      <p:sp>
        <p:nvSpPr>
          <p:cNvPr id="1341541" name="AutoShape 101"/>
          <p:cNvSpPr>
            <a:spLocks noChangeAspect="1" noChangeArrowheads="1" noTextEdit="1"/>
          </p:cNvSpPr>
          <p:nvPr/>
        </p:nvSpPr>
        <p:spPr bwMode="auto">
          <a:xfrm>
            <a:off x="2373313" y="1192213"/>
            <a:ext cx="4044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57" name="Text Box 117"/>
          <p:cNvSpPr txBox="1">
            <a:spLocks noChangeArrowheads="1"/>
          </p:cNvSpPr>
          <p:nvPr/>
        </p:nvSpPr>
        <p:spPr bwMode="auto">
          <a:xfrm>
            <a:off x="1935163" y="3205163"/>
            <a:ext cx="2338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umnst777 BT" pitchFamily="34" charset="0"/>
              </a:rPr>
              <a:t>Females</a:t>
            </a:r>
          </a:p>
        </p:txBody>
      </p:sp>
      <p:sp>
        <p:nvSpPr>
          <p:cNvPr id="1341558" name="Text Box 118"/>
          <p:cNvSpPr txBox="1">
            <a:spLocks noChangeArrowheads="1"/>
          </p:cNvSpPr>
          <p:nvPr/>
        </p:nvSpPr>
        <p:spPr bwMode="auto">
          <a:xfrm>
            <a:off x="4684713" y="2095500"/>
            <a:ext cx="2338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umnst777 BT" pitchFamily="34" charset="0"/>
              </a:rPr>
              <a:t>Males</a:t>
            </a:r>
          </a:p>
        </p:txBody>
      </p:sp>
      <p:sp>
        <p:nvSpPr>
          <p:cNvPr id="1341559" name="Text Box 119"/>
          <p:cNvSpPr txBox="1">
            <a:spLocks noChangeArrowheads="1"/>
          </p:cNvSpPr>
          <p:nvPr/>
        </p:nvSpPr>
        <p:spPr bwMode="auto">
          <a:xfrm>
            <a:off x="2413000" y="3722688"/>
            <a:ext cx="2338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umnst777 BT" pitchFamily="34" charset="0"/>
              </a:rPr>
              <a:t>39%</a:t>
            </a:r>
          </a:p>
        </p:txBody>
      </p:sp>
      <p:sp>
        <p:nvSpPr>
          <p:cNvPr id="1341560" name="Text Box 120"/>
          <p:cNvSpPr txBox="1">
            <a:spLocks noChangeArrowheads="1"/>
          </p:cNvSpPr>
          <p:nvPr/>
        </p:nvSpPr>
        <p:spPr bwMode="auto">
          <a:xfrm>
            <a:off x="4986338" y="2701925"/>
            <a:ext cx="2338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umnst777 BT" pitchFamily="34" charset="0"/>
              </a:rPr>
              <a:t>61%</a:t>
            </a:r>
          </a:p>
        </p:txBody>
      </p:sp>
      <p:sp>
        <p:nvSpPr>
          <p:cNvPr id="1341574" name="AutoShape 134" descr="horned_colored_black_cow_gr-bg.bmp"/>
          <p:cNvSpPr>
            <a:spLocks noChangeAspect="1" noChangeArrowheads="1"/>
          </p:cNvSpPr>
          <p:nvPr/>
        </p:nvSpPr>
        <p:spPr bwMode="auto">
          <a:xfrm>
            <a:off x="3657600" y="2828925"/>
            <a:ext cx="1828800" cy="12001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341576" name="AutoShape 136" descr="horned_colored_black_cow_gr-bg.bmp"/>
          <p:cNvSpPr>
            <a:spLocks noChangeAspect="1" noChangeArrowheads="1"/>
          </p:cNvSpPr>
          <p:nvPr/>
        </p:nvSpPr>
        <p:spPr bwMode="auto">
          <a:xfrm>
            <a:off x="3657600" y="2828925"/>
            <a:ext cx="1828800" cy="12001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341582" name="Text Box 142"/>
          <p:cNvSpPr txBox="1">
            <a:spLocks noChangeArrowheads="1"/>
          </p:cNvSpPr>
          <p:nvPr/>
        </p:nvSpPr>
        <p:spPr bwMode="auto">
          <a:xfrm>
            <a:off x="3321050" y="5980113"/>
            <a:ext cx="365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Humnst777 BT" pitchFamily="34" charset="0"/>
              </a:rPr>
              <a:t>All genotypes</a:t>
            </a:r>
          </a:p>
        </p:txBody>
      </p:sp>
      <p:pic>
        <p:nvPicPr>
          <p:cNvPr id="1341583" name="Picture 4" descr="horned_colored_black_cow_gr-bg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0600" y="1890713"/>
            <a:ext cx="20478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84" name="Picture 5" descr="horned_colored_black_bull_gr-bg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0700" y="3467100"/>
            <a:ext cx="34099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87" name="AutoShape 147"/>
          <p:cNvSpPr>
            <a:spLocks noChangeAspect="1" noChangeArrowheads="1" noTextEdit="1"/>
          </p:cNvSpPr>
          <p:nvPr/>
        </p:nvSpPr>
        <p:spPr bwMode="auto">
          <a:xfrm>
            <a:off x="-307975" y="4346575"/>
            <a:ext cx="4286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 Distribution July 2011</a:t>
            </a:r>
          </a:p>
        </p:txBody>
      </p:sp>
      <p:sp>
        <p:nvSpPr>
          <p:cNvPr id="1412099" name="AutoShape 3"/>
          <p:cNvSpPr>
            <a:spLocks noChangeAspect="1" noChangeArrowheads="1" noTextEdit="1"/>
          </p:cNvSpPr>
          <p:nvPr/>
        </p:nvSpPr>
        <p:spPr bwMode="auto">
          <a:xfrm>
            <a:off x="2571750" y="1258888"/>
            <a:ext cx="4044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12122" name="Group 26"/>
          <p:cNvGrpSpPr>
            <a:grpSpLocks/>
          </p:cNvGrpSpPr>
          <p:nvPr/>
        </p:nvGrpSpPr>
        <p:grpSpPr bwMode="auto">
          <a:xfrm>
            <a:off x="2139950" y="1003300"/>
            <a:ext cx="5027613" cy="5027613"/>
            <a:chOff x="1430" y="800"/>
            <a:chExt cx="2879" cy="2879"/>
          </a:xfrm>
        </p:grpSpPr>
        <p:sp>
          <p:nvSpPr>
            <p:cNvPr id="1412105" name="Freeform 9"/>
            <p:cNvSpPr>
              <a:spLocks/>
            </p:cNvSpPr>
            <p:nvPr/>
          </p:nvSpPr>
          <p:spPr bwMode="auto">
            <a:xfrm>
              <a:off x="2871" y="800"/>
              <a:ext cx="1438" cy="2718"/>
            </a:xfrm>
            <a:custGeom>
              <a:avLst/>
              <a:gdLst/>
              <a:ahLst/>
              <a:cxnLst>
                <a:cxn ang="0">
                  <a:pos x="78" y="323"/>
                </a:cxn>
                <a:cxn ang="0">
                  <a:pos x="171" y="171"/>
                </a:cxn>
                <a:cxn ang="0">
                  <a:pos x="0" y="0"/>
                </a:cxn>
                <a:cxn ang="0">
                  <a:pos x="0" y="171"/>
                </a:cxn>
                <a:cxn ang="0">
                  <a:pos x="78" y="323"/>
                </a:cxn>
              </a:cxnLst>
              <a:rect l="0" t="0" r="r" b="b"/>
              <a:pathLst>
                <a:path w="171" h="323">
                  <a:moveTo>
                    <a:pt x="78" y="323"/>
                  </a:moveTo>
                  <a:cubicBezTo>
                    <a:pt x="135" y="293"/>
                    <a:pt x="171" y="235"/>
                    <a:pt x="171" y="171"/>
                  </a:cubicBezTo>
                  <a:cubicBezTo>
                    <a:pt x="171" y="76"/>
                    <a:pt x="94" y="0"/>
                    <a:pt x="0" y="0"/>
                  </a:cubicBezTo>
                  <a:lnTo>
                    <a:pt x="0" y="171"/>
                  </a:lnTo>
                  <a:lnTo>
                    <a:pt x="78" y="323"/>
                  </a:lnTo>
                  <a:close/>
                </a:path>
              </a:pathLst>
            </a:custGeom>
            <a:solidFill>
              <a:srgbClr val="33CC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106" name="Freeform 10"/>
            <p:cNvSpPr>
              <a:spLocks/>
            </p:cNvSpPr>
            <p:nvPr/>
          </p:nvSpPr>
          <p:spPr bwMode="auto">
            <a:xfrm>
              <a:off x="1430" y="800"/>
              <a:ext cx="2096" cy="287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0" y="170"/>
                </a:cxn>
                <a:cxn ang="0">
                  <a:pos x="171" y="342"/>
                </a:cxn>
                <a:cxn ang="0">
                  <a:pos x="249" y="323"/>
                </a:cxn>
                <a:cxn ang="0">
                  <a:pos x="171" y="171"/>
                </a:cxn>
                <a:cxn ang="0">
                  <a:pos x="170" y="0"/>
                </a:cxn>
              </a:cxnLst>
              <a:rect l="0" t="0" r="r" b="b"/>
              <a:pathLst>
                <a:path w="249" h="342">
                  <a:moveTo>
                    <a:pt x="170" y="0"/>
                  </a:moveTo>
                  <a:cubicBezTo>
                    <a:pt x="76" y="0"/>
                    <a:pt x="0" y="76"/>
                    <a:pt x="0" y="170"/>
                  </a:cubicBezTo>
                  <a:cubicBezTo>
                    <a:pt x="0" y="265"/>
                    <a:pt x="76" y="342"/>
                    <a:pt x="171" y="342"/>
                  </a:cubicBezTo>
                  <a:cubicBezTo>
                    <a:pt x="198" y="341"/>
                    <a:pt x="224" y="335"/>
                    <a:pt x="249" y="323"/>
                  </a:cubicBezTo>
                  <a:lnTo>
                    <a:pt x="171" y="17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CC00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2108" name="Text Box 12"/>
          <p:cNvSpPr txBox="1">
            <a:spLocks noChangeArrowheads="1"/>
          </p:cNvSpPr>
          <p:nvPr/>
        </p:nvSpPr>
        <p:spPr bwMode="auto">
          <a:xfrm>
            <a:off x="2659063" y="3940175"/>
            <a:ext cx="2338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umnst777 BT" pitchFamily="34" charset="0"/>
              </a:rPr>
              <a:t>Females</a:t>
            </a:r>
          </a:p>
        </p:txBody>
      </p:sp>
      <p:sp>
        <p:nvSpPr>
          <p:cNvPr id="1412109" name="Text Box 13"/>
          <p:cNvSpPr txBox="1">
            <a:spLocks noChangeArrowheads="1"/>
          </p:cNvSpPr>
          <p:nvPr/>
        </p:nvSpPr>
        <p:spPr bwMode="auto">
          <a:xfrm>
            <a:off x="3351213" y="4487863"/>
            <a:ext cx="2338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umnst777 BT" pitchFamily="34" charset="0"/>
              </a:rPr>
              <a:t>58%</a:t>
            </a:r>
          </a:p>
        </p:txBody>
      </p:sp>
      <p:sp>
        <p:nvSpPr>
          <p:cNvPr id="1412110" name="Text Box 14"/>
          <p:cNvSpPr txBox="1">
            <a:spLocks noChangeArrowheads="1"/>
          </p:cNvSpPr>
          <p:nvPr/>
        </p:nvSpPr>
        <p:spPr bwMode="auto">
          <a:xfrm>
            <a:off x="4883150" y="2019300"/>
            <a:ext cx="2338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umnst777 BT" pitchFamily="34" charset="0"/>
              </a:rPr>
              <a:t>Males</a:t>
            </a:r>
          </a:p>
        </p:txBody>
      </p:sp>
      <p:sp>
        <p:nvSpPr>
          <p:cNvPr id="1412111" name="Text Box 15"/>
          <p:cNvSpPr txBox="1">
            <a:spLocks noChangeArrowheads="1"/>
          </p:cNvSpPr>
          <p:nvPr/>
        </p:nvSpPr>
        <p:spPr bwMode="auto">
          <a:xfrm>
            <a:off x="5124450" y="2703513"/>
            <a:ext cx="2338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umnst777 BT" pitchFamily="34" charset="0"/>
              </a:rPr>
              <a:t>42%</a:t>
            </a:r>
          </a:p>
        </p:txBody>
      </p:sp>
      <p:sp>
        <p:nvSpPr>
          <p:cNvPr id="1412116" name="AutoShape 20" descr="horned_colored_black_cow.bmp"/>
          <p:cNvSpPr>
            <a:spLocks noChangeAspect="1" noChangeArrowheads="1"/>
          </p:cNvSpPr>
          <p:nvPr/>
        </p:nvSpPr>
        <p:spPr bwMode="auto">
          <a:xfrm>
            <a:off x="3657600" y="2833688"/>
            <a:ext cx="1828800" cy="11906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12119" name="Text Box 23"/>
          <p:cNvSpPr txBox="1">
            <a:spLocks noChangeArrowheads="1"/>
          </p:cNvSpPr>
          <p:nvPr/>
        </p:nvSpPr>
        <p:spPr bwMode="auto">
          <a:xfrm>
            <a:off x="3533775" y="5964238"/>
            <a:ext cx="365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Humnst777 BT" pitchFamily="34" charset="0"/>
              </a:rPr>
              <a:t>All genotypes</a:t>
            </a:r>
          </a:p>
        </p:txBody>
      </p:sp>
      <p:pic>
        <p:nvPicPr>
          <p:cNvPr id="1412120" name="Picture 4" descr="horned_colored_black_cow_gr-bg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688" y="1741488"/>
            <a:ext cx="3405187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2121" name="Picture 5" descr="horned_colored_black_bull_gr-bg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1788" y="3359150"/>
            <a:ext cx="204311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3K Sample Characteristics</a:t>
            </a:r>
          </a:p>
        </p:txBody>
      </p:sp>
      <p:sp>
        <p:nvSpPr>
          <p:cNvPr id="1344698" name="Rectangle 186"/>
          <p:cNvSpPr>
            <a:spLocks noGrp="1" noChangeArrowheads="1"/>
          </p:cNvSpPr>
          <p:nvPr>
            <p:ph type="body" idx="1"/>
          </p:nvPr>
        </p:nvSpPr>
        <p:spPr>
          <a:xfrm>
            <a:off x="455613" y="1233488"/>
            <a:ext cx="8226425" cy="3633787"/>
          </a:xfrm>
        </p:spPr>
        <p:txBody>
          <a:bodyPr/>
          <a:lstStyle/>
          <a:p>
            <a:r>
              <a:rPr lang="en-US"/>
              <a:t>93% of 3K genotypes are from females</a:t>
            </a:r>
          </a:p>
          <a:p>
            <a:r>
              <a:rPr lang="en-US"/>
              <a:t>3K Sample types include:</a:t>
            </a:r>
          </a:p>
          <a:p>
            <a:pPr lvl="2"/>
            <a:r>
              <a:rPr lang="en-US"/>
              <a:t>Hair (79%)</a:t>
            </a:r>
          </a:p>
          <a:p>
            <a:pPr lvl="2"/>
            <a:r>
              <a:rPr lang="en-US"/>
              <a:t>Blood (10%)</a:t>
            </a:r>
          </a:p>
          <a:p>
            <a:pPr lvl="2"/>
            <a:r>
              <a:rPr lang="en-US"/>
              <a:t>Nasal (10%)</a:t>
            </a:r>
          </a:p>
          <a:p>
            <a:pPr lvl="2"/>
            <a:r>
              <a:rPr lang="en-US"/>
              <a:t>Semen (1%)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12"/>
          <p:cNvSpPr>
            <a:spLocks noChangeArrowheads="1"/>
          </p:cNvSpPr>
          <p:nvPr/>
        </p:nvSpPr>
        <p:spPr bwMode="auto">
          <a:xfrm>
            <a:off x="7380288" y="4476750"/>
            <a:ext cx="247650" cy="1905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 b="0"/>
          </a:p>
        </p:txBody>
      </p:sp>
      <p:sp>
        <p:nvSpPr>
          <p:cNvPr id="40965" name="Rectangle 12"/>
          <p:cNvSpPr>
            <a:spLocks noChangeArrowheads="1"/>
          </p:cNvSpPr>
          <p:nvPr/>
        </p:nvSpPr>
        <p:spPr bwMode="auto">
          <a:xfrm>
            <a:off x="3819525" y="4508500"/>
            <a:ext cx="247650" cy="1905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 b="0"/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8042275" y="4478338"/>
            <a:ext cx="247650" cy="1905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 b="0"/>
          </a:p>
        </p:txBody>
      </p:sp>
      <p:sp>
        <p:nvSpPr>
          <p:cNvPr id="142234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125538"/>
            <a:ext cx="8431213" cy="5594350"/>
          </a:xfrm>
        </p:spPr>
        <p:txBody>
          <a:bodyPr/>
          <a:lstStyle/>
          <a:p>
            <a:pPr marL="319088" indent="-319088">
              <a:spcAft>
                <a:spcPts val="2000"/>
              </a:spcAft>
            </a:pPr>
            <a:r>
              <a:rPr lang="en-US" sz="2400"/>
              <a:t>For animal</a:t>
            </a:r>
          </a:p>
          <a:p>
            <a:pPr marL="593725" lvl="1">
              <a:spcAft>
                <a:spcPts val="500"/>
              </a:spcAft>
            </a:pPr>
            <a:r>
              <a:rPr lang="en-US" sz="2400"/>
              <a:t>Pedigree incorrect</a:t>
            </a:r>
          </a:p>
          <a:p>
            <a:pPr marL="593725" lvl="1">
              <a:spcAft>
                <a:spcPts val="2000"/>
              </a:spcAft>
            </a:pPr>
            <a:r>
              <a:rPr lang="en-US" sz="2400"/>
              <a:t>Genotype unreliable (3K) </a:t>
            </a:r>
          </a:p>
          <a:p>
            <a:pPr marL="319088" indent="-319088">
              <a:spcAft>
                <a:spcPts val="2000"/>
              </a:spcAft>
            </a:pPr>
            <a:r>
              <a:rPr lang="en-US" sz="2400"/>
              <a:t>For SNP</a:t>
            </a:r>
          </a:p>
          <a:p>
            <a:pPr marL="593725" lvl="1">
              <a:spcAft>
                <a:spcPts val="500"/>
              </a:spcAft>
            </a:pPr>
            <a:r>
              <a:rPr lang="en-US" sz="2400"/>
              <a:t>SNP unreliable</a:t>
            </a:r>
          </a:p>
          <a:p>
            <a:pPr marL="593725" lvl="1">
              <a:spcAft>
                <a:spcPts val="3000"/>
              </a:spcAft>
            </a:pPr>
            <a:r>
              <a:rPr lang="en-US" sz="2400"/>
              <a:t>Clustering needs adjustment</a:t>
            </a:r>
          </a:p>
          <a:p>
            <a:pPr marL="593725" lvl="1">
              <a:spcAft>
                <a:spcPts val="3000"/>
              </a:spcAft>
              <a:buFont typeface="Monotype Sorts" pitchFamily="2" charset="2"/>
              <a:buNone/>
            </a:pPr>
            <a:r>
              <a:rPr lang="en-US" sz="3000">
                <a:solidFill>
                  <a:srgbClr val="FFFF00"/>
                </a:solidFill>
              </a:rPr>
              <a:t>Parent</a:t>
            </a:r>
            <a:r>
              <a:rPr lang="en-US" sz="3000"/>
              <a:t>     </a:t>
            </a:r>
            <a:r>
              <a:rPr lang="en-US" sz="3000">
                <a:latin typeface="Arial" charset="0"/>
              </a:rPr>
              <a:t>10212002101201211001020100100</a:t>
            </a:r>
          </a:p>
          <a:p>
            <a:pPr marL="593725" lvl="1">
              <a:spcAft>
                <a:spcPts val="3000"/>
              </a:spcAft>
              <a:buFont typeface="Monotype Sorts" pitchFamily="2" charset="2"/>
              <a:buNone/>
            </a:pPr>
            <a:r>
              <a:rPr lang="en-US" sz="3000">
                <a:solidFill>
                  <a:srgbClr val="FFFF00"/>
                </a:solidFill>
              </a:rPr>
              <a:t>Progeny</a:t>
            </a:r>
            <a:r>
              <a:rPr lang="en-US" sz="3000"/>
              <a:t>  </a:t>
            </a:r>
            <a:r>
              <a:rPr lang="en-US" sz="3000">
                <a:latin typeface="Arial" charset="0"/>
              </a:rPr>
              <a:t>10202010100200221001120120220</a:t>
            </a:r>
          </a:p>
          <a:p>
            <a:pPr marL="593725" lvl="1">
              <a:spcAft>
                <a:spcPts val="3000"/>
              </a:spcAft>
              <a:buFont typeface="Monotype Sorts" pitchFamily="2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14223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Parent-Progeny conflicts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Parent Progeny Conflicts 50K</a:t>
            </a:r>
          </a:p>
        </p:txBody>
      </p:sp>
      <p:sp>
        <p:nvSpPr>
          <p:cNvPr id="1424390" name="AutoShape 6"/>
          <p:cNvSpPr>
            <a:spLocks noChangeAspect="1" noChangeArrowheads="1" noTextEdit="1"/>
          </p:cNvSpPr>
          <p:nvPr/>
        </p:nvSpPr>
        <p:spPr bwMode="auto">
          <a:xfrm>
            <a:off x="577850" y="1019175"/>
            <a:ext cx="8501063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399" name="Freeform 15"/>
          <p:cNvSpPr>
            <a:spLocks/>
          </p:cNvSpPr>
          <p:nvPr/>
        </p:nvSpPr>
        <p:spPr bwMode="auto">
          <a:xfrm>
            <a:off x="1139825" y="1898650"/>
            <a:ext cx="7704138" cy="3081338"/>
          </a:xfrm>
          <a:custGeom>
            <a:avLst/>
            <a:gdLst/>
            <a:ahLst/>
            <a:cxnLst>
              <a:cxn ang="0">
                <a:pos x="0" y="1941"/>
              </a:cxn>
              <a:cxn ang="0">
                <a:pos x="0" y="0"/>
              </a:cxn>
              <a:cxn ang="0">
                <a:pos x="970" y="1876"/>
              </a:cxn>
              <a:cxn ang="0">
                <a:pos x="1941" y="1919"/>
              </a:cxn>
              <a:cxn ang="0">
                <a:pos x="2912" y="1934"/>
              </a:cxn>
              <a:cxn ang="0">
                <a:pos x="3882" y="1941"/>
              </a:cxn>
              <a:cxn ang="0">
                <a:pos x="4853" y="1941"/>
              </a:cxn>
              <a:cxn ang="0">
                <a:pos x="4853" y="1941"/>
              </a:cxn>
              <a:cxn ang="0">
                <a:pos x="3882" y="1941"/>
              </a:cxn>
              <a:cxn ang="0">
                <a:pos x="2912" y="1941"/>
              </a:cxn>
              <a:cxn ang="0">
                <a:pos x="1941" y="1941"/>
              </a:cxn>
              <a:cxn ang="0">
                <a:pos x="970" y="1941"/>
              </a:cxn>
              <a:cxn ang="0">
                <a:pos x="0" y="1941"/>
              </a:cxn>
            </a:cxnLst>
            <a:rect l="0" t="0" r="r" b="b"/>
            <a:pathLst>
              <a:path w="4853" h="1941">
                <a:moveTo>
                  <a:pt x="0" y="1941"/>
                </a:moveTo>
                <a:lnTo>
                  <a:pt x="0" y="0"/>
                </a:lnTo>
                <a:lnTo>
                  <a:pt x="970" y="1876"/>
                </a:lnTo>
                <a:lnTo>
                  <a:pt x="1941" y="1919"/>
                </a:lnTo>
                <a:lnTo>
                  <a:pt x="2912" y="1934"/>
                </a:lnTo>
                <a:lnTo>
                  <a:pt x="3882" y="1941"/>
                </a:lnTo>
                <a:lnTo>
                  <a:pt x="4853" y="1941"/>
                </a:lnTo>
                <a:lnTo>
                  <a:pt x="4853" y="1941"/>
                </a:lnTo>
                <a:lnTo>
                  <a:pt x="3882" y="1941"/>
                </a:lnTo>
                <a:lnTo>
                  <a:pt x="2912" y="1941"/>
                </a:lnTo>
                <a:lnTo>
                  <a:pt x="1941" y="1941"/>
                </a:lnTo>
                <a:lnTo>
                  <a:pt x="970" y="1941"/>
                </a:lnTo>
                <a:lnTo>
                  <a:pt x="0" y="1941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0" name="Freeform 16"/>
          <p:cNvSpPr>
            <a:spLocks/>
          </p:cNvSpPr>
          <p:nvPr/>
        </p:nvSpPr>
        <p:spPr bwMode="auto">
          <a:xfrm>
            <a:off x="1139825" y="1898650"/>
            <a:ext cx="7704138" cy="3081338"/>
          </a:xfrm>
          <a:custGeom>
            <a:avLst/>
            <a:gdLst/>
            <a:ahLst/>
            <a:cxnLst>
              <a:cxn ang="0">
                <a:pos x="0" y="1941"/>
              </a:cxn>
              <a:cxn ang="0">
                <a:pos x="0" y="0"/>
              </a:cxn>
              <a:cxn ang="0">
                <a:pos x="970" y="1876"/>
              </a:cxn>
              <a:cxn ang="0">
                <a:pos x="1941" y="1919"/>
              </a:cxn>
              <a:cxn ang="0">
                <a:pos x="2912" y="1934"/>
              </a:cxn>
              <a:cxn ang="0">
                <a:pos x="3882" y="1941"/>
              </a:cxn>
              <a:cxn ang="0">
                <a:pos x="4853" y="1941"/>
              </a:cxn>
              <a:cxn ang="0">
                <a:pos x="4853" y="1941"/>
              </a:cxn>
              <a:cxn ang="0">
                <a:pos x="3882" y="1941"/>
              </a:cxn>
              <a:cxn ang="0">
                <a:pos x="2912" y="1941"/>
              </a:cxn>
              <a:cxn ang="0">
                <a:pos x="1941" y="1941"/>
              </a:cxn>
              <a:cxn ang="0">
                <a:pos x="970" y="1941"/>
              </a:cxn>
              <a:cxn ang="0">
                <a:pos x="0" y="1941"/>
              </a:cxn>
            </a:cxnLst>
            <a:rect l="0" t="0" r="r" b="b"/>
            <a:pathLst>
              <a:path w="4853" h="1941">
                <a:moveTo>
                  <a:pt x="0" y="1941"/>
                </a:moveTo>
                <a:lnTo>
                  <a:pt x="0" y="0"/>
                </a:lnTo>
                <a:lnTo>
                  <a:pt x="970" y="1876"/>
                </a:lnTo>
                <a:lnTo>
                  <a:pt x="1941" y="1919"/>
                </a:lnTo>
                <a:lnTo>
                  <a:pt x="2912" y="1934"/>
                </a:lnTo>
                <a:lnTo>
                  <a:pt x="3882" y="1941"/>
                </a:lnTo>
                <a:lnTo>
                  <a:pt x="4853" y="1941"/>
                </a:lnTo>
                <a:lnTo>
                  <a:pt x="4853" y="1941"/>
                </a:lnTo>
                <a:lnTo>
                  <a:pt x="3882" y="1941"/>
                </a:lnTo>
                <a:lnTo>
                  <a:pt x="2912" y="1941"/>
                </a:lnTo>
                <a:lnTo>
                  <a:pt x="1941" y="1941"/>
                </a:lnTo>
                <a:lnTo>
                  <a:pt x="970" y="1941"/>
                </a:lnTo>
                <a:lnTo>
                  <a:pt x="0" y="194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1" name="Line 17"/>
          <p:cNvSpPr>
            <a:spLocks noChangeShapeType="1"/>
          </p:cNvSpPr>
          <p:nvPr/>
        </p:nvSpPr>
        <p:spPr bwMode="auto">
          <a:xfrm>
            <a:off x="1139825" y="1316038"/>
            <a:ext cx="1588" cy="3663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2" name="Line 18"/>
          <p:cNvSpPr>
            <a:spLocks noChangeShapeType="1"/>
          </p:cNvSpPr>
          <p:nvPr/>
        </p:nvSpPr>
        <p:spPr bwMode="auto">
          <a:xfrm>
            <a:off x="1103313" y="4979988"/>
            <a:ext cx="3651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3" name="Line 19"/>
          <p:cNvSpPr>
            <a:spLocks noChangeShapeType="1"/>
          </p:cNvSpPr>
          <p:nvPr/>
        </p:nvSpPr>
        <p:spPr bwMode="auto">
          <a:xfrm>
            <a:off x="1103313" y="4375150"/>
            <a:ext cx="3651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4" name="Line 20"/>
          <p:cNvSpPr>
            <a:spLocks noChangeShapeType="1"/>
          </p:cNvSpPr>
          <p:nvPr/>
        </p:nvSpPr>
        <p:spPr bwMode="auto">
          <a:xfrm>
            <a:off x="1103313" y="3759200"/>
            <a:ext cx="3651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5" name="Line 21"/>
          <p:cNvSpPr>
            <a:spLocks noChangeShapeType="1"/>
          </p:cNvSpPr>
          <p:nvPr/>
        </p:nvSpPr>
        <p:spPr bwMode="auto">
          <a:xfrm>
            <a:off x="1103313" y="3154363"/>
            <a:ext cx="3651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6" name="Line 22"/>
          <p:cNvSpPr>
            <a:spLocks noChangeShapeType="1"/>
          </p:cNvSpPr>
          <p:nvPr/>
        </p:nvSpPr>
        <p:spPr bwMode="auto">
          <a:xfrm>
            <a:off x="1103313" y="2536825"/>
            <a:ext cx="36512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7" name="Line 23"/>
          <p:cNvSpPr>
            <a:spLocks noChangeShapeType="1"/>
          </p:cNvSpPr>
          <p:nvPr/>
        </p:nvSpPr>
        <p:spPr bwMode="auto">
          <a:xfrm>
            <a:off x="1103313" y="1931988"/>
            <a:ext cx="3651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8" name="Line 24"/>
          <p:cNvSpPr>
            <a:spLocks noChangeShapeType="1"/>
          </p:cNvSpPr>
          <p:nvPr/>
        </p:nvSpPr>
        <p:spPr bwMode="auto">
          <a:xfrm>
            <a:off x="1103313" y="1316038"/>
            <a:ext cx="36512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09" name="Line 25"/>
          <p:cNvSpPr>
            <a:spLocks noChangeShapeType="1"/>
          </p:cNvSpPr>
          <p:nvPr/>
        </p:nvSpPr>
        <p:spPr bwMode="auto">
          <a:xfrm>
            <a:off x="1139825" y="4979988"/>
            <a:ext cx="770413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10" name="Line 26"/>
          <p:cNvSpPr>
            <a:spLocks noChangeShapeType="1"/>
          </p:cNvSpPr>
          <p:nvPr/>
        </p:nvSpPr>
        <p:spPr bwMode="auto">
          <a:xfrm flipV="1">
            <a:off x="1139825" y="4979988"/>
            <a:ext cx="1588" cy="460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11" name="Line 27"/>
          <p:cNvSpPr>
            <a:spLocks noChangeShapeType="1"/>
          </p:cNvSpPr>
          <p:nvPr/>
        </p:nvSpPr>
        <p:spPr bwMode="auto">
          <a:xfrm flipV="1">
            <a:off x="2679700" y="4979988"/>
            <a:ext cx="1588" cy="460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12" name="Line 28"/>
          <p:cNvSpPr>
            <a:spLocks noChangeShapeType="1"/>
          </p:cNvSpPr>
          <p:nvPr/>
        </p:nvSpPr>
        <p:spPr bwMode="auto">
          <a:xfrm flipV="1">
            <a:off x="4221163" y="4979988"/>
            <a:ext cx="1587" cy="460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13" name="Line 29"/>
          <p:cNvSpPr>
            <a:spLocks noChangeShapeType="1"/>
          </p:cNvSpPr>
          <p:nvPr/>
        </p:nvSpPr>
        <p:spPr bwMode="auto">
          <a:xfrm flipV="1">
            <a:off x="5762625" y="4979988"/>
            <a:ext cx="1588" cy="460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14" name="Line 30"/>
          <p:cNvSpPr>
            <a:spLocks noChangeShapeType="1"/>
          </p:cNvSpPr>
          <p:nvPr/>
        </p:nvSpPr>
        <p:spPr bwMode="auto">
          <a:xfrm flipV="1">
            <a:off x="7302500" y="4979988"/>
            <a:ext cx="1588" cy="460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15" name="Line 31"/>
          <p:cNvSpPr>
            <a:spLocks noChangeShapeType="1"/>
          </p:cNvSpPr>
          <p:nvPr/>
        </p:nvSpPr>
        <p:spPr bwMode="auto">
          <a:xfrm flipV="1">
            <a:off x="8843963" y="4979988"/>
            <a:ext cx="1587" cy="460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636588" y="4864100"/>
            <a:ext cx="134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0</a:t>
            </a:r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446088" y="4259263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5000</a:t>
            </a:r>
          </a:p>
        </p:txBody>
      </p:sp>
      <p:sp>
        <p:nvSpPr>
          <p:cNvPr id="1424418" name="Rectangle 34"/>
          <p:cNvSpPr>
            <a:spLocks noChangeArrowheads="1"/>
          </p:cNvSpPr>
          <p:nvPr/>
        </p:nvSpPr>
        <p:spPr bwMode="auto">
          <a:xfrm>
            <a:off x="382588" y="3643313"/>
            <a:ext cx="67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10000</a:t>
            </a:r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382588" y="3038475"/>
            <a:ext cx="674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15000</a:t>
            </a:r>
          </a:p>
        </p:txBody>
      </p:sp>
      <p:sp>
        <p:nvSpPr>
          <p:cNvPr id="1424420" name="Rectangle 36"/>
          <p:cNvSpPr>
            <a:spLocks noChangeArrowheads="1"/>
          </p:cNvSpPr>
          <p:nvPr/>
        </p:nvSpPr>
        <p:spPr bwMode="auto">
          <a:xfrm>
            <a:off x="382588" y="2422525"/>
            <a:ext cx="674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20000</a:t>
            </a:r>
          </a:p>
        </p:txBody>
      </p:sp>
      <p:sp>
        <p:nvSpPr>
          <p:cNvPr id="1424421" name="Rectangle 37"/>
          <p:cNvSpPr>
            <a:spLocks noChangeArrowheads="1"/>
          </p:cNvSpPr>
          <p:nvPr/>
        </p:nvSpPr>
        <p:spPr bwMode="auto">
          <a:xfrm>
            <a:off x="382588" y="1817688"/>
            <a:ext cx="67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25000</a:t>
            </a:r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382588" y="1200150"/>
            <a:ext cx="674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30000</a:t>
            </a:r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1112838" y="5105400"/>
            <a:ext cx="134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0</a:t>
            </a:r>
          </a:p>
        </p:txBody>
      </p:sp>
      <p:sp>
        <p:nvSpPr>
          <p:cNvPr id="1424424" name="Rectangle 40"/>
          <p:cNvSpPr>
            <a:spLocks noChangeArrowheads="1"/>
          </p:cNvSpPr>
          <p:nvPr/>
        </p:nvSpPr>
        <p:spPr bwMode="auto">
          <a:xfrm>
            <a:off x="2487613" y="5105400"/>
            <a:ext cx="338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0.1</a:t>
            </a:r>
          </a:p>
        </p:txBody>
      </p:sp>
      <p:sp>
        <p:nvSpPr>
          <p:cNvPr id="1424425" name="Rectangle 41"/>
          <p:cNvSpPr>
            <a:spLocks noChangeArrowheads="1"/>
          </p:cNvSpPr>
          <p:nvPr/>
        </p:nvSpPr>
        <p:spPr bwMode="auto">
          <a:xfrm>
            <a:off x="4029075" y="5105400"/>
            <a:ext cx="338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0.2</a:t>
            </a:r>
          </a:p>
        </p:txBody>
      </p:sp>
      <p:sp>
        <p:nvSpPr>
          <p:cNvPr id="1424426" name="Rectangle 42"/>
          <p:cNvSpPr>
            <a:spLocks noChangeArrowheads="1"/>
          </p:cNvSpPr>
          <p:nvPr/>
        </p:nvSpPr>
        <p:spPr bwMode="auto">
          <a:xfrm>
            <a:off x="5568950" y="5105400"/>
            <a:ext cx="338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0.3</a:t>
            </a:r>
          </a:p>
        </p:txBody>
      </p:sp>
      <p:sp>
        <p:nvSpPr>
          <p:cNvPr id="1424427" name="Rectangle 43"/>
          <p:cNvSpPr>
            <a:spLocks noChangeArrowheads="1"/>
          </p:cNvSpPr>
          <p:nvPr/>
        </p:nvSpPr>
        <p:spPr bwMode="auto">
          <a:xfrm>
            <a:off x="7110413" y="5105400"/>
            <a:ext cx="338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0.4</a:t>
            </a:r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8650288" y="5105400"/>
            <a:ext cx="338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0.5</a:t>
            </a:r>
          </a:p>
        </p:txBody>
      </p:sp>
      <p:sp>
        <p:nvSpPr>
          <p:cNvPr id="1424431" name="Rectangle 47"/>
          <p:cNvSpPr>
            <a:spLocks noChangeArrowheads="1"/>
          </p:cNvSpPr>
          <p:nvPr/>
        </p:nvSpPr>
        <p:spPr bwMode="auto">
          <a:xfrm>
            <a:off x="3941763" y="55753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Conflicts (%)</a:t>
            </a:r>
          </a:p>
        </p:txBody>
      </p:sp>
      <p:sp>
        <p:nvSpPr>
          <p:cNvPr id="1424433" name="Rectangle 49"/>
          <p:cNvSpPr>
            <a:spLocks noChangeArrowheads="1"/>
          </p:cNvSpPr>
          <p:nvPr/>
        </p:nvSpPr>
        <p:spPr bwMode="auto">
          <a:xfrm rot="16200000">
            <a:off x="-1044575" y="3035300"/>
            <a:ext cx="242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Humnst777 BT" pitchFamily="34" charset="0"/>
              </a:rPr>
              <a:t>Number of 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565" name="Rectangle 109"/>
          <p:cNvSpPr>
            <a:spLocks noChangeArrowheads="1"/>
          </p:cNvSpPr>
          <p:nvPr/>
        </p:nvSpPr>
        <p:spPr bwMode="auto">
          <a:xfrm>
            <a:off x="8915400" y="1057275"/>
            <a:ext cx="88900" cy="390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27558" name="Group 102"/>
          <p:cNvGrpSpPr>
            <a:grpSpLocks/>
          </p:cNvGrpSpPr>
          <p:nvPr/>
        </p:nvGrpSpPr>
        <p:grpSpPr bwMode="auto">
          <a:xfrm>
            <a:off x="87313" y="1004888"/>
            <a:ext cx="9056687" cy="4837112"/>
            <a:chOff x="-173" y="638"/>
            <a:chExt cx="5705" cy="3047"/>
          </a:xfrm>
        </p:grpSpPr>
        <p:sp>
          <p:nvSpPr>
            <p:cNvPr id="1427463" name="AutoShape 7"/>
            <p:cNvSpPr>
              <a:spLocks noChangeAspect="1" noChangeArrowheads="1" noTextEdit="1"/>
            </p:cNvSpPr>
            <p:nvPr/>
          </p:nvSpPr>
          <p:spPr bwMode="auto">
            <a:xfrm>
              <a:off x="88" y="638"/>
              <a:ext cx="5426" cy="2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75" name="Freeform 19"/>
            <p:cNvSpPr>
              <a:spLocks/>
            </p:cNvSpPr>
            <p:nvPr/>
          </p:nvSpPr>
          <p:spPr bwMode="auto">
            <a:xfrm>
              <a:off x="502" y="1033"/>
              <a:ext cx="4917" cy="2085"/>
            </a:xfrm>
            <a:custGeom>
              <a:avLst/>
              <a:gdLst/>
              <a:ahLst/>
              <a:cxnLst>
                <a:cxn ang="0">
                  <a:pos x="0" y="2085"/>
                </a:cxn>
                <a:cxn ang="0">
                  <a:pos x="0" y="0"/>
                </a:cxn>
                <a:cxn ang="0">
                  <a:pos x="196" y="1617"/>
                </a:cxn>
                <a:cxn ang="0">
                  <a:pos x="393" y="1957"/>
                </a:cxn>
                <a:cxn ang="0">
                  <a:pos x="590" y="2035"/>
                </a:cxn>
                <a:cxn ang="0">
                  <a:pos x="786" y="2057"/>
                </a:cxn>
                <a:cxn ang="0">
                  <a:pos x="983" y="2064"/>
                </a:cxn>
                <a:cxn ang="0">
                  <a:pos x="1180" y="2071"/>
                </a:cxn>
                <a:cxn ang="0">
                  <a:pos x="1376" y="2078"/>
                </a:cxn>
                <a:cxn ang="0">
                  <a:pos x="1573" y="2078"/>
                </a:cxn>
                <a:cxn ang="0">
                  <a:pos x="1770" y="2078"/>
                </a:cxn>
                <a:cxn ang="0">
                  <a:pos x="1966" y="2085"/>
                </a:cxn>
                <a:cxn ang="0">
                  <a:pos x="2163" y="2085"/>
                </a:cxn>
                <a:cxn ang="0">
                  <a:pos x="2360" y="2085"/>
                </a:cxn>
                <a:cxn ang="0">
                  <a:pos x="2556" y="2085"/>
                </a:cxn>
                <a:cxn ang="0">
                  <a:pos x="2753" y="2085"/>
                </a:cxn>
                <a:cxn ang="0">
                  <a:pos x="2950" y="2085"/>
                </a:cxn>
                <a:cxn ang="0">
                  <a:pos x="3146" y="2085"/>
                </a:cxn>
                <a:cxn ang="0">
                  <a:pos x="3343" y="2085"/>
                </a:cxn>
                <a:cxn ang="0">
                  <a:pos x="3540" y="2085"/>
                </a:cxn>
                <a:cxn ang="0">
                  <a:pos x="3737" y="2085"/>
                </a:cxn>
                <a:cxn ang="0">
                  <a:pos x="3933" y="2085"/>
                </a:cxn>
                <a:cxn ang="0">
                  <a:pos x="4130" y="2085"/>
                </a:cxn>
                <a:cxn ang="0">
                  <a:pos x="4327" y="2085"/>
                </a:cxn>
                <a:cxn ang="0">
                  <a:pos x="4523" y="2085"/>
                </a:cxn>
                <a:cxn ang="0">
                  <a:pos x="4720" y="2085"/>
                </a:cxn>
                <a:cxn ang="0">
                  <a:pos x="4917" y="2085"/>
                </a:cxn>
                <a:cxn ang="0">
                  <a:pos x="4917" y="2085"/>
                </a:cxn>
                <a:cxn ang="0">
                  <a:pos x="4720" y="2085"/>
                </a:cxn>
                <a:cxn ang="0">
                  <a:pos x="4523" y="2085"/>
                </a:cxn>
                <a:cxn ang="0">
                  <a:pos x="4327" y="2085"/>
                </a:cxn>
                <a:cxn ang="0">
                  <a:pos x="4130" y="2085"/>
                </a:cxn>
                <a:cxn ang="0">
                  <a:pos x="3933" y="2085"/>
                </a:cxn>
                <a:cxn ang="0">
                  <a:pos x="3737" y="2085"/>
                </a:cxn>
                <a:cxn ang="0">
                  <a:pos x="3540" y="2085"/>
                </a:cxn>
                <a:cxn ang="0">
                  <a:pos x="3343" y="2085"/>
                </a:cxn>
                <a:cxn ang="0">
                  <a:pos x="3146" y="2085"/>
                </a:cxn>
                <a:cxn ang="0">
                  <a:pos x="2950" y="2085"/>
                </a:cxn>
                <a:cxn ang="0">
                  <a:pos x="2753" y="2085"/>
                </a:cxn>
                <a:cxn ang="0">
                  <a:pos x="2556" y="2085"/>
                </a:cxn>
                <a:cxn ang="0">
                  <a:pos x="2360" y="2085"/>
                </a:cxn>
                <a:cxn ang="0">
                  <a:pos x="2163" y="2085"/>
                </a:cxn>
                <a:cxn ang="0">
                  <a:pos x="1966" y="2085"/>
                </a:cxn>
                <a:cxn ang="0">
                  <a:pos x="1770" y="2085"/>
                </a:cxn>
                <a:cxn ang="0">
                  <a:pos x="1573" y="2085"/>
                </a:cxn>
                <a:cxn ang="0">
                  <a:pos x="1376" y="2085"/>
                </a:cxn>
                <a:cxn ang="0">
                  <a:pos x="1180" y="2085"/>
                </a:cxn>
                <a:cxn ang="0">
                  <a:pos x="983" y="2085"/>
                </a:cxn>
                <a:cxn ang="0">
                  <a:pos x="786" y="2085"/>
                </a:cxn>
                <a:cxn ang="0">
                  <a:pos x="590" y="2085"/>
                </a:cxn>
                <a:cxn ang="0">
                  <a:pos x="393" y="2085"/>
                </a:cxn>
                <a:cxn ang="0">
                  <a:pos x="196" y="2085"/>
                </a:cxn>
                <a:cxn ang="0">
                  <a:pos x="0" y="2085"/>
                </a:cxn>
              </a:cxnLst>
              <a:rect l="0" t="0" r="r" b="b"/>
              <a:pathLst>
                <a:path w="4917" h="2085">
                  <a:moveTo>
                    <a:pt x="0" y="2085"/>
                  </a:moveTo>
                  <a:lnTo>
                    <a:pt x="0" y="0"/>
                  </a:lnTo>
                  <a:lnTo>
                    <a:pt x="196" y="1617"/>
                  </a:lnTo>
                  <a:lnTo>
                    <a:pt x="393" y="1957"/>
                  </a:lnTo>
                  <a:lnTo>
                    <a:pt x="590" y="2035"/>
                  </a:lnTo>
                  <a:lnTo>
                    <a:pt x="786" y="2057"/>
                  </a:lnTo>
                  <a:lnTo>
                    <a:pt x="983" y="2064"/>
                  </a:lnTo>
                  <a:lnTo>
                    <a:pt x="1180" y="2071"/>
                  </a:lnTo>
                  <a:lnTo>
                    <a:pt x="1376" y="2078"/>
                  </a:lnTo>
                  <a:lnTo>
                    <a:pt x="1573" y="2078"/>
                  </a:lnTo>
                  <a:lnTo>
                    <a:pt x="1770" y="2078"/>
                  </a:lnTo>
                  <a:lnTo>
                    <a:pt x="1966" y="2085"/>
                  </a:lnTo>
                  <a:lnTo>
                    <a:pt x="2163" y="2085"/>
                  </a:lnTo>
                  <a:lnTo>
                    <a:pt x="2360" y="2085"/>
                  </a:lnTo>
                  <a:lnTo>
                    <a:pt x="2556" y="2085"/>
                  </a:lnTo>
                  <a:lnTo>
                    <a:pt x="2753" y="2085"/>
                  </a:lnTo>
                  <a:lnTo>
                    <a:pt x="2950" y="2085"/>
                  </a:lnTo>
                  <a:lnTo>
                    <a:pt x="3146" y="2085"/>
                  </a:lnTo>
                  <a:lnTo>
                    <a:pt x="3343" y="2085"/>
                  </a:lnTo>
                  <a:lnTo>
                    <a:pt x="3540" y="2085"/>
                  </a:lnTo>
                  <a:lnTo>
                    <a:pt x="3737" y="2085"/>
                  </a:lnTo>
                  <a:lnTo>
                    <a:pt x="3933" y="2085"/>
                  </a:lnTo>
                  <a:lnTo>
                    <a:pt x="4130" y="2085"/>
                  </a:lnTo>
                  <a:lnTo>
                    <a:pt x="4327" y="2085"/>
                  </a:lnTo>
                  <a:lnTo>
                    <a:pt x="4523" y="2085"/>
                  </a:lnTo>
                  <a:lnTo>
                    <a:pt x="4720" y="2085"/>
                  </a:lnTo>
                  <a:lnTo>
                    <a:pt x="4917" y="2085"/>
                  </a:lnTo>
                  <a:lnTo>
                    <a:pt x="4917" y="2085"/>
                  </a:lnTo>
                  <a:lnTo>
                    <a:pt x="4720" y="2085"/>
                  </a:lnTo>
                  <a:lnTo>
                    <a:pt x="4523" y="2085"/>
                  </a:lnTo>
                  <a:lnTo>
                    <a:pt x="4327" y="2085"/>
                  </a:lnTo>
                  <a:lnTo>
                    <a:pt x="4130" y="2085"/>
                  </a:lnTo>
                  <a:lnTo>
                    <a:pt x="3933" y="2085"/>
                  </a:lnTo>
                  <a:lnTo>
                    <a:pt x="3737" y="2085"/>
                  </a:lnTo>
                  <a:lnTo>
                    <a:pt x="3540" y="2085"/>
                  </a:lnTo>
                  <a:lnTo>
                    <a:pt x="3343" y="2085"/>
                  </a:lnTo>
                  <a:lnTo>
                    <a:pt x="3146" y="2085"/>
                  </a:lnTo>
                  <a:lnTo>
                    <a:pt x="2950" y="2085"/>
                  </a:lnTo>
                  <a:lnTo>
                    <a:pt x="2753" y="2085"/>
                  </a:lnTo>
                  <a:lnTo>
                    <a:pt x="2556" y="2085"/>
                  </a:lnTo>
                  <a:lnTo>
                    <a:pt x="2360" y="2085"/>
                  </a:lnTo>
                  <a:lnTo>
                    <a:pt x="2163" y="2085"/>
                  </a:lnTo>
                  <a:lnTo>
                    <a:pt x="1966" y="2085"/>
                  </a:lnTo>
                  <a:lnTo>
                    <a:pt x="1770" y="2085"/>
                  </a:lnTo>
                  <a:lnTo>
                    <a:pt x="1573" y="2085"/>
                  </a:lnTo>
                  <a:lnTo>
                    <a:pt x="1376" y="2085"/>
                  </a:lnTo>
                  <a:lnTo>
                    <a:pt x="1180" y="2085"/>
                  </a:lnTo>
                  <a:lnTo>
                    <a:pt x="983" y="2085"/>
                  </a:lnTo>
                  <a:lnTo>
                    <a:pt x="786" y="2085"/>
                  </a:lnTo>
                  <a:lnTo>
                    <a:pt x="590" y="2085"/>
                  </a:lnTo>
                  <a:lnTo>
                    <a:pt x="393" y="2085"/>
                  </a:lnTo>
                  <a:lnTo>
                    <a:pt x="196" y="2085"/>
                  </a:lnTo>
                  <a:lnTo>
                    <a:pt x="0" y="208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76" name="Freeform 20"/>
            <p:cNvSpPr>
              <a:spLocks/>
            </p:cNvSpPr>
            <p:nvPr/>
          </p:nvSpPr>
          <p:spPr bwMode="auto">
            <a:xfrm>
              <a:off x="502" y="1033"/>
              <a:ext cx="4917" cy="2085"/>
            </a:xfrm>
            <a:custGeom>
              <a:avLst/>
              <a:gdLst/>
              <a:ahLst/>
              <a:cxnLst>
                <a:cxn ang="0">
                  <a:pos x="0" y="2085"/>
                </a:cxn>
                <a:cxn ang="0">
                  <a:pos x="0" y="0"/>
                </a:cxn>
                <a:cxn ang="0">
                  <a:pos x="196" y="1617"/>
                </a:cxn>
                <a:cxn ang="0">
                  <a:pos x="393" y="1957"/>
                </a:cxn>
                <a:cxn ang="0">
                  <a:pos x="590" y="2035"/>
                </a:cxn>
                <a:cxn ang="0">
                  <a:pos x="786" y="2057"/>
                </a:cxn>
                <a:cxn ang="0">
                  <a:pos x="983" y="2064"/>
                </a:cxn>
                <a:cxn ang="0">
                  <a:pos x="1180" y="2071"/>
                </a:cxn>
                <a:cxn ang="0">
                  <a:pos x="1376" y="2078"/>
                </a:cxn>
                <a:cxn ang="0">
                  <a:pos x="1573" y="2078"/>
                </a:cxn>
                <a:cxn ang="0">
                  <a:pos x="1770" y="2078"/>
                </a:cxn>
                <a:cxn ang="0">
                  <a:pos x="1966" y="2085"/>
                </a:cxn>
                <a:cxn ang="0">
                  <a:pos x="2163" y="2085"/>
                </a:cxn>
                <a:cxn ang="0">
                  <a:pos x="2360" y="2085"/>
                </a:cxn>
                <a:cxn ang="0">
                  <a:pos x="2556" y="2085"/>
                </a:cxn>
                <a:cxn ang="0">
                  <a:pos x="2753" y="2085"/>
                </a:cxn>
                <a:cxn ang="0">
                  <a:pos x="2950" y="2085"/>
                </a:cxn>
                <a:cxn ang="0">
                  <a:pos x="3146" y="2085"/>
                </a:cxn>
                <a:cxn ang="0">
                  <a:pos x="3343" y="2085"/>
                </a:cxn>
                <a:cxn ang="0">
                  <a:pos x="3540" y="2085"/>
                </a:cxn>
                <a:cxn ang="0">
                  <a:pos x="3737" y="2085"/>
                </a:cxn>
                <a:cxn ang="0">
                  <a:pos x="3933" y="2085"/>
                </a:cxn>
                <a:cxn ang="0">
                  <a:pos x="4130" y="2085"/>
                </a:cxn>
                <a:cxn ang="0">
                  <a:pos x="4327" y="2085"/>
                </a:cxn>
                <a:cxn ang="0">
                  <a:pos x="4523" y="2085"/>
                </a:cxn>
                <a:cxn ang="0">
                  <a:pos x="4720" y="2085"/>
                </a:cxn>
                <a:cxn ang="0">
                  <a:pos x="4917" y="2085"/>
                </a:cxn>
                <a:cxn ang="0">
                  <a:pos x="4917" y="2085"/>
                </a:cxn>
                <a:cxn ang="0">
                  <a:pos x="4720" y="2085"/>
                </a:cxn>
                <a:cxn ang="0">
                  <a:pos x="4523" y="2085"/>
                </a:cxn>
                <a:cxn ang="0">
                  <a:pos x="4327" y="2085"/>
                </a:cxn>
                <a:cxn ang="0">
                  <a:pos x="4130" y="2085"/>
                </a:cxn>
                <a:cxn ang="0">
                  <a:pos x="3933" y="2085"/>
                </a:cxn>
                <a:cxn ang="0">
                  <a:pos x="3737" y="2085"/>
                </a:cxn>
                <a:cxn ang="0">
                  <a:pos x="3540" y="2085"/>
                </a:cxn>
                <a:cxn ang="0">
                  <a:pos x="3343" y="2085"/>
                </a:cxn>
                <a:cxn ang="0">
                  <a:pos x="3146" y="2085"/>
                </a:cxn>
                <a:cxn ang="0">
                  <a:pos x="2950" y="2085"/>
                </a:cxn>
                <a:cxn ang="0">
                  <a:pos x="2753" y="2085"/>
                </a:cxn>
                <a:cxn ang="0">
                  <a:pos x="2556" y="2085"/>
                </a:cxn>
                <a:cxn ang="0">
                  <a:pos x="2360" y="2085"/>
                </a:cxn>
                <a:cxn ang="0">
                  <a:pos x="2163" y="2085"/>
                </a:cxn>
                <a:cxn ang="0">
                  <a:pos x="1966" y="2085"/>
                </a:cxn>
                <a:cxn ang="0">
                  <a:pos x="1770" y="2085"/>
                </a:cxn>
                <a:cxn ang="0">
                  <a:pos x="1573" y="2085"/>
                </a:cxn>
                <a:cxn ang="0">
                  <a:pos x="1376" y="2085"/>
                </a:cxn>
                <a:cxn ang="0">
                  <a:pos x="1180" y="2085"/>
                </a:cxn>
                <a:cxn ang="0">
                  <a:pos x="983" y="2085"/>
                </a:cxn>
                <a:cxn ang="0">
                  <a:pos x="786" y="2085"/>
                </a:cxn>
                <a:cxn ang="0">
                  <a:pos x="590" y="2085"/>
                </a:cxn>
                <a:cxn ang="0">
                  <a:pos x="393" y="2085"/>
                </a:cxn>
                <a:cxn ang="0">
                  <a:pos x="196" y="2085"/>
                </a:cxn>
                <a:cxn ang="0">
                  <a:pos x="0" y="2085"/>
                </a:cxn>
              </a:cxnLst>
              <a:rect l="0" t="0" r="r" b="b"/>
              <a:pathLst>
                <a:path w="4917" h="2085">
                  <a:moveTo>
                    <a:pt x="0" y="2085"/>
                  </a:moveTo>
                  <a:lnTo>
                    <a:pt x="0" y="0"/>
                  </a:lnTo>
                  <a:lnTo>
                    <a:pt x="196" y="1617"/>
                  </a:lnTo>
                  <a:lnTo>
                    <a:pt x="393" y="1957"/>
                  </a:lnTo>
                  <a:lnTo>
                    <a:pt x="590" y="2035"/>
                  </a:lnTo>
                  <a:lnTo>
                    <a:pt x="786" y="2057"/>
                  </a:lnTo>
                  <a:lnTo>
                    <a:pt x="983" y="2064"/>
                  </a:lnTo>
                  <a:lnTo>
                    <a:pt x="1180" y="2071"/>
                  </a:lnTo>
                  <a:lnTo>
                    <a:pt x="1376" y="2078"/>
                  </a:lnTo>
                  <a:lnTo>
                    <a:pt x="1573" y="2078"/>
                  </a:lnTo>
                  <a:lnTo>
                    <a:pt x="1770" y="2078"/>
                  </a:lnTo>
                  <a:lnTo>
                    <a:pt x="1966" y="2085"/>
                  </a:lnTo>
                  <a:lnTo>
                    <a:pt x="2163" y="2085"/>
                  </a:lnTo>
                  <a:lnTo>
                    <a:pt x="2360" y="2085"/>
                  </a:lnTo>
                  <a:lnTo>
                    <a:pt x="2556" y="2085"/>
                  </a:lnTo>
                  <a:lnTo>
                    <a:pt x="2753" y="2085"/>
                  </a:lnTo>
                  <a:lnTo>
                    <a:pt x="2950" y="2085"/>
                  </a:lnTo>
                  <a:lnTo>
                    <a:pt x="3146" y="2085"/>
                  </a:lnTo>
                  <a:lnTo>
                    <a:pt x="3343" y="2085"/>
                  </a:lnTo>
                  <a:lnTo>
                    <a:pt x="3540" y="2085"/>
                  </a:lnTo>
                  <a:lnTo>
                    <a:pt x="3737" y="2085"/>
                  </a:lnTo>
                  <a:lnTo>
                    <a:pt x="3933" y="2085"/>
                  </a:lnTo>
                  <a:lnTo>
                    <a:pt x="4130" y="2085"/>
                  </a:lnTo>
                  <a:lnTo>
                    <a:pt x="4327" y="2085"/>
                  </a:lnTo>
                  <a:lnTo>
                    <a:pt x="4523" y="2085"/>
                  </a:lnTo>
                  <a:lnTo>
                    <a:pt x="4720" y="2085"/>
                  </a:lnTo>
                  <a:lnTo>
                    <a:pt x="4917" y="2085"/>
                  </a:lnTo>
                  <a:lnTo>
                    <a:pt x="4917" y="2085"/>
                  </a:lnTo>
                  <a:lnTo>
                    <a:pt x="4720" y="2085"/>
                  </a:lnTo>
                  <a:lnTo>
                    <a:pt x="4523" y="2085"/>
                  </a:lnTo>
                  <a:lnTo>
                    <a:pt x="4327" y="2085"/>
                  </a:lnTo>
                  <a:lnTo>
                    <a:pt x="4130" y="2085"/>
                  </a:lnTo>
                  <a:lnTo>
                    <a:pt x="3933" y="2085"/>
                  </a:lnTo>
                  <a:lnTo>
                    <a:pt x="3737" y="2085"/>
                  </a:lnTo>
                  <a:lnTo>
                    <a:pt x="3540" y="2085"/>
                  </a:lnTo>
                  <a:lnTo>
                    <a:pt x="3343" y="2085"/>
                  </a:lnTo>
                  <a:lnTo>
                    <a:pt x="3146" y="2085"/>
                  </a:lnTo>
                  <a:lnTo>
                    <a:pt x="2950" y="2085"/>
                  </a:lnTo>
                  <a:lnTo>
                    <a:pt x="2753" y="2085"/>
                  </a:lnTo>
                  <a:lnTo>
                    <a:pt x="2556" y="2085"/>
                  </a:lnTo>
                  <a:lnTo>
                    <a:pt x="2360" y="2085"/>
                  </a:lnTo>
                  <a:lnTo>
                    <a:pt x="2163" y="2085"/>
                  </a:lnTo>
                  <a:lnTo>
                    <a:pt x="1966" y="2085"/>
                  </a:lnTo>
                  <a:lnTo>
                    <a:pt x="1770" y="2085"/>
                  </a:lnTo>
                  <a:lnTo>
                    <a:pt x="1573" y="2085"/>
                  </a:lnTo>
                  <a:lnTo>
                    <a:pt x="1376" y="2085"/>
                  </a:lnTo>
                  <a:lnTo>
                    <a:pt x="1180" y="2085"/>
                  </a:lnTo>
                  <a:lnTo>
                    <a:pt x="983" y="2085"/>
                  </a:lnTo>
                  <a:lnTo>
                    <a:pt x="786" y="2085"/>
                  </a:lnTo>
                  <a:lnTo>
                    <a:pt x="590" y="2085"/>
                  </a:lnTo>
                  <a:lnTo>
                    <a:pt x="393" y="2085"/>
                  </a:lnTo>
                  <a:lnTo>
                    <a:pt x="196" y="2085"/>
                  </a:lnTo>
                  <a:lnTo>
                    <a:pt x="0" y="208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77" name="Line 21"/>
            <p:cNvSpPr>
              <a:spLocks noChangeShapeType="1"/>
            </p:cNvSpPr>
            <p:nvPr/>
          </p:nvSpPr>
          <p:spPr bwMode="auto">
            <a:xfrm>
              <a:off x="502" y="841"/>
              <a:ext cx="1" cy="227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78" name="Line 22"/>
            <p:cNvSpPr>
              <a:spLocks noChangeShapeType="1"/>
            </p:cNvSpPr>
            <p:nvPr/>
          </p:nvSpPr>
          <p:spPr bwMode="auto">
            <a:xfrm>
              <a:off x="479" y="3118"/>
              <a:ext cx="23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79" name="Line 23"/>
            <p:cNvSpPr>
              <a:spLocks noChangeShapeType="1"/>
            </p:cNvSpPr>
            <p:nvPr/>
          </p:nvSpPr>
          <p:spPr bwMode="auto">
            <a:xfrm>
              <a:off x="479" y="2863"/>
              <a:ext cx="23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80" name="Line 24"/>
            <p:cNvSpPr>
              <a:spLocks noChangeShapeType="1"/>
            </p:cNvSpPr>
            <p:nvPr/>
          </p:nvSpPr>
          <p:spPr bwMode="auto">
            <a:xfrm>
              <a:off x="479" y="2615"/>
              <a:ext cx="23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81" name="Line 25"/>
            <p:cNvSpPr>
              <a:spLocks noChangeShapeType="1"/>
            </p:cNvSpPr>
            <p:nvPr/>
          </p:nvSpPr>
          <p:spPr bwMode="auto">
            <a:xfrm>
              <a:off x="479" y="2359"/>
              <a:ext cx="23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82" name="Line 26"/>
            <p:cNvSpPr>
              <a:spLocks noChangeShapeType="1"/>
            </p:cNvSpPr>
            <p:nvPr/>
          </p:nvSpPr>
          <p:spPr bwMode="auto">
            <a:xfrm>
              <a:off x="479" y="2104"/>
              <a:ext cx="23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83" name="Line 27"/>
            <p:cNvSpPr>
              <a:spLocks noChangeShapeType="1"/>
            </p:cNvSpPr>
            <p:nvPr/>
          </p:nvSpPr>
          <p:spPr bwMode="auto">
            <a:xfrm>
              <a:off x="479" y="1856"/>
              <a:ext cx="23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84" name="Line 28"/>
            <p:cNvSpPr>
              <a:spLocks noChangeShapeType="1"/>
            </p:cNvSpPr>
            <p:nvPr/>
          </p:nvSpPr>
          <p:spPr bwMode="auto">
            <a:xfrm>
              <a:off x="479" y="1600"/>
              <a:ext cx="23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85" name="Line 29"/>
            <p:cNvSpPr>
              <a:spLocks noChangeShapeType="1"/>
            </p:cNvSpPr>
            <p:nvPr/>
          </p:nvSpPr>
          <p:spPr bwMode="auto">
            <a:xfrm>
              <a:off x="479" y="1345"/>
              <a:ext cx="23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86" name="Line 30"/>
            <p:cNvSpPr>
              <a:spLocks noChangeShapeType="1"/>
            </p:cNvSpPr>
            <p:nvPr/>
          </p:nvSpPr>
          <p:spPr bwMode="auto">
            <a:xfrm>
              <a:off x="479" y="1097"/>
              <a:ext cx="23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87" name="Line 31"/>
            <p:cNvSpPr>
              <a:spLocks noChangeShapeType="1"/>
            </p:cNvSpPr>
            <p:nvPr/>
          </p:nvSpPr>
          <p:spPr bwMode="auto">
            <a:xfrm>
              <a:off x="479" y="841"/>
              <a:ext cx="23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88" name="Line 32"/>
            <p:cNvSpPr>
              <a:spLocks noChangeShapeType="1"/>
            </p:cNvSpPr>
            <p:nvPr/>
          </p:nvSpPr>
          <p:spPr bwMode="auto">
            <a:xfrm>
              <a:off x="502" y="3118"/>
              <a:ext cx="4917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89" name="Line 33"/>
            <p:cNvSpPr>
              <a:spLocks noChangeShapeType="1"/>
            </p:cNvSpPr>
            <p:nvPr/>
          </p:nvSpPr>
          <p:spPr bwMode="auto">
            <a:xfrm flipV="1">
              <a:off x="502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90" name="Line 34"/>
            <p:cNvSpPr>
              <a:spLocks noChangeShapeType="1"/>
            </p:cNvSpPr>
            <p:nvPr/>
          </p:nvSpPr>
          <p:spPr bwMode="auto">
            <a:xfrm flipV="1">
              <a:off x="698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91" name="Line 35"/>
            <p:cNvSpPr>
              <a:spLocks noChangeShapeType="1"/>
            </p:cNvSpPr>
            <p:nvPr/>
          </p:nvSpPr>
          <p:spPr bwMode="auto">
            <a:xfrm flipV="1">
              <a:off x="895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92" name="Line 36"/>
            <p:cNvSpPr>
              <a:spLocks noChangeShapeType="1"/>
            </p:cNvSpPr>
            <p:nvPr/>
          </p:nvSpPr>
          <p:spPr bwMode="auto">
            <a:xfrm flipV="1">
              <a:off x="1092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93" name="Line 37"/>
            <p:cNvSpPr>
              <a:spLocks noChangeShapeType="1"/>
            </p:cNvSpPr>
            <p:nvPr/>
          </p:nvSpPr>
          <p:spPr bwMode="auto">
            <a:xfrm flipV="1">
              <a:off x="1288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94" name="Line 38"/>
            <p:cNvSpPr>
              <a:spLocks noChangeShapeType="1"/>
            </p:cNvSpPr>
            <p:nvPr/>
          </p:nvSpPr>
          <p:spPr bwMode="auto">
            <a:xfrm flipV="1">
              <a:off x="1485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95" name="Line 39"/>
            <p:cNvSpPr>
              <a:spLocks noChangeShapeType="1"/>
            </p:cNvSpPr>
            <p:nvPr/>
          </p:nvSpPr>
          <p:spPr bwMode="auto">
            <a:xfrm flipV="1">
              <a:off x="1682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96" name="Line 40"/>
            <p:cNvSpPr>
              <a:spLocks noChangeShapeType="1"/>
            </p:cNvSpPr>
            <p:nvPr/>
          </p:nvSpPr>
          <p:spPr bwMode="auto">
            <a:xfrm flipV="1">
              <a:off x="1878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97" name="Line 41"/>
            <p:cNvSpPr>
              <a:spLocks noChangeShapeType="1"/>
            </p:cNvSpPr>
            <p:nvPr/>
          </p:nvSpPr>
          <p:spPr bwMode="auto">
            <a:xfrm flipV="1">
              <a:off x="2075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98" name="Line 42"/>
            <p:cNvSpPr>
              <a:spLocks noChangeShapeType="1"/>
            </p:cNvSpPr>
            <p:nvPr/>
          </p:nvSpPr>
          <p:spPr bwMode="auto">
            <a:xfrm flipV="1">
              <a:off x="2272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499" name="Line 43"/>
            <p:cNvSpPr>
              <a:spLocks noChangeShapeType="1"/>
            </p:cNvSpPr>
            <p:nvPr/>
          </p:nvSpPr>
          <p:spPr bwMode="auto">
            <a:xfrm flipV="1">
              <a:off x="2468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00" name="Line 44"/>
            <p:cNvSpPr>
              <a:spLocks noChangeShapeType="1"/>
            </p:cNvSpPr>
            <p:nvPr/>
          </p:nvSpPr>
          <p:spPr bwMode="auto">
            <a:xfrm flipV="1">
              <a:off x="2665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01" name="Line 45"/>
            <p:cNvSpPr>
              <a:spLocks noChangeShapeType="1"/>
            </p:cNvSpPr>
            <p:nvPr/>
          </p:nvSpPr>
          <p:spPr bwMode="auto">
            <a:xfrm flipV="1">
              <a:off x="2862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02" name="Line 46"/>
            <p:cNvSpPr>
              <a:spLocks noChangeShapeType="1"/>
            </p:cNvSpPr>
            <p:nvPr/>
          </p:nvSpPr>
          <p:spPr bwMode="auto">
            <a:xfrm flipV="1">
              <a:off x="3058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03" name="Line 47"/>
            <p:cNvSpPr>
              <a:spLocks noChangeShapeType="1"/>
            </p:cNvSpPr>
            <p:nvPr/>
          </p:nvSpPr>
          <p:spPr bwMode="auto">
            <a:xfrm flipV="1">
              <a:off x="3255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04" name="Line 48"/>
            <p:cNvSpPr>
              <a:spLocks noChangeShapeType="1"/>
            </p:cNvSpPr>
            <p:nvPr/>
          </p:nvSpPr>
          <p:spPr bwMode="auto">
            <a:xfrm flipV="1">
              <a:off x="3452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05" name="Line 49"/>
            <p:cNvSpPr>
              <a:spLocks noChangeShapeType="1"/>
            </p:cNvSpPr>
            <p:nvPr/>
          </p:nvSpPr>
          <p:spPr bwMode="auto">
            <a:xfrm flipV="1">
              <a:off x="3648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06" name="Line 50"/>
            <p:cNvSpPr>
              <a:spLocks noChangeShapeType="1"/>
            </p:cNvSpPr>
            <p:nvPr/>
          </p:nvSpPr>
          <p:spPr bwMode="auto">
            <a:xfrm flipV="1">
              <a:off x="3845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07" name="Line 51"/>
            <p:cNvSpPr>
              <a:spLocks noChangeShapeType="1"/>
            </p:cNvSpPr>
            <p:nvPr/>
          </p:nvSpPr>
          <p:spPr bwMode="auto">
            <a:xfrm flipV="1">
              <a:off x="4042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08" name="Line 52"/>
            <p:cNvSpPr>
              <a:spLocks noChangeShapeType="1"/>
            </p:cNvSpPr>
            <p:nvPr/>
          </p:nvSpPr>
          <p:spPr bwMode="auto">
            <a:xfrm flipV="1">
              <a:off x="4239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09" name="Line 53"/>
            <p:cNvSpPr>
              <a:spLocks noChangeShapeType="1"/>
            </p:cNvSpPr>
            <p:nvPr/>
          </p:nvSpPr>
          <p:spPr bwMode="auto">
            <a:xfrm flipV="1">
              <a:off x="4435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10" name="Line 54"/>
            <p:cNvSpPr>
              <a:spLocks noChangeShapeType="1"/>
            </p:cNvSpPr>
            <p:nvPr/>
          </p:nvSpPr>
          <p:spPr bwMode="auto">
            <a:xfrm flipV="1">
              <a:off x="4632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11" name="Line 55"/>
            <p:cNvSpPr>
              <a:spLocks noChangeShapeType="1"/>
            </p:cNvSpPr>
            <p:nvPr/>
          </p:nvSpPr>
          <p:spPr bwMode="auto">
            <a:xfrm flipV="1">
              <a:off x="4829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12" name="Line 56"/>
            <p:cNvSpPr>
              <a:spLocks noChangeShapeType="1"/>
            </p:cNvSpPr>
            <p:nvPr/>
          </p:nvSpPr>
          <p:spPr bwMode="auto">
            <a:xfrm flipV="1">
              <a:off x="5025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13" name="Line 57"/>
            <p:cNvSpPr>
              <a:spLocks noChangeShapeType="1"/>
            </p:cNvSpPr>
            <p:nvPr/>
          </p:nvSpPr>
          <p:spPr bwMode="auto">
            <a:xfrm flipV="1">
              <a:off x="5222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14" name="Line 58"/>
            <p:cNvSpPr>
              <a:spLocks noChangeShapeType="1"/>
            </p:cNvSpPr>
            <p:nvPr/>
          </p:nvSpPr>
          <p:spPr bwMode="auto">
            <a:xfrm flipV="1">
              <a:off x="5419" y="3118"/>
              <a:ext cx="1" cy="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515" name="Rectangle 59"/>
            <p:cNvSpPr>
              <a:spLocks noChangeArrowheads="1"/>
            </p:cNvSpPr>
            <p:nvPr/>
          </p:nvSpPr>
          <p:spPr bwMode="auto">
            <a:xfrm>
              <a:off x="213" y="3021"/>
              <a:ext cx="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0</a:t>
              </a:r>
            </a:p>
          </p:txBody>
        </p:sp>
        <p:sp>
          <p:nvSpPr>
            <p:cNvPr id="1427516" name="Rectangle 60"/>
            <p:cNvSpPr>
              <a:spLocks noChangeArrowheads="1"/>
            </p:cNvSpPr>
            <p:nvPr/>
          </p:nvSpPr>
          <p:spPr bwMode="auto">
            <a:xfrm>
              <a:off x="92" y="2766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2000</a:t>
              </a:r>
            </a:p>
          </p:txBody>
        </p:sp>
        <p:sp>
          <p:nvSpPr>
            <p:cNvPr id="1427517" name="Rectangle 61"/>
            <p:cNvSpPr>
              <a:spLocks noChangeArrowheads="1"/>
            </p:cNvSpPr>
            <p:nvPr/>
          </p:nvSpPr>
          <p:spPr bwMode="auto">
            <a:xfrm>
              <a:off x="92" y="2518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4000</a:t>
              </a:r>
            </a:p>
          </p:txBody>
        </p:sp>
        <p:sp>
          <p:nvSpPr>
            <p:cNvPr id="1427518" name="Rectangle 62"/>
            <p:cNvSpPr>
              <a:spLocks noChangeArrowheads="1"/>
            </p:cNvSpPr>
            <p:nvPr/>
          </p:nvSpPr>
          <p:spPr bwMode="auto">
            <a:xfrm>
              <a:off x="92" y="2262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6000</a:t>
              </a:r>
            </a:p>
          </p:txBody>
        </p:sp>
        <p:sp>
          <p:nvSpPr>
            <p:cNvPr id="1427519" name="Rectangle 63"/>
            <p:cNvSpPr>
              <a:spLocks noChangeArrowheads="1"/>
            </p:cNvSpPr>
            <p:nvPr/>
          </p:nvSpPr>
          <p:spPr bwMode="auto">
            <a:xfrm>
              <a:off x="92" y="2007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8000</a:t>
              </a:r>
            </a:p>
          </p:txBody>
        </p:sp>
        <p:sp>
          <p:nvSpPr>
            <p:cNvPr id="1427520" name="Rectangle 64"/>
            <p:cNvSpPr>
              <a:spLocks noChangeArrowheads="1"/>
            </p:cNvSpPr>
            <p:nvPr/>
          </p:nvSpPr>
          <p:spPr bwMode="auto">
            <a:xfrm>
              <a:off x="51" y="1759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10000</a:t>
              </a:r>
            </a:p>
          </p:txBody>
        </p:sp>
        <p:sp>
          <p:nvSpPr>
            <p:cNvPr id="1427521" name="Rectangle 65"/>
            <p:cNvSpPr>
              <a:spLocks noChangeArrowheads="1"/>
            </p:cNvSpPr>
            <p:nvPr/>
          </p:nvSpPr>
          <p:spPr bwMode="auto">
            <a:xfrm>
              <a:off x="51" y="1504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12000</a:t>
              </a:r>
            </a:p>
          </p:txBody>
        </p:sp>
        <p:sp>
          <p:nvSpPr>
            <p:cNvPr id="1427522" name="Rectangle 66"/>
            <p:cNvSpPr>
              <a:spLocks noChangeArrowheads="1"/>
            </p:cNvSpPr>
            <p:nvPr/>
          </p:nvSpPr>
          <p:spPr bwMode="auto">
            <a:xfrm>
              <a:off x="51" y="1248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14000</a:t>
              </a:r>
            </a:p>
          </p:txBody>
        </p:sp>
        <p:sp>
          <p:nvSpPr>
            <p:cNvPr id="1427523" name="Rectangle 67"/>
            <p:cNvSpPr>
              <a:spLocks noChangeArrowheads="1"/>
            </p:cNvSpPr>
            <p:nvPr/>
          </p:nvSpPr>
          <p:spPr bwMode="auto">
            <a:xfrm>
              <a:off x="51" y="1000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16000</a:t>
              </a:r>
            </a:p>
          </p:txBody>
        </p:sp>
        <p:sp>
          <p:nvSpPr>
            <p:cNvPr id="1427524" name="Rectangle 68"/>
            <p:cNvSpPr>
              <a:spLocks noChangeArrowheads="1"/>
            </p:cNvSpPr>
            <p:nvPr/>
          </p:nvSpPr>
          <p:spPr bwMode="auto">
            <a:xfrm>
              <a:off x="51" y="745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18000</a:t>
              </a:r>
            </a:p>
          </p:txBody>
        </p:sp>
        <p:sp>
          <p:nvSpPr>
            <p:cNvPr id="1427525" name="Rectangle 69"/>
            <p:cNvSpPr>
              <a:spLocks noChangeArrowheads="1"/>
            </p:cNvSpPr>
            <p:nvPr/>
          </p:nvSpPr>
          <p:spPr bwMode="auto">
            <a:xfrm>
              <a:off x="484" y="3196"/>
              <a:ext cx="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0</a:t>
              </a:r>
            </a:p>
          </p:txBody>
        </p:sp>
        <p:sp>
          <p:nvSpPr>
            <p:cNvPr id="1427527" name="Rectangle 71"/>
            <p:cNvSpPr>
              <a:spLocks noChangeArrowheads="1"/>
            </p:cNvSpPr>
            <p:nvPr/>
          </p:nvSpPr>
          <p:spPr bwMode="auto">
            <a:xfrm>
              <a:off x="833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0.2</a:t>
              </a:r>
            </a:p>
          </p:txBody>
        </p:sp>
        <p:sp>
          <p:nvSpPr>
            <p:cNvPr id="1427529" name="Rectangle 73"/>
            <p:cNvSpPr>
              <a:spLocks noChangeArrowheads="1"/>
            </p:cNvSpPr>
            <p:nvPr/>
          </p:nvSpPr>
          <p:spPr bwMode="auto">
            <a:xfrm>
              <a:off x="1231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0.4</a:t>
              </a:r>
            </a:p>
          </p:txBody>
        </p:sp>
        <p:sp>
          <p:nvSpPr>
            <p:cNvPr id="1427531" name="Rectangle 75"/>
            <p:cNvSpPr>
              <a:spLocks noChangeArrowheads="1"/>
            </p:cNvSpPr>
            <p:nvPr/>
          </p:nvSpPr>
          <p:spPr bwMode="auto">
            <a:xfrm>
              <a:off x="1630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0.6</a:t>
              </a:r>
            </a:p>
          </p:txBody>
        </p:sp>
        <p:sp>
          <p:nvSpPr>
            <p:cNvPr id="1427533" name="Rectangle 77"/>
            <p:cNvSpPr>
              <a:spLocks noChangeArrowheads="1"/>
            </p:cNvSpPr>
            <p:nvPr/>
          </p:nvSpPr>
          <p:spPr bwMode="auto">
            <a:xfrm>
              <a:off x="2023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0.8</a:t>
              </a:r>
            </a:p>
          </p:txBody>
        </p:sp>
        <p:sp>
          <p:nvSpPr>
            <p:cNvPr id="1427535" name="Rectangle 79"/>
            <p:cNvSpPr>
              <a:spLocks noChangeArrowheads="1"/>
            </p:cNvSpPr>
            <p:nvPr/>
          </p:nvSpPr>
          <p:spPr bwMode="auto">
            <a:xfrm>
              <a:off x="2451" y="3196"/>
              <a:ext cx="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1</a:t>
              </a:r>
            </a:p>
          </p:txBody>
        </p:sp>
        <p:sp>
          <p:nvSpPr>
            <p:cNvPr id="1427537" name="Rectangle 81"/>
            <p:cNvSpPr>
              <a:spLocks noChangeArrowheads="1"/>
            </p:cNvSpPr>
            <p:nvPr/>
          </p:nvSpPr>
          <p:spPr bwMode="auto">
            <a:xfrm>
              <a:off x="2795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1.2</a:t>
              </a:r>
            </a:p>
          </p:txBody>
        </p:sp>
        <p:sp>
          <p:nvSpPr>
            <p:cNvPr id="1427539" name="Rectangle 83"/>
            <p:cNvSpPr>
              <a:spLocks noChangeArrowheads="1"/>
            </p:cNvSpPr>
            <p:nvPr/>
          </p:nvSpPr>
          <p:spPr bwMode="auto">
            <a:xfrm>
              <a:off x="3193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1.4</a:t>
              </a:r>
            </a:p>
          </p:txBody>
        </p:sp>
        <p:sp>
          <p:nvSpPr>
            <p:cNvPr id="1427541" name="Rectangle 85"/>
            <p:cNvSpPr>
              <a:spLocks noChangeArrowheads="1"/>
            </p:cNvSpPr>
            <p:nvPr/>
          </p:nvSpPr>
          <p:spPr bwMode="auto">
            <a:xfrm>
              <a:off x="3586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1.6</a:t>
              </a:r>
            </a:p>
          </p:txBody>
        </p:sp>
        <p:sp>
          <p:nvSpPr>
            <p:cNvPr id="1427543" name="Rectangle 87"/>
            <p:cNvSpPr>
              <a:spLocks noChangeArrowheads="1"/>
            </p:cNvSpPr>
            <p:nvPr/>
          </p:nvSpPr>
          <p:spPr bwMode="auto">
            <a:xfrm>
              <a:off x="3990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1.8</a:t>
              </a:r>
            </a:p>
          </p:txBody>
        </p:sp>
        <p:sp>
          <p:nvSpPr>
            <p:cNvPr id="1427545" name="Rectangle 89"/>
            <p:cNvSpPr>
              <a:spLocks noChangeArrowheads="1"/>
            </p:cNvSpPr>
            <p:nvPr/>
          </p:nvSpPr>
          <p:spPr bwMode="auto">
            <a:xfrm>
              <a:off x="4383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2.0</a:t>
              </a:r>
            </a:p>
          </p:txBody>
        </p:sp>
        <p:sp>
          <p:nvSpPr>
            <p:cNvPr id="1427547" name="Rectangle 91"/>
            <p:cNvSpPr>
              <a:spLocks noChangeArrowheads="1"/>
            </p:cNvSpPr>
            <p:nvPr/>
          </p:nvSpPr>
          <p:spPr bwMode="auto">
            <a:xfrm>
              <a:off x="4776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2.4</a:t>
              </a:r>
            </a:p>
          </p:txBody>
        </p:sp>
        <p:sp>
          <p:nvSpPr>
            <p:cNvPr id="1427549" name="Rectangle 93"/>
            <p:cNvSpPr>
              <a:spLocks noChangeArrowheads="1"/>
            </p:cNvSpPr>
            <p:nvPr/>
          </p:nvSpPr>
          <p:spPr bwMode="auto">
            <a:xfrm>
              <a:off x="5125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2.8</a:t>
              </a:r>
            </a:p>
          </p:txBody>
        </p:sp>
        <p:sp>
          <p:nvSpPr>
            <p:cNvPr id="1427550" name="Rectangle 94"/>
            <p:cNvSpPr>
              <a:spLocks noChangeArrowheads="1"/>
            </p:cNvSpPr>
            <p:nvPr/>
          </p:nvSpPr>
          <p:spPr bwMode="auto">
            <a:xfrm>
              <a:off x="5367" y="3196"/>
              <a:ext cx="1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Humnst777 BT" pitchFamily="34" charset="0"/>
                </a:rPr>
                <a:t>3.2</a:t>
              </a:r>
            </a:p>
          </p:txBody>
        </p:sp>
        <p:sp>
          <p:nvSpPr>
            <p:cNvPr id="1427555" name="Rectangle 99"/>
            <p:cNvSpPr>
              <a:spLocks noChangeArrowheads="1"/>
            </p:cNvSpPr>
            <p:nvPr/>
          </p:nvSpPr>
          <p:spPr bwMode="auto">
            <a:xfrm rot="16200000">
              <a:off x="-849" y="1901"/>
              <a:ext cx="15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Number of Genotypes</a:t>
              </a:r>
            </a:p>
          </p:txBody>
        </p:sp>
        <p:sp>
          <p:nvSpPr>
            <p:cNvPr id="1427556" name="Rectangle 100"/>
            <p:cNvSpPr>
              <a:spLocks noChangeArrowheads="1"/>
            </p:cNvSpPr>
            <p:nvPr/>
          </p:nvSpPr>
          <p:spPr bwMode="auto">
            <a:xfrm>
              <a:off x="2483" y="3512"/>
              <a:ext cx="8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Humnst777 BT" pitchFamily="34" charset="0"/>
                </a:rPr>
                <a:t>Conflicts (%)</a:t>
              </a:r>
            </a:p>
          </p:txBody>
        </p:sp>
      </p:grpSp>
      <p:sp>
        <p:nvSpPr>
          <p:cNvPr id="142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Unreliable 3K Genotypes</a:t>
            </a:r>
          </a:p>
        </p:txBody>
      </p:sp>
      <p:sp>
        <p:nvSpPr>
          <p:cNvPr id="1427559" name="Line 103"/>
          <p:cNvSpPr>
            <a:spLocks noChangeShapeType="1"/>
          </p:cNvSpPr>
          <p:nvPr/>
        </p:nvSpPr>
        <p:spPr bwMode="auto">
          <a:xfrm>
            <a:off x="2924175" y="1020763"/>
            <a:ext cx="0" cy="446563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7560" name="Rectangle 104"/>
          <p:cNvSpPr>
            <a:spLocks noChangeArrowheads="1"/>
          </p:cNvSpPr>
          <p:nvPr/>
        </p:nvSpPr>
        <p:spPr bwMode="auto">
          <a:xfrm>
            <a:off x="2981325" y="1030288"/>
            <a:ext cx="88900" cy="39052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7561" name="AutoShape 105"/>
          <p:cNvSpPr>
            <a:spLocks noChangeArrowheads="1"/>
          </p:cNvSpPr>
          <p:nvPr/>
        </p:nvSpPr>
        <p:spPr bwMode="auto">
          <a:xfrm>
            <a:off x="1919288" y="3616325"/>
            <a:ext cx="1071562" cy="625475"/>
          </a:xfrm>
          <a:prstGeom prst="leftArrow">
            <a:avLst>
              <a:gd name="adj1" fmla="val 50000"/>
              <a:gd name="adj2" fmla="val 4283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7562" name="AutoShape 106"/>
          <p:cNvSpPr>
            <a:spLocks noChangeArrowheads="1"/>
          </p:cNvSpPr>
          <p:nvPr/>
        </p:nvSpPr>
        <p:spPr bwMode="auto">
          <a:xfrm>
            <a:off x="3048000" y="4275138"/>
            <a:ext cx="5783263" cy="477837"/>
          </a:xfrm>
          <a:prstGeom prst="rightArrow">
            <a:avLst>
              <a:gd name="adj1" fmla="val 50000"/>
              <a:gd name="adj2" fmla="val 30257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7563" name="Text Box 107"/>
          <p:cNvSpPr txBox="1">
            <a:spLocks noChangeArrowheads="1"/>
          </p:cNvSpPr>
          <p:nvPr/>
        </p:nvSpPr>
        <p:spPr bwMode="auto">
          <a:xfrm>
            <a:off x="1514475" y="3128963"/>
            <a:ext cx="181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/>
              <a:t>Accept</a:t>
            </a:r>
          </a:p>
        </p:txBody>
      </p:sp>
      <p:sp>
        <p:nvSpPr>
          <p:cNvPr id="1427564" name="Text Box 108"/>
          <p:cNvSpPr txBox="1">
            <a:spLocks noChangeArrowheads="1"/>
          </p:cNvSpPr>
          <p:nvPr/>
        </p:nvSpPr>
        <p:spPr bwMode="auto">
          <a:xfrm>
            <a:off x="3708400" y="3057525"/>
            <a:ext cx="3509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/>
              <a:t>Unreliable Genotype (Reject)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565" grpId="0" animBg="1"/>
      <p:bldP spid="1427560" grpId="0" animBg="1"/>
      <p:bldP spid="1427561" grpId="0" animBg="1"/>
      <p:bldP spid="1427561" grpId="1" animBg="1"/>
      <p:bldP spid="1427562" grpId="0" animBg="1"/>
      <p:bldP spid="1427563" grpId="0"/>
      <p:bldP spid="1427563" grpId="1"/>
      <p:bldP spid="1427564" grpId="0"/>
    </p:bld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Settings\asanders\Application Data\Microsoft\Templates\pvr02.pot</Template>
  <TotalTime>63483</TotalTime>
  <Words>511</Words>
  <Application>Microsoft PowerPoint</Application>
  <PresentationFormat>On-screen Show (4:3)</PresentationFormat>
  <Paragraphs>147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Humnst777 BT</vt:lpstr>
      <vt:lpstr>Monotype Sorts</vt:lpstr>
      <vt:lpstr>Symbol</vt:lpstr>
      <vt:lpstr>Wingdings</vt:lpstr>
      <vt:lpstr>smh08</vt:lpstr>
      <vt:lpstr>Use of the Illumina Bovine3K BEAD chip in dairy genomic evaluation </vt:lpstr>
      <vt:lpstr>Introduction</vt:lpstr>
      <vt:lpstr>Number of New Genotypes</vt:lpstr>
      <vt:lpstr>Sex Distribution August 2010</vt:lpstr>
      <vt:lpstr>Sex Distribution July 2011</vt:lpstr>
      <vt:lpstr>3K Sample Characteristics</vt:lpstr>
      <vt:lpstr>Parent-Progeny conflicts</vt:lpstr>
      <vt:lpstr>Parent Progeny Conflicts 50K</vt:lpstr>
      <vt:lpstr>Detecting Unreliable 3K Genotypes</vt:lpstr>
      <vt:lpstr>Maternal Grandsire (SNP)</vt:lpstr>
      <vt:lpstr>Maternal Grandsire (haplotype)</vt:lpstr>
      <vt:lpstr>Maternal Grandsire (haplotype)</vt:lpstr>
      <vt:lpstr>Integration into Evaluation</vt:lpstr>
      <vt:lpstr>Imputation &amp; Pedigree</vt:lpstr>
      <vt:lpstr>Conclusions</vt:lpstr>
      <vt:lpstr>Thank You!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tcooper</cp:lastModifiedBy>
  <cp:revision>452</cp:revision>
  <cp:lastPrinted>2001-08-24T14:44:42Z</cp:lastPrinted>
  <dcterms:created xsi:type="dcterms:W3CDTF">2002-07-16T13:01:30Z</dcterms:created>
  <dcterms:modified xsi:type="dcterms:W3CDTF">2011-07-08T20:00:36Z</dcterms:modified>
  <cp:category>Interbull</cp:category>
</cp:coreProperties>
</file>