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8404800"/>
  <p:notesSz cx="9296400" cy="7010400"/>
  <p:defaultText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9900"/>
    <a:srgbClr val="A603FF"/>
    <a:srgbClr val="028BFF"/>
    <a:srgbClr val="FF005B"/>
    <a:srgbClr val="2DFF00"/>
    <a:srgbClr val="C6FFBE"/>
    <a:srgbClr val="1A9641"/>
    <a:srgbClr val="CCECFF"/>
    <a:srgbClr val="FDAE61"/>
    <a:srgbClr val="2B8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showGuides="1">
      <p:cViewPr>
        <p:scale>
          <a:sx n="33" d="100"/>
          <a:sy n="33" d="100"/>
        </p:scale>
        <p:origin x="-1424" y="-39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600"/>
            </a:pPr>
            <a:r>
              <a:rPr lang="en-US" sz="3600"/>
              <a:t>Birth</a:t>
            </a:r>
            <a:r>
              <a:rPr lang="en-US" sz="3600" baseline="0"/>
              <a:t> Year Haplotype Carrier Frequency</a:t>
            </a:r>
            <a:endParaRPr lang="en-US" sz="3600"/>
          </a:p>
        </c:rich>
      </c:tx>
      <c:layout/>
      <c:overlay val="0"/>
    </c:title>
    <c:autoTitleDeleted val="0"/>
    <c:plotArea>
      <c:layout/>
      <c:lineChart>
        <c:grouping val="standard"/>
        <c:varyColors val="0"/>
        <c:ser>
          <c:idx val="3"/>
          <c:order val="0"/>
          <c:tx>
            <c:v>HH4</c:v>
          </c:tx>
          <c:spPr>
            <a:ln w="88900">
              <a:solidFill>
                <a:srgbClr val="FF9900"/>
              </a:solidFill>
            </a:ln>
          </c:spPr>
          <c:marker>
            <c:symbol val="none"/>
          </c:marker>
          <c:cat>
            <c:strRef>
              <c:f>Sheet1!$A$2:$A$8</c:f>
              <c:strCache>
                <c:ptCount val="7"/>
                <c:pt idx="0">
                  <c:v>before 1960</c:v>
                </c:pt>
                <c:pt idx="1">
                  <c:v>1960s</c:v>
                </c:pt>
                <c:pt idx="2">
                  <c:v>1970s</c:v>
                </c:pt>
                <c:pt idx="3">
                  <c:v>1980s</c:v>
                </c:pt>
                <c:pt idx="4">
                  <c:v>1990s</c:v>
                </c:pt>
                <c:pt idx="5">
                  <c:v>2000-2007</c:v>
                </c:pt>
                <c:pt idx="6">
                  <c:v>2008 to present</c:v>
                </c:pt>
              </c:strCache>
            </c:strRef>
          </c:cat>
          <c:val>
            <c:numRef>
              <c:f>Sheet1!$E$2:$E$8</c:f>
              <c:numCache>
                <c:formatCode>General</c:formatCode>
                <c:ptCount val="7"/>
                <c:pt idx="0">
                  <c:v>0.0</c:v>
                </c:pt>
                <c:pt idx="1">
                  <c:v>0.0</c:v>
                </c:pt>
                <c:pt idx="2">
                  <c:v>0.0</c:v>
                </c:pt>
                <c:pt idx="3">
                  <c:v>0.0</c:v>
                </c:pt>
                <c:pt idx="4">
                  <c:v>0.03</c:v>
                </c:pt>
                <c:pt idx="5">
                  <c:v>1.14</c:v>
                </c:pt>
                <c:pt idx="6">
                  <c:v>0.69</c:v>
                </c:pt>
              </c:numCache>
            </c:numRef>
          </c:val>
          <c:smooth val="0"/>
        </c:ser>
        <c:ser>
          <c:idx val="0"/>
          <c:order val="1"/>
          <c:tx>
            <c:v>HH5</c:v>
          </c:tx>
          <c:spPr>
            <a:ln w="88900">
              <a:solidFill>
                <a:srgbClr val="028BFF"/>
              </a:solidFill>
            </a:ln>
          </c:spPr>
          <c:marker>
            <c:symbol val="none"/>
          </c:marker>
          <c:val>
            <c:numRef>
              <c:f>Sheet1!$B$2:$B$8</c:f>
              <c:numCache>
                <c:formatCode>General</c:formatCode>
                <c:ptCount val="7"/>
                <c:pt idx="0">
                  <c:v>3.33</c:v>
                </c:pt>
                <c:pt idx="1">
                  <c:v>0.0</c:v>
                </c:pt>
                <c:pt idx="2">
                  <c:v>0.0</c:v>
                </c:pt>
                <c:pt idx="3">
                  <c:v>0.33</c:v>
                </c:pt>
                <c:pt idx="4">
                  <c:v>0.13</c:v>
                </c:pt>
                <c:pt idx="5">
                  <c:v>3.17</c:v>
                </c:pt>
                <c:pt idx="6">
                  <c:v>4.819999999999998</c:v>
                </c:pt>
              </c:numCache>
            </c:numRef>
          </c:val>
          <c:smooth val="0"/>
        </c:ser>
        <c:ser>
          <c:idx val="1"/>
          <c:order val="2"/>
          <c:tx>
            <c:v>BH2</c:v>
          </c:tx>
          <c:spPr>
            <a:ln w="88900">
              <a:solidFill>
                <a:srgbClr val="FF005B"/>
              </a:solidFill>
            </a:ln>
          </c:spPr>
          <c:marker>
            <c:symbol val="none"/>
          </c:marker>
          <c:val>
            <c:numRef>
              <c:f>Sheet1!$C$2:$C$8</c:f>
              <c:numCache>
                <c:formatCode>General</c:formatCode>
                <c:ptCount val="7"/>
                <c:pt idx="0">
                  <c:v>0.0</c:v>
                </c:pt>
                <c:pt idx="1">
                  <c:v>3.85</c:v>
                </c:pt>
                <c:pt idx="2">
                  <c:v>3.95</c:v>
                </c:pt>
                <c:pt idx="3">
                  <c:v>7.49</c:v>
                </c:pt>
                <c:pt idx="4">
                  <c:v>13.53</c:v>
                </c:pt>
                <c:pt idx="5">
                  <c:v>14.03</c:v>
                </c:pt>
                <c:pt idx="6">
                  <c:v>20.92</c:v>
                </c:pt>
              </c:numCache>
            </c:numRef>
          </c:val>
          <c:smooth val="0"/>
        </c:ser>
        <c:ser>
          <c:idx val="2"/>
          <c:order val="3"/>
          <c:tx>
            <c:v>AH1</c:v>
          </c:tx>
          <c:spPr>
            <a:ln w="88900">
              <a:solidFill>
                <a:srgbClr val="2DFF00"/>
              </a:solidFill>
            </a:ln>
          </c:spPr>
          <c:marker>
            <c:symbol val="none"/>
          </c:marker>
          <c:val>
            <c:numRef>
              <c:f>Sheet1!$D$2:$D$8</c:f>
              <c:numCache>
                <c:formatCode>General</c:formatCode>
                <c:ptCount val="7"/>
                <c:pt idx="1">
                  <c:v>44.44</c:v>
                </c:pt>
                <c:pt idx="2">
                  <c:v>19.05</c:v>
                </c:pt>
                <c:pt idx="3">
                  <c:v>23.68</c:v>
                </c:pt>
                <c:pt idx="4">
                  <c:v>21.47</c:v>
                </c:pt>
                <c:pt idx="5">
                  <c:v>21.99</c:v>
                </c:pt>
                <c:pt idx="6">
                  <c:v>25.75</c:v>
                </c:pt>
              </c:numCache>
            </c:numRef>
          </c:val>
          <c:smooth val="0"/>
        </c:ser>
        <c:dLbls>
          <c:showLegendKey val="0"/>
          <c:showVal val="0"/>
          <c:showCatName val="0"/>
          <c:showSerName val="0"/>
          <c:showPercent val="0"/>
          <c:showBubbleSize val="0"/>
        </c:dLbls>
        <c:marker val="1"/>
        <c:smooth val="0"/>
        <c:axId val="-2045832744"/>
        <c:axId val="-2107176424"/>
      </c:lineChart>
      <c:catAx>
        <c:axId val="-2045832744"/>
        <c:scaling>
          <c:orientation val="minMax"/>
        </c:scaling>
        <c:delete val="0"/>
        <c:axPos val="b"/>
        <c:majorTickMark val="out"/>
        <c:minorTickMark val="none"/>
        <c:tickLblPos val="nextTo"/>
        <c:spPr>
          <a:ln w="38100">
            <a:solidFill>
              <a:schemeClr val="tx1"/>
            </a:solidFill>
          </a:ln>
        </c:spPr>
        <c:txPr>
          <a:bodyPr/>
          <a:lstStyle/>
          <a:p>
            <a:pPr>
              <a:defRPr sz="2000" b="1" i="0" baseline="0"/>
            </a:pPr>
            <a:endParaRPr lang="en-US"/>
          </a:p>
        </c:txPr>
        <c:crossAx val="-2107176424"/>
        <c:crosses val="autoZero"/>
        <c:auto val="1"/>
        <c:lblAlgn val="ctr"/>
        <c:lblOffset val="100"/>
        <c:noMultiLvlLbl val="0"/>
      </c:catAx>
      <c:valAx>
        <c:axId val="-2107176424"/>
        <c:scaling>
          <c:orientation val="minMax"/>
        </c:scaling>
        <c:delete val="0"/>
        <c:axPos val="l"/>
        <c:majorGridlines>
          <c:spPr>
            <a:ln>
              <a:noFill/>
            </a:ln>
          </c:spPr>
        </c:majorGridlines>
        <c:title>
          <c:tx>
            <c:rich>
              <a:bodyPr rot="-5400000" vert="horz"/>
              <a:lstStyle/>
              <a:p>
                <a:pPr>
                  <a:defRPr sz="1600"/>
                </a:pPr>
                <a:r>
                  <a:rPr lang="en-US" sz="1600"/>
                  <a:t>Haplotype</a:t>
                </a:r>
                <a:r>
                  <a:rPr lang="en-US" sz="1600" baseline="0"/>
                  <a:t> Carrier Frequency (%)</a:t>
                </a:r>
                <a:endParaRPr lang="en-US" sz="1600"/>
              </a:p>
            </c:rich>
          </c:tx>
          <c:layout/>
          <c:overlay val="0"/>
        </c:title>
        <c:numFmt formatCode="General" sourceLinked="1"/>
        <c:majorTickMark val="out"/>
        <c:minorTickMark val="none"/>
        <c:tickLblPos val="nextTo"/>
        <c:spPr>
          <a:ln w="38100">
            <a:solidFill>
              <a:schemeClr val="tx1"/>
            </a:solidFill>
          </a:ln>
        </c:spPr>
        <c:txPr>
          <a:bodyPr/>
          <a:lstStyle/>
          <a:p>
            <a:pPr>
              <a:defRPr sz="2000" b="1" i="0" baseline="0"/>
            </a:pPr>
            <a:endParaRPr lang="en-US"/>
          </a:p>
        </c:txPr>
        <c:crossAx val="-2045832744"/>
        <c:crosses val="autoZero"/>
        <c:crossBetween val="between"/>
      </c:valAx>
    </c:plotArea>
    <c:legend>
      <c:legendPos val="b"/>
      <c:layout>
        <c:manualLayout>
          <c:xMode val="edge"/>
          <c:yMode val="edge"/>
          <c:x val="0.0400496437945257"/>
          <c:y val="0.945203292770222"/>
          <c:w val="0.270376902887139"/>
          <c:h val="0.048736101169172"/>
        </c:manualLayout>
      </c:layout>
      <c:overlay val="0"/>
      <c:txPr>
        <a:bodyPr/>
        <a:lstStyle/>
        <a:p>
          <a:pPr>
            <a:defRPr sz="2000" b="1" i="0" u="none"/>
          </a:pPr>
          <a:endParaRPr lang="en-US"/>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2"/>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FFAF47-8459-4E13-817C-58F04F2ABE14}" type="datetimeFigureOut">
              <a:rPr lang="en-US" smtClean="0"/>
              <a:pPr/>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FAF47-8459-4E13-817C-58F04F2ABE14}" type="datetimeFigureOut">
              <a:rPr lang="en-US" smtClean="0"/>
              <a:pPr/>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537976"/>
            <a:ext cx="1152144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537976"/>
            <a:ext cx="3371088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FAF47-8459-4E13-817C-58F04F2ABE14}" type="datetimeFigureOut">
              <a:rPr lang="en-US" smtClean="0"/>
              <a:pPr/>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FAF47-8459-4E13-817C-58F04F2ABE14}" type="datetimeFigureOut">
              <a:rPr lang="en-US" smtClean="0"/>
              <a:pPr/>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2"/>
            <a:ext cx="43525440" cy="762762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6"/>
            <a:ext cx="43525440" cy="8401048"/>
          </a:xfrm>
        </p:spPr>
        <p:txBody>
          <a:bodyPr anchor="b"/>
          <a:lstStyle>
            <a:lvl1pPr marL="0" indent="0">
              <a:buNone/>
              <a:defRPr sz="10500">
                <a:solidFill>
                  <a:schemeClr val="tx1">
                    <a:tint val="7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FAF47-8459-4E13-817C-58F04F2ABE14}" type="datetimeFigureOut">
              <a:rPr lang="en-US" smtClean="0"/>
              <a:pPr/>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8961124"/>
            <a:ext cx="22616160" cy="2534539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8961124"/>
            <a:ext cx="22616160" cy="2534539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FFAF47-8459-4E13-817C-58F04F2ABE14}" type="datetimeFigureOut">
              <a:rPr lang="en-US" smtClean="0"/>
              <a:pPr/>
              <a:t>7/1/13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D9EB6-7C5C-4281-8366-AFAC9E23E0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1" y="8596632"/>
            <a:ext cx="22625053" cy="358266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2560321" y="12179300"/>
            <a:ext cx="22625053" cy="2212721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2"/>
            <a:ext cx="22633940" cy="358266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26012143" y="12179300"/>
            <a:ext cx="22633940" cy="2212721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FFAF47-8459-4E13-817C-58F04F2ABE14}" type="datetimeFigureOut">
              <a:rPr lang="en-US" smtClean="0"/>
              <a:pPr/>
              <a:t>7/1/13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D9EB6-7C5C-4281-8366-AFAC9E23E0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FFAF47-8459-4E13-817C-58F04F2ABE14}" type="datetimeFigureOut">
              <a:rPr lang="en-US" smtClean="0"/>
              <a:pPr/>
              <a:t>7/1/13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D9EB6-7C5C-4281-8366-AFAC9E23E0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FAF47-8459-4E13-817C-58F04F2ABE14}" type="datetimeFigureOut">
              <a:rPr lang="en-US" smtClean="0"/>
              <a:pPr/>
              <a:t>7/1/13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D9EB6-7C5C-4281-8366-AFAC9E23E0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529080"/>
            <a:ext cx="16846553" cy="650748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20020280" y="1529084"/>
            <a:ext cx="28625800" cy="32777432"/>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4" y="8036564"/>
            <a:ext cx="16846553" cy="26269952"/>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FAF47-8459-4E13-817C-58F04F2ABE14}" type="datetimeFigureOut">
              <a:rPr lang="en-US" smtClean="0"/>
              <a:pPr/>
              <a:t>7/1/13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D9EB6-7C5C-4281-8366-AFAC9E23E0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2"/>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6800"/>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endParaRPr lang="en-US"/>
          </a:p>
        </p:txBody>
      </p:sp>
      <p:sp>
        <p:nvSpPr>
          <p:cNvPr id="4" name="Text Placeholder 3"/>
          <p:cNvSpPr>
            <a:spLocks noGrp="1"/>
          </p:cNvSpPr>
          <p:nvPr>
            <p:ph type="body" sz="half" idx="2"/>
          </p:nvPr>
        </p:nvSpPr>
        <p:spPr>
          <a:xfrm>
            <a:off x="10036813" y="30057092"/>
            <a:ext cx="30723840" cy="4507228"/>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FAF47-8459-4E13-817C-58F04F2ABE14}" type="datetimeFigureOut">
              <a:rPr lang="en-US" smtClean="0"/>
              <a:pPr/>
              <a:t>7/1/13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D9EB6-7C5C-4281-8366-AFAC9E23E0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2"/>
            <a:ext cx="46085760" cy="6400800"/>
          </a:xfrm>
          <a:prstGeom prst="rect">
            <a:avLst/>
          </a:prstGeom>
        </p:spPr>
        <p:txBody>
          <a:bodyPr vert="horz" lIns="480709" tIns="240355" rIns="480709" bIns="2403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4"/>
            <a:ext cx="46085760" cy="25345392"/>
          </a:xfrm>
          <a:prstGeom prst="rect">
            <a:avLst/>
          </a:prstGeom>
        </p:spPr>
        <p:txBody>
          <a:bodyPr vert="horz" lIns="480709" tIns="240355" rIns="480709" bIns="2403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2"/>
            <a:ext cx="11948160" cy="2044700"/>
          </a:xfrm>
          <a:prstGeom prst="rect">
            <a:avLst/>
          </a:prstGeom>
        </p:spPr>
        <p:txBody>
          <a:bodyPr vert="horz" lIns="480709" tIns="240355" rIns="480709" bIns="240355" rtlCol="0" anchor="ctr"/>
          <a:lstStyle>
            <a:lvl1pPr algn="l">
              <a:defRPr sz="6300">
                <a:solidFill>
                  <a:schemeClr val="tx1">
                    <a:tint val="75000"/>
                  </a:schemeClr>
                </a:solidFill>
              </a:defRPr>
            </a:lvl1pPr>
          </a:lstStyle>
          <a:p>
            <a:fld id="{C6FFAF47-8459-4E13-817C-58F04F2ABE14}" type="datetimeFigureOut">
              <a:rPr lang="en-US" smtClean="0"/>
              <a:pPr/>
              <a:t>7/1/13</a:t>
            </a:fld>
            <a:endParaRPr lang="en-US"/>
          </a:p>
        </p:txBody>
      </p:sp>
      <p:sp>
        <p:nvSpPr>
          <p:cNvPr id="5" name="Footer Placeholder 4"/>
          <p:cNvSpPr>
            <a:spLocks noGrp="1"/>
          </p:cNvSpPr>
          <p:nvPr>
            <p:ph type="ftr" sz="quarter" idx="3"/>
          </p:nvPr>
        </p:nvSpPr>
        <p:spPr>
          <a:xfrm>
            <a:off x="17495520" y="35595562"/>
            <a:ext cx="16215360" cy="2044700"/>
          </a:xfrm>
          <a:prstGeom prst="rect">
            <a:avLst/>
          </a:prstGeom>
        </p:spPr>
        <p:txBody>
          <a:bodyPr vert="horz" lIns="480709" tIns="240355" rIns="480709" bIns="240355"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2"/>
            <a:ext cx="11948160" cy="2044700"/>
          </a:xfrm>
          <a:prstGeom prst="rect">
            <a:avLst/>
          </a:prstGeom>
        </p:spPr>
        <p:txBody>
          <a:bodyPr vert="horz" lIns="480709" tIns="240355" rIns="480709" bIns="240355" rtlCol="0" anchor="ctr"/>
          <a:lstStyle>
            <a:lvl1pPr algn="r">
              <a:defRPr sz="6300">
                <a:solidFill>
                  <a:schemeClr val="tx1">
                    <a:tint val="75000"/>
                  </a:schemeClr>
                </a:solidFill>
              </a:defRPr>
            </a:lvl1pPr>
          </a:lstStyle>
          <a:p>
            <a:fld id="{7EDD9EB6-7C5C-4281-8366-AFAC9E23E0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7092" rtl="0" eaLnBrk="1" latinLnBrk="0" hangingPunct="1">
        <a:spcBef>
          <a:spcPct val="0"/>
        </a:spcBef>
        <a:buNone/>
        <a:defRPr sz="23100" kern="1200">
          <a:solidFill>
            <a:schemeClr val="tx1"/>
          </a:solidFill>
          <a:latin typeface="+mj-lt"/>
          <a:ea typeface="+mj-ea"/>
          <a:cs typeface="+mj-cs"/>
        </a:defRPr>
      </a:lvl1pPr>
    </p:titleStyle>
    <p:bodyStyle>
      <a:lvl1pPr marL="1802660" indent="-1802660" algn="l" defTabSz="4807092" rtl="0" eaLnBrk="1" latinLnBrk="0" hangingPunct="1">
        <a:spcBef>
          <a:spcPct val="20000"/>
        </a:spcBef>
        <a:buFont typeface="Arial" pitchFamily="34" charset="0"/>
        <a:buChar char="•"/>
        <a:defRPr sz="16800" kern="1200">
          <a:solidFill>
            <a:schemeClr val="tx1"/>
          </a:solidFill>
          <a:latin typeface="+mn-lt"/>
          <a:ea typeface="+mn-ea"/>
          <a:cs typeface="+mn-cs"/>
        </a:defRPr>
      </a:lvl1pPr>
      <a:lvl2pPr marL="3905762" indent="-1502216" algn="l" defTabSz="4807092" rtl="0" eaLnBrk="1" latinLnBrk="0" hangingPunct="1">
        <a:spcBef>
          <a:spcPct val="20000"/>
        </a:spcBef>
        <a:buFont typeface="Arial" pitchFamily="34" charset="0"/>
        <a:buChar char="–"/>
        <a:defRPr sz="14700" kern="1200">
          <a:solidFill>
            <a:schemeClr val="tx1"/>
          </a:solidFill>
          <a:latin typeface="+mn-lt"/>
          <a:ea typeface="+mn-ea"/>
          <a:cs typeface="+mn-cs"/>
        </a:defRPr>
      </a:lvl2pPr>
      <a:lvl3pPr marL="6008865" indent="-1201773" algn="l" defTabSz="4807092"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2411"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958"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9504"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3050"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6596"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30142"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2"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7" Type="http://schemas.openxmlformats.org/officeDocument/2006/relationships/hyperlink" Target="http://www.plosone.org/article/info:doi/10.1371/journal.pone.0065550" TargetMode="External"/><Relationship Id="rId8" Type="http://schemas.openxmlformats.org/officeDocument/2006/relationships/hyperlink" Target="http://www.eaap.org/Previous_Annual_Meetings/2012Bratislava/Sessions/Session%2022.html" TargetMode="External"/><Relationship Id="rId9" Type="http://schemas.openxmlformats.org/officeDocument/2006/relationships/hyperlink" Target="http://aipl.arsusda.gov/publish/jds/2011/94_6153.pdf" TargetMode="External"/><Relationship Id="rId10" Type="http://schemas.openxmlformats.org/officeDocument/2006/relationships/hyperlink" Target="http://aipl.arsusda.gov/publish/other/2011/ITB_43_11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alphaModFix/>
          </a:blip>
          <a:stretch>
            <a:fillRect/>
          </a:stretch>
        </p:blipFill>
        <p:spPr>
          <a:xfrm>
            <a:off x="38328600" y="13030200"/>
            <a:ext cx="12039600" cy="6553199"/>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rot lat="0" lon="10800000" rev="0"/>
            </a:camera>
            <a:lightRig rig="threePt" dir="t"/>
          </a:scene3d>
        </p:spPr>
      </p:pic>
      <p:grpSp>
        <p:nvGrpSpPr>
          <p:cNvPr id="7" name="Group 6"/>
          <p:cNvGrpSpPr/>
          <p:nvPr/>
        </p:nvGrpSpPr>
        <p:grpSpPr>
          <a:xfrm>
            <a:off x="1143000" y="32689800"/>
            <a:ext cx="20574000" cy="5625581"/>
            <a:chOff x="13792200" y="28194000"/>
            <a:chExt cx="24841200" cy="7772400"/>
          </a:xfrm>
        </p:grpSpPr>
        <p:grpSp>
          <p:nvGrpSpPr>
            <p:cNvPr id="19" name="Group 18"/>
            <p:cNvGrpSpPr/>
            <p:nvPr/>
          </p:nvGrpSpPr>
          <p:grpSpPr>
            <a:xfrm>
              <a:off x="25603200" y="28663900"/>
              <a:ext cx="13030200" cy="7302500"/>
              <a:chOff x="25679400" y="28651200"/>
              <a:chExt cx="10033000" cy="5321300"/>
            </a:xfrm>
          </p:grpSpPr>
          <p:pic>
            <p:nvPicPr>
              <p:cNvPr id="15" name="Picture 14"/>
              <p:cNvPicPr>
                <a:picLocks noChangeAspect="1"/>
              </p:cNvPicPr>
              <p:nvPr/>
            </p:nvPicPr>
            <p:blipFill>
              <a:blip r:embed="rId3"/>
              <a:stretch>
                <a:fillRect/>
              </a:stretch>
            </p:blipFill>
            <p:spPr>
              <a:xfrm>
                <a:off x="25679400" y="28651200"/>
                <a:ext cx="10033000" cy="4724400"/>
              </a:xfrm>
              <a:prstGeom prst="rect">
                <a:avLst/>
              </a:prstGeom>
            </p:spPr>
          </p:pic>
          <p:pic>
            <p:nvPicPr>
              <p:cNvPr id="16" name="Picture 15"/>
              <p:cNvPicPr>
                <a:picLocks noChangeAspect="1"/>
              </p:cNvPicPr>
              <p:nvPr/>
            </p:nvPicPr>
            <p:blipFill>
              <a:blip r:embed="rId4"/>
              <a:stretch>
                <a:fillRect/>
              </a:stretch>
            </p:blipFill>
            <p:spPr>
              <a:xfrm>
                <a:off x="30861000" y="33604200"/>
                <a:ext cx="1828800" cy="368300"/>
              </a:xfrm>
              <a:prstGeom prst="rect">
                <a:avLst/>
              </a:prstGeom>
            </p:spPr>
          </p:pic>
        </p:grpSp>
        <p:grpSp>
          <p:nvGrpSpPr>
            <p:cNvPr id="25" name="Group 24"/>
            <p:cNvGrpSpPr/>
            <p:nvPr/>
          </p:nvGrpSpPr>
          <p:grpSpPr>
            <a:xfrm>
              <a:off x="13792200" y="28194000"/>
              <a:ext cx="11811000" cy="7696200"/>
              <a:chOff x="15544800" y="28651200"/>
              <a:chExt cx="9969500" cy="5321300"/>
            </a:xfrm>
          </p:grpSpPr>
          <p:pic>
            <p:nvPicPr>
              <p:cNvPr id="14" name="Picture 13"/>
              <p:cNvPicPr>
                <a:picLocks noChangeAspect="1"/>
              </p:cNvPicPr>
              <p:nvPr/>
            </p:nvPicPr>
            <p:blipFill>
              <a:blip r:embed="rId5"/>
              <a:stretch>
                <a:fillRect/>
              </a:stretch>
            </p:blipFill>
            <p:spPr>
              <a:xfrm>
                <a:off x="15544800" y="28651200"/>
                <a:ext cx="9969500" cy="4914900"/>
              </a:xfrm>
              <a:prstGeom prst="rect">
                <a:avLst/>
              </a:prstGeom>
            </p:spPr>
          </p:pic>
          <p:pic>
            <p:nvPicPr>
              <p:cNvPr id="18" name="Picture 17"/>
              <p:cNvPicPr>
                <a:picLocks noChangeAspect="1"/>
              </p:cNvPicPr>
              <p:nvPr/>
            </p:nvPicPr>
            <p:blipFill>
              <a:blip r:embed="rId4"/>
              <a:stretch>
                <a:fillRect/>
              </a:stretch>
            </p:blipFill>
            <p:spPr>
              <a:xfrm>
                <a:off x="19507200" y="33604200"/>
                <a:ext cx="1828800" cy="368300"/>
              </a:xfrm>
              <a:prstGeom prst="rect">
                <a:avLst/>
              </a:prstGeom>
            </p:spPr>
          </p:pic>
        </p:grpSp>
      </p:grpSp>
      <p:sp>
        <p:nvSpPr>
          <p:cNvPr id="4" name="TextBox 3"/>
          <p:cNvSpPr txBox="1"/>
          <p:nvPr/>
        </p:nvSpPr>
        <p:spPr>
          <a:xfrm>
            <a:off x="7391400" y="609600"/>
            <a:ext cx="36804600" cy="4332611"/>
          </a:xfrm>
          <a:prstGeom prst="rect">
            <a:avLst/>
          </a:prstGeom>
          <a:solidFill>
            <a:srgbClr val="CCECFF"/>
          </a:solidFill>
        </p:spPr>
        <p:txBody>
          <a:bodyPr wrap="square" lIns="480709" tIns="240355" rIns="480709" bIns="240355" rtlCol="0">
            <a:spAutoFit/>
          </a:bodyPr>
          <a:lstStyle/>
          <a:p>
            <a:pPr algn="ctr"/>
            <a:r>
              <a:rPr lang="en-US" sz="6600" b="1" dirty="0"/>
              <a:t>Genomic evaluation </a:t>
            </a:r>
            <a:r>
              <a:rPr lang="en-US" sz="6600" b="1" dirty="0" smtClean="0"/>
              <a:t>of Ayrshire </a:t>
            </a:r>
            <a:r>
              <a:rPr lang="en-US" sz="6600" b="1" dirty="0"/>
              <a:t>dairy </a:t>
            </a:r>
            <a:r>
              <a:rPr lang="en-US" sz="6600" b="1" dirty="0" smtClean="0"/>
              <a:t>cattle and </a:t>
            </a:r>
            <a:r>
              <a:rPr lang="en-US" sz="6600" b="1" dirty="0"/>
              <a:t>n</a:t>
            </a:r>
            <a:r>
              <a:rPr lang="en-US" sz="6600" b="1" dirty="0" smtClean="0"/>
              <a:t>ew </a:t>
            </a:r>
            <a:r>
              <a:rPr lang="en-US" sz="6600" b="1" dirty="0"/>
              <a:t>h</a:t>
            </a:r>
            <a:r>
              <a:rPr lang="en-US" sz="6600" b="1" dirty="0" smtClean="0"/>
              <a:t>aplotypes </a:t>
            </a:r>
            <a:r>
              <a:rPr lang="en-US" sz="6600" b="1" dirty="0"/>
              <a:t>a</a:t>
            </a:r>
            <a:r>
              <a:rPr lang="en-US" sz="6600" b="1" dirty="0" smtClean="0"/>
              <a:t>ffecting </a:t>
            </a:r>
            <a:r>
              <a:rPr lang="en-US" sz="6600" b="1" dirty="0"/>
              <a:t>f</a:t>
            </a:r>
            <a:r>
              <a:rPr lang="en-US" sz="6600" b="1" dirty="0" smtClean="0"/>
              <a:t>ertility </a:t>
            </a:r>
            <a:r>
              <a:rPr lang="en-US" sz="6600" b="1" dirty="0"/>
              <a:t>and s</a:t>
            </a:r>
            <a:r>
              <a:rPr lang="en-US" sz="6600" b="1" dirty="0" smtClean="0"/>
              <a:t>tillbirth in Holstein, Brown Swiss and Ayrshire breeds </a:t>
            </a:r>
            <a:endParaRPr lang="en-US" sz="6600" b="1" dirty="0"/>
          </a:p>
          <a:p>
            <a:pPr algn="ctr">
              <a:spcAft>
                <a:spcPts val="1200"/>
              </a:spcAft>
            </a:pPr>
            <a:r>
              <a:rPr lang="en-US" sz="5400" i="1" dirty="0" smtClean="0">
                <a:latin typeface="VAGRounded BT" pitchFamily="34" charset="0"/>
              </a:rPr>
              <a:t>T.A. Cooper*, G.R. </a:t>
            </a:r>
            <a:r>
              <a:rPr lang="en-US" sz="5400" i="1" dirty="0" err="1" smtClean="0">
                <a:latin typeface="VAGRounded BT" pitchFamily="34" charset="0"/>
              </a:rPr>
              <a:t>Wiggans</a:t>
            </a:r>
            <a:r>
              <a:rPr lang="en-US" sz="5400" i="1" dirty="0" smtClean="0">
                <a:latin typeface="VAGRounded BT" pitchFamily="34" charset="0"/>
              </a:rPr>
              <a:t>, P.M. </a:t>
            </a:r>
            <a:r>
              <a:rPr lang="en-US" sz="5400" i="1" dirty="0" err="1" smtClean="0">
                <a:latin typeface="VAGRounded BT" pitchFamily="34" charset="0"/>
              </a:rPr>
              <a:t>VanRaden</a:t>
            </a:r>
            <a:r>
              <a:rPr lang="en-US" sz="5400" i="1" dirty="0" smtClean="0">
                <a:latin typeface="VAGRounded BT" pitchFamily="34" charset="0"/>
              </a:rPr>
              <a:t>, J. L. Hutchison, J. B. Cole, and D. J. Null</a:t>
            </a:r>
          </a:p>
          <a:p>
            <a:pPr algn="ctr">
              <a:spcAft>
                <a:spcPts val="1200"/>
              </a:spcAft>
            </a:pPr>
            <a:r>
              <a:rPr lang="en-US" sz="5400" dirty="0" smtClean="0">
                <a:latin typeface="VAGRounded BT" pitchFamily="34" charset="0"/>
              </a:rPr>
              <a:t>Animal Improvement Programs Laboratory, Agricultural Research Center, USDA, Beltsville, MD 20705-2350</a:t>
            </a:r>
            <a:endParaRPr lang="en-US" sz="5400" dirty="0">
              <a:latin typeface="VAGRounded BT" pitchFamily="34" charset="0"/>
            </a:endParaRPr>
          </a:p>
        </p:txBody>
      </p:sp>
      <p:cxnSp>
        <p:nvCxnSpPr>
          <p:cNvPr id="6" name="Straight Connector 5"/>
          <p:cNvCxnSpPr/>
          <p:nvPr/>
        </p:nvCxnSpPr>
        <p:spPr>
          <a:xfrm>
            <a:off x="457200" y="5422900"/>
            <a:ext cx="50292000" cy="0"/>
          </a:xfrm>
          <a:prstGeom prst="line">
            <a:avLst/>
          </a:prstGeom>
          <a:ln w="1905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5867400"/>
            <a:ext cx="50292000" cy="0"/>
          </a:xfrm>
          <a:prstGeom prst="line">
            <a:avLst/>
          </a:prstGeom>
          <a:ln w="190500">
            <a:solidFill>
              <a:srgbClr val="008000"/>
            </a:solidFill>
          </a:ln>
        </p:spPr>
        <p:style>
          <a:lnRef idx="1">
            <a:schemeClr val="accent1"/>
          </a:lnRef>
          <a:fillRef idx="0">
            <a:schemeClr val="accent1"/>
          </a:fillRef>
          <a:effectRef idx="0">
            <a:schemeClr val="accent1"/>
          </a:effectRef>
          <a:fontRef idx="minor">
            <a:schemeClr val="tx1"/>
          </a:fontRef>
        </p:style>
      </p:cxnSp>
      <p:pic>
        <p:nvPicPr>
          <p:cNvPr id="13" name="Picture 12" descr="usdaars.gif"/>
          <p:cNvPicPr>
            <a:picLocks noChangeAspect="1"/>
          </p:cNvPicPr>
          <p:nvPr/>
        </p:nvPicPr>
        <p:blipFill>
          <a:blip r:embed="rId6" cstate="print"/>
          <a:stretch>
            <a:fillRect/>
          </a:stretch>
        </p:blipFill>
        <p:spPr>
          <a:xfrm>
            <a:off x="1066800" y="533400"/>
            <a:ext cx="5715000" cy="4525376"/>
          </a:xfrm>
          <a:prstGeom prst="rect">
            <a:avLst/>
          </a:prstGeom>
        </p:spPr>
      </p:pic>
      <p:sp>
        <p:nvSpPr>
          <p:cNvPr id="29" name="TextBox 28"/>
          <p:cNvSpPr txBox="1"/>
          <p:nvPr/>
        </p:nvSpPr>
        <p:spPr>
          <a:xfrm>
            <a:off x="46710600" y="4089737"/>
            <a:ext cx="2286000" cy="1015663"/>
          </a:xfrm>
          <a:prstGeom prst="rect">
            <a:avLst/>
          </a:prstGeom>
          <a:noFill/>
        </p:spPr>
        <p:txBody>
          <a:bodyPr wrap="square" rtlCol="0">
            <a:spAutoFit/>
          </a:bodyPr>
          <a:lstStyle/>
          <a:p>
            <a:r>
              <a:rPr lang="en-US" sz="6000" dirty="0" smtClean="0">
                <a:solidFill>
                  <a:srgbClr val="0000FF"/>
                </a:solidFill>
                <a:latin typeface="VAGRounded BT" pitchFamily="34" charset="0"/>
              </a:rPr>
              <a:t>T206</a:t>
            </a:r>
            <a:endParaRPr lang="en-US" sz="6000" dirty="0">
              <a:solidFill>
                <a:srgbClr val="0000FF"/>
              </a:solidFill>
              <a:latin typeface="VAGRounded BT" pitchFamily="34" charset="0"/>
            </a:endParaRPr>
          </a:p>
        </p:txBody>
      </p:sp>
      <p:sp>
        <p:nvSpPr>
          <p:cNvPr id="22" name="Rectangle 6052"/>
          <p:cNvSpPr>
            <a:spLocks noChangeArrowheads="1"/>
          </p:cNvSpPr>
          <p:nvPr/>
        </p:nvSpPr>
        <p:spPr bwMode="auto">
          <a:xfrm>
            <a:off x="457200" y="11506200"/>
            <a:ext cx="21717000" cy="8186858"/>
          </a:xfrm>
          <a:prstGeom prst="rect">
            <a:avLst/>
          </a:prstGeom>
          <a:solidFill>
            <a:srgbClr val="CCECFF"/>
          </a:solidFill>
          <a:ln w="9525">
            <a:noFill/>
            <a:miter lim="800000"/>
            <a:headEnd/>
            <a:tailEnd/>
          </a:ln>
          <a:effectLst/>
        </p:spPr>
        <p:txBody>
          <a:bodyPr wrap="square" lIns="457200" tIns="457200" rIns="457200" bIns="457200">
            <a:spAutoFit/>
          </a:bodyPr>
          <a:lstStyle/>
          <a:p>
            <a:pPr marL="457200" indent="-457200" algn="ctr"/>
            <a:r>
              <a:rPr lang="en-US" sz="4000" dirty="0">
                <a:solidFill>
                  <a:srgbClr val="0000FF"/>
                </a:solidFill>
                <a:latin typeface="VAGRounded BT" pitchFamily="34" charset="0"/>
              </a:rPr>
              <a:t>DATA &amp; METHODS</a:t>
            </a:r>
          </a:p>
          <a:p>
            <a:pPr marL="571500" indent="-571500">
              <a:spcBef>
                <a:spcPct val="50000"/>
              </a:spcBef>
              <a:buClr>
                <a:srgbClr val="0000FF"/>
              </a:buClr>
              <a:buFont typeface="Arial"/>
              <a:buChar char="•"/>
            </a:pPr>
            <a:r>
              <a:rPr lang="en-US" sz="3600" dirty="0"/>
              <a:t>Gains in reliability due to genomics were determined by comparing parent averages and genomic evaluations from August 2008 to December 2012 daughter performance for bulls born on or after January 1, 2000 who received a traditional evaluation by December 2012. The number of bulls tested ranged between 147 and 180 bulls by trait. </a:t>
            </a:r>
            <a:endParaRPr lang="en-US" sz="3600" dirty="0" smtClean="0"/>
          </a:p>
          <a:p>
            <a:pPr marL="571500" indent="-571500">
              <a:spcBef>
                <a:spcPct val="50000"/>
              </a:spcBef>
              <a:buClr>
                <a:srgbClr val="0000FF"/>
              </a:buClr>
              <a:buFont typeface="Arial"/>
              <a:buChar char="•"/>
            </a:pPr>
            <a:r>
              <a:rPr lang="en-US" sz="3600" dirty="0" smtClean="0">
                <a:latin typeface="+mj-lt"/>
              </a:rPr>
              <a:t>Breed specific SNP were determined by comparing the allele frequencies of Ayrshire genotyped animals to allele frequency found in </a:t>
            </a:r>
            <a:r>
              <a:rPr lang="en-US" sz="3600" dirty="0" smtClean="0"/>
              <a:t>Holstein</a:t>
            </a:r>
            <a:r>
              <a:rPr lang="en-US" sz="3600" dirty="0"/>
              <a:t>, Jersey and Brown Swiss</a:t>
            </a:r>
            <a:r>
              <a:rPr lang="en-US" sz="3600" dirty="0" smtClean="0">
                <a:latin typeface="+mj-lt"/>
              </a:rPr>
              <a:t>.</a:t>
            </a:r>
          </a:p>
          <a:p>
            <a:pPr marL="571500" indent="-571500">
              <a:spcBef>
                <a:spcPct val="50000"/>
              </a:spcBef>
              <a:buClr>
                <a:srgbClr val="0000FF"/>
              </a:buClr>
              <a:buFont typeface="Arial"/>
              <a:buChar char="•"/>
            </a:pPr>
            <a:r>
              <a:rPr lang="en-US" sz="3600" dirty="0" smtClean="0">
                <a:latin typeface="+mj-lt"/>
              </a:rPr>
              <a:t>Haplotypes affecting fertility were identified by investigating areas of the genome with a lack of expected homozygous haplotypes (</a:t>
            </a:r>
            <a:r>
              <a:rPr lang="en-US" sz="3600" dirty="0" err="1" smtClean="0">
                <a:latin typeface="+mj-lt"/>
              </a:rPr>
              <a:t>VanRaden</a:t>
            </a:r>
            <a:r>
              <a:rPr lang="en-US" sz="3600" dirty="0" smtClean="0">
                <a:latin typeface="+mj-lt"/>
              </a:rPr>
              <a:t> et al., 2011).</a:t>
            </a:r>
          </a:p>
          <a:p>
            <a:pPr marL="571500" indent="-571500">
              <a:spcBef>
                <a:spcPct val="50000"/>
              </a:spcBef>
              <a:buClr>
                <a:srgbClr val="0000FF"/>
              </a:buClr>
              <a:buFont typeface="Arial"/>
              <a:buChar char="•"/>
            </a:pPr>
            <a:r>
              <a:rPr lang="en-US" sz="3600" dirty="0" smtClean="0">
                <a:latin typeface="+mj-lt"/>
              </a:rPr>
              <a:t>Losses in fertility were investigated by looking at the carrier sire by carrier maternal grandsire </a:t>
            </a:r>
            <a:r>
              <a:rPr lang="en-US" sz="3600" dirty="0" err="1" smtClean="0">
                <a:latin typeface="+mj-lt"/>
              </a:rPr>
              <a:t>matings</a:t>
            </a:r>
            <a:r>
              <a:rPr lang="en-US" sz="3600" dirty="0" smtClean="0">
                <a:latin typeface="+mj-lt"/>
              </a:rPr>
              <a:t> within each breed.  </a:t>
            </a:r>
          </a:p>
        </p:txBody>
      </p:sp>
      <p:sp>
        <p:nvSpPr>
          <p:cNvPr id="53" name="Rectangle 6052"/>
          <p:cNvSpPr>
            <a:spLocks noChangeArrowheads="1"/>
          </p:cNvSpPr>
          <p:nvPr/>
        </p:nvSpPr>
        <p:spPr bwMode="auto">
          <a:xfrm>
            <a:off x="22936200" y="30556200"/>
            <a:ext cx="13182600" cy="7140417"/>
          </a:xfrm>
          <a:prstGeom prst="rect">
            <a:avLst/>
          </a:prstGeom>
          <a:solidFill>
            <a:srgbClr val="CCECFF"/>
          </a:solidFill>
          <a:ln w="9525">
            <a:noFill/>
            <a:miter lim="800000"/>
            <a:headEnd/>
            <a:tailEnd/>
          </a:ln>
          <a:effectLst/>
        </p:spPr>
        <p:txBody>
          <a:bodyPr wrap="square" lIns="457200" tIns="457200" rIns="457200" bIns="457200">
            <a:spAutoFit/>
          </a:bodyPr>
          <a:lstStyle/>
          <a:p>
            <a:pPr algn="ctr">
              <a:spcBef>
                <a:spcPts val="2640"/>
              </a:spcBef>
            </a:pPr>
            <a:r>
              <a:rPr lang="en-US" sz="4000" dirty="0" smtClean="0">
                <a:solidFill>
                  <a:srgbClr val="0033CC"/>
                </a:solidFill>
                <a:latin typeface="VAGRounded BT" pitchFamily="34" charset="0"/>
              </a:rPr>
              <a:t>REFERENCES</a:t>
            </a:r>
          </a:p>
          <a:p>
            <a:r>
              <a:rPr lang="en-US" sz="2800" dirty="0"/>
              <a:t>Fritz S, Capitan A, </a:t>
            </a:r>
            <a:r>
              <a:rPr lang="en-US" sz="2800" dirty="0" err="1"/>
              <a:t>Djari</a:t>
            </a:r>
            <a:r>
              <a:rPr lang="en-US" sz="2800" dirty="0"/>
              <a:t> A, Rodriguez SC, </a:t>
            </a:r>
            <a:r>
              <a:rPr lang="en-US" sz="2800" dirty="0" err="1"/>
              <a:t>Barbat</a:t>
            </a:r>
            <a:r>
              <a:rPr lang="en-US" sz="2800" dirty="0"/>
              <a:t> A, et al. 2013. </a:t>
            </a:r>
            <a:r>
              <a:rPr lang="en-US" sz="2800" u="sng" dirty="0">
                <a:hlinkClick r:id="rId7"/>
              </a:rPr>
              <a:t>Detection of haplotypes associated with prenatal death in dairy cattle and identification of deleterious mutations in GART, SHBG and SLC37A2.</a:t>
            </a:r>
            <a:r>
              <a:rPr lang="en-US" sz="2800" dirty="0"/>
              <a:t> </a:t>
            </a:r>
            <a:r>
              <a:rPr lang="en-US" sz="2800" dirty="0" err="1"/>
              <a:t>PLoS</a:t>
            </a:r>
            <a:r>
              <a:rPr lang="en-US" sz="2800" dirty="0"/>
              <a:t> ONE 8(6): e65550.</a:t>
            </a:r>
          </a:p>
          <a:p>
            <a:r>
              <a:rPr lang="en-US" sz="2800" dirty="0" err="1"/>
              <a:t>Schwarzenbacher</a:t>
            </a:r>
            <a:r>
              <a:rPr lang="en-US" sz="2800" dirty="0"/>
              <a:t>, H., </a:t>
            </a:r>
            <a:r>
              <a:rPr lang="en-US" sz="2800" dirty="0" err="1"/>
              <a:t>Fuerst</a:t>
            </a:r>
            <a:r>
              <a:rPr lang="en-US" sz="2800" dirty="0"/>
              <a:t>, C., </a:t>
            </a:r>
            <a:r>
              <a:rPr lang="en-US" sz="2800" dirty="0" err="1"/>
              <a:t>Fuerst-Waltl</a:t>
            </a:r>
            <a:r>
              <a:rPr lang="en-US" sz="2800" dirty="0"/>
              <a:t>, B. and </a:t>
            </a:r>
            <a:r>
              <a:rPr lang="en-US" sz="2800" dirty="0" err="1"/>
              <a:t>Dolezal</a:t>
            </a:r>
            <a:r>
              <a:rPr lang="en-US" sz="2800" dirty="0"/>
              <a:t>, M. 2012. </a:t>
            </a:r>
            <a:r>
              <a:rPr lang="en-US" sz="2800" u="sng" dirty="0">
                <a:hlinkClick r:id="rId8"/>
              </a:rPr>
              <a:t>A genome-wide search for harmful recessive haplotypes in Brown Swiss and Fleckvieh cattle.</a:t>
            </a:r>
            <a:r>
              <a:rPr lang="en-US" sz="2800" dirty="0"/>
              <a:t> Proc. EAAP annual meeting, Bratislava.</a:t>
            </a:r>
          </a:p>
          <a:p>
            <a:r>
              <a:rPr lang="en-US" sz="2800" dirty="0" err="1"/>
              <a:t>VanRaden</a:t>
            </a:r>
            <a:r>
              <a:rPr lang="en-US" sz="2800" dirty="0"/>
              <a:t>, P.M., Olson, K.M., Null, D.J., and Hutchison, J.L. </a:t>
            </a:r>
            <a:r>
              <a:rPr lang="en-US" sz="2800" u="sng" dirty="0">
                <a:hlinkClick r:id="rId9"/>
              </a:rPr>
              <a:t>Harmful recessive effects on fertility detected by absence of homozygous haplotypes</a:t>
            </a:r>
            <a:r>
              <a:rPr lang="en-US" sz="2800" dirty="0"/>
              <a:t>. J. Dairy Sci. 94(12):6153–6161. 2011.</a:t>
            </a:r>
          </a:p>
          <a:p>
            <a:r>
              <a:rPr lang="en-US" sz="2800" dirty="0" err="1"/>
              <a:t>VanRaden</a:t>
            </a:r>
            <a:r>
              <a:rPr lang="en-US" sz="2800" dirty="0"/>
              <a:t>, P.M., Null, D.J., Olson, K.M., and Hutchison, J.L. </a:t>
            </a:r>
            <a:r>
              <a:rPr lang="en-US" sz="2800" u="sng" dirty="0">
                <a:hlinkClick r:id="rId10"/>
              </a:rPr>
              <a:t>Reporting of haplotypes with recessive effects on fertility</a:t>
            </a:r>
            <a:r>
              <a:rPr lang="en-US" sz="2800" dirty="0"/>
              <a:t>. </a:t>
            </a:r>
            <a:r>
              <a:rPr lang="en-US" sz="2800" dirty="0" err="1"/>
              <a:t>Interbull</a:t>
            </a:r>
            <a:r>
              <a:rPr lang="en-US" sz="2800" dirty="0"/>
              <a:t> Bull. 44:117–121. 2011</a:t>
            </a:r>
            <a:r>
              <a:rPr lang="en-US" sz="2800" dirty="0" smtClean="0"/>
              <a:t>.</a:t>
            </a:r>
            <a:endParaRPr lang="en-US" sz="2800" dirty="0" smtClean="0">
              <a:solidFill>
                <a:srgbClr val="0033CC"/>
              </a:solidFill>
              <a:latin typeface="VAGRounded BT" pitchFamily="34" charset="0"/>
            </a:endParaRPr>
          </a:p>
        </p:txBody>
      </p:sp>
      <p:sp>
        <p:nvSpPr>
          <p:cNvPr id="27" name="Text Box 13461"/>
          <p:cNvSpPr txBox="1">
            <a:spLocks noChangeArrowheads="1"/>
          </p:cNvSpPr>
          <p:nvPr/>
        </p:nvSpPr>
        <p:spPr bwMode="auto">
          <a:xfrm>
            <a:off x="36499800" y="36781026"/>
            <a:ext cx="14173200" cy="861774"/>
          </a:xfrm>
          <a:prstGeom prst="rect">
            <a:avLst/>
          </a:prstGeom>
          <a:solidFill>
            <a:srgbClr val="CCECFF"/>
          </a:solidFill>
          <a:ln w="9525">
            <a:noFill/>
            <a:miter lim="800000"/>
            <a:headEnd/>
            <a:tailEnd/>
          </a:ln>
          <a:effectLst/>
        </p:spPr>
        <p:txBody>
          <a:bodyPr wrap="square" lIns="91440" tIns="91440" rIns="91440" bIns="91440">
            <a:spAutoFit/>
          </a:bodyPr>
          <a:lstStyle/>
          <a:p>
            <a:pPr marL="457200" indent="-457200" algn="ctr">
              <a:spcBef>
                <a:spcPct val="100000"/>
              </a:spcBef>
            </a:pPr>
            <a:r>
              <a:rPr lang="en-US" sz="4400" dirty="0" smtClean="0">
                <a:solidFill>
                  <a:srgbClr val="0033CC"/>
                </a:solidFill>
                <a:latin typeface="VAGRounded BT" pitchFamily="34" charset="0"/>
              </a:rPr>
              <a:t>http</a:t>
            </a:r>
            <a:r>
              <a:rPr lang="en-US" sz="4400" dirty="0">
                <a:solidFill>
                  <a:srgbClr val="0033CC"/>
                </a:solidFill>
                <a:latin typeface="VAGRounded BT" pitchFamily="34" charset="0"/>
              </a:rPr>
              <a:t>://aipl.arsusda.gov</a:t>
            </a:r>
            <a:endParaRPr lang="en-US" sz="4400" dirty="0">
              <a:latin typeface="VAGRounded BT" pitchFamily="34" charset="0"/>
            </a:endParaRPr>
          </a:p>
        </p:txBody>
      </p:sp>
      <p:pic>
        <p:nvPicPr>
          <p:cNvPr id="2" name="Picture 1"/>
          <p:cNvPicPr>
            <a:picLocks noChangeAspect="1"/>
          </p:cNvPicPr>
          <p:nvPr/>
        </p:nvPicPr>
        <p:blipFill>
          <a:blip r:embed="rId11"/>
          <a:stretch>
            <a:fillRect/>
          </a:stretch>
        </p:blipFill>
        <p:spPr>
          <a:xfrm>
            <a:off x="46329600" y="838200"/>
            <a:ext cx="2895600" cy="3309257"/>
          </a:xfrm>
          <a:prstGeom prst="rect">
            <a:avLst/>
          </a:prstGeom>
        </p:spPr>
      </p:pic>
      <p:sp>
        <p:nvSpPr>
          <p:cNvPr id="21" name="Text Box 3135"/>
          <p:cNvSpPr txBox="1">
            <a:spLocks noChangeArrowheads="1"/>
          </p:cNvSpPr>
          <p:nvPr/>
        </p:nvSpPr>
        <p:spPr bwMode="auto">
          <a:xfrm>
            <a:off x="22707600" y="6248400"/>
            <a:ext cx="27965400" cy="1538883"/>
          </a:xfrm>
          <a:prstGeom prst="rect">
            <a:avLst/>
          </a:prstGeom>
          <a:solidFill>
            <a:srgbClr val="CCECFF"/>
          </a:solidFill>
          <a:ln w="9525">
            <a:noFill/>
            <a:miter lim="800000"/>
            <a:headEnd/>
            <a:tailEnd/>
          </a:ln>
          <a:effectLst/>
        </p:spPr>
        <p:txBody>
          <a:bodyPr wrap="square" lIns="457200" tIns="457200" rIns="457200" bIns="457200">
            <a:spAutoFit/>
          </a:bodyPr>
          <a:lstStyle/>
          <a:p>
            <a:pPr algn="ctr">
              <a:spcBef>
                <a:spcPct val="50000"/>
              </a:spcBef>
            </a:pPr>
            <a:r>
              <a:rPr lang="en-US" sz="4000" dirty="0" smtClean="0">
                <a:solidFill>
                  <a:srgbClr val="0033CC"/>
                </a:solidFill>
                <a:latin typeface="VAGRounded BT" pitchFamily="34" charset="0"/>
              </a:rPr>
              <a:t>RESULTS </a:t>
            </a:r>
            <a:r>
              <a:rPr lang="en-US" sz="4000" i="1" dirty="0" smtClean="0">
                <a:solidFill>
                  <a:srgbClr val="0033CC"/>
                </a:solidFill>
                <a:latin typeface="VAGRounded BT" pitchFamily="34" charset="0"/>
              </a:rPr>
              <a:t>(continued)</a:t>
            </a:r>
            <a:endParaRPr lang="en-US" sz="4000" i="1" dirty="0">
              <a:solidFill>
                <a:srgbClr val="0033CC"/>
              </a:solidFill>
              <a:latin typeface="VAGRounded BT" pitchFamily="34" charset="0"/>
            </a:endParaRPr>
          </a:p>
        </p:txBody>
      </p:sp>
      <p:sp>
        <p:nvSpPr>
          <p:cNvPr id="3" name="TextBox 2"/>
          <p:cNvSpPr txBox="1"/>
          <p:nvPr/>
        </p:nvSpPr>
        <p:spPr>
          <a:xfrm>
            <a:off x="43205400" y="20269200"/>
            <a:ext cx="13182600" cy="338554"/>
          </a:xfrm>
          <a:prstGeom prst="rect">
            <a:avLst/>
          </a:prstGeom>
          <a:noFill/>
        </p:spPr>
        <p:txBody>
          <a:bodyPr wrap="square" rtlCol="0">
            <a:spAutoFit/>
          </a:bodyPr>
          <a:lstStyle/>
          <a:p>
            <a:r>
              <a:rPr lang="en-US" sz="1600" dirty="0"/>
              <a:t>SELWOOD BETTY'S COMMANDER (b. 1953</a:t>
            </a:r>
            <a:r>
              <a:rPr lang="en-US" sz="1600" dirty="0" smtClean="0"/>
              <a:t>) Photo: North Eastern Breeders Association</a:t>
            </a:r>
            <a:endParaRPr lang="en-US" sz="1600" dirty="0"/>
          </a:p>
        </p:txBody>
      </p:sp>
      <p:sp>
        <p:nvSpPr>
          <p:cNvPr id="31" name="Text Box 3135"/>
          <p:cNvSpPr txBox="1">
            <a:spLocks noChangeArrowheads="1"/>
          </p:cNvSpPr>
          <p:nvPr/>
        </p:nvSpPr>
        <p:spPr bwMode="auto">
          <a:xfrm>
            <a:off x="457200" y="6248400"/>
            <a:ext cx="21717000" cy="4862870"/>
          </a:xfrm>
          <a:prstGeom prst="rect">
            <a:avLst/>
          </a:prstGeom>
          <a:solidFill>
            <a:srgbClr val="CCECFF"/>
          </a:solidFill>
          <a:ln w="9525">
            <a:noFill/>
            <a:miter lim="800000"/>
            <a:headEnd/>
            <a:tailEnd/>
          </a:ln>
          <a:effectLst/>
        </p:spPr>
        <p:txBody>
          <a:bodyPr wrap="square" lIns="457200" tIns="457200" rIns="457200" bIns="457200">
            <a:spAutoFit/>
          </a:bodyPr>
          <a:lstStyle/>
          <a:p>
            <a:pPr algn="ctr">
              <a:spcBef>
                <a:spcPct val="50000"/>
              </a:spcBef>
            </a:pPr>
            <a:r>
              <a:rPr lang="en-US" sz="4000" dirty="0" smtClean="0">
                <a:solidFill>
                  <a:srgbClr val="0000FF"/>
                </a:solidFill>
                <a:latin typeface="VAGRounded BT" pitchFamily="34" charset="0"/>
              </a:rPr>
              <a:t>INTRODUCTION</a:t>
            </a:r>
            <a:endParaRPr lang="en-US" sz="4000" dirty="0">
              <a:solidFill>
                <a:srgbClr val="0000FF"/>
              </a:solidFill>
              <a:latin typeface="VAGRounded BT" pitchFamily="34" charset="0"/>
            </a:endParaRPr>
          </a:p>
          <a:p>
            <a:pPr marL="457200" indent="-457200">
              <a:spcBef>
                <a:spcPct val="50000"/>
              </a:spcBef>
              <a:buClr>
                <a:srgbClr val="0033CC"/>
              </a:buClr>
              <a:buFont typeface="Arial"/>
              <a:buChar char="•"/>
            </a:pPr>
            <a:r>
              <a:rPr lang="en-US" sz="3600" dirty="0"/>
              <a:t>Genomic evaluation of dairy cattle in the US has been available for Holstein, Jersey and Brown Swiss since 2009. As of February 2013, there were 1,100 genotyped Ayrshires in the North American database including 646 bulls with traditional evaluations allowing for the evaluation of this breed. </a:t>
            </a:r>
          </a:p>
          <a:p>
            <a:pPr marL="457200" indent="-457200">
              <a:spcBef>
                <a:spcPct val="50000"/>
              </a:spcBef>
              <a:buClr>
                <a:srgbClr val="0033CC"/>
              </a:buClr>
              <a:buFont typeface="Arial"/>
              <a:buChar char="•"/>
            </a:pPr>
            <a:r>
              <a:rPr lang="en-US" sz="3600" dirty="0" smtClean="0"/>
              <a:t>Four </a:t>
            </a:r>
            <a:r>
              <a:rPr lang="en-US" sz="3600" dirty="0"/>
              <a:t>new haplotypes, two in Holstein, one in Brown Swiss, and one in Ayrshire, appear to be simple recessives that should be reported to breeders for use in selection and </a:t>
            </a:r>
            <a:r>
              <a:rPr lang="en-US" sz="3600" dirty="0" smtClean="0"/>
              <a:t>mating. </a:t>
            </a:r>
            <a:endParaRPr lang="en-US" sz="3600" dirty="0">
              <a:latin typeface="VAGRounded BT" pitchFamily="34" charset="0"/>
            </a:endParaRPr>
          </a:p>
        </p:txBody>
      </p:sp>
      <p:sp>
        <p:nvSpPr>
          <p:cNvPr id="33" name="Rectangle 6052"/>
          <p:cNvSpPr>
            <a:spLocks noChangeArrowheads="1"/>
          </p:cNvSpPr>
          <p:nvPr/>
        </p:nvSpPr>
        <p:spPr bwMode="auto">
          <a:xfrm>
            <a:off x="22936200" y="20802600"/>
            <a:ext cx="27660600" cy="9017854"/>
          </a:xfrm>
          <a:prstGeom prst="rect">
            <a:avLst/>
          </a:prstGeom>
          <a:solidFill>
            <a:srgbClr val="CCECFF"/>
          </a:solidFill>
          <a:ln w="9525">
            <a:noFill/>
            <a:miter lim="800000"/>
            <a:headEnd/>
            <a:tailEnd/>
          </a:ln>
          <a:effectLst/>
        </p:spPr>
        <p:txBody>
          <a:bodyPr wrap="square" lIns="457200" tIns="457200" rIns="457200" bIns="457200">
            <a:spAutoFit/>
          </a:bodyPr>
          <a:lstStyle/>
          <a:p>
            <a:pPr algn="ctr">
              <a:spcBef>
                <a:spcPts val="2640"/>
              </a:spcBef>
            </a:pPr>
            <a:r>
              <a:rPr lang="en-US" sz="4000" dirty="0" smtClean="0">
                <a:solidFill>
                  <a:srgbClr val="0000FF"/>
                </a:solidFill>
                <a:latin typeface="VAGRounded BT" pitchFamily="34" charset="0"/>
              </a:rPr>
              <a:t>DISCUSSION and CONCLUSION</a:t>
            </a:r>
            <a:endParaRPr lang="en-US" sz="4000" i="1" dirty="0">
              <a:solidFill>
                <a:srgbClr val="0000FF"/>
              </a:solidFill>
              <a:latin typeface="VAGRounded BT" pitchFamily="34" charset="0"/>
            </a:endParaRPr>
          </a:p>
          <a:p>
            <a:pPr marL="571500" indent="-571500">
              <a:spcBef>
                <a:spcPct val="50000"/>
              </a:spcBef>
              <a:buClr>
                <a:srgbClr val="0000FF"/>
              </a:buClr>
              <a:buFont typeface="Arial"/>
              <a:buChar char="•"/>
            </a:pPr>
            <a:r>
              <a:rPr lang="en-US" sz="3600" dirty="0"/>
              <a:t>The average gain in reliability over parent average for all traits was 8.2. The highest gains were found in milk yield (16.6), protein yield (16.9) and stature (16.2). </a:t>
            </a:r>
          </a:p>
          <a:p>
            <a:pPr marL="571500" indent="-571500">
              <a:spcBef>
                <a:spcPct val="50000"/>
              </a:spcBef>
              <a:buClr>
                <a:srgbClr val="0000FF"/>
              </a:buClr>
              <a:buFont typeface="Arial"/>
              <a:buChar char="•"/>
            </a:pPr>
            <a:r>
              <a:rPr lang="en-US" sz="3600" dirty="0"/>
              <a:t>SNP with the largest effects vary between Ayrshire and Holstein. These evaluations were calculated based on the North American population and may not be suitable to all red dairy cattle because linkage disequilibrium probably differs by population. </a:t>
            </a:r>
          </a:p>
          <a:p>
            <a:pPr marL="571500" indent="-571500">
              <a:spcBef>
                <a:spcPct val="50000"/>
              </a:spcBef>
              <a:buClr>
                <a:srgbClr val="0000FF"/>
              </a:buClr>
              <a:buFont typeface="Arial"/>
              <a:buChar char="•"/>
            </a:pPr>
            <a:r>
              <a:rPr lang="en-US" sz="3600" dirty="0"/>
              <a:t>There are 12 SNP in Ayrshire that can be used for breed determination because they are nearly monomorphic (&gt;90%) in Ayrshire and have fewer than 30% of animals homozygous for that allele in Holstein, Jersey and Brown Swiss. There are fewer breed determining SNP in Ayrshire than in Holstein, Jersey and Brown Swiss, mostly due to the similarity of Ayrshire and Holstein. </a:t>
            </a:r>
          </a:p>
          <a:p>
            <a:pPr marL="571500" indent="-571500">
              <a:spcBef>
                <a:spcPct val="50000"/>
              </a:spcBef>
              <a:buClr>
                <a:srgbClr val="0000FF"/>
              </a:buClr>
              <a:buFont typeface="Arial"/>
              <a:buChar char="•"/>
            </a:pPr>
            <a:r>
              <a:rPr lang="en-US" sz="3600" dirty="0" smtClean="0"/>
              <a:t>The </a:t>
            </a:r>
            <a:r>
              <a:rPr lang="en-US" sz="3600" dirty="0"/>
              <a:t>frequency of HH4 carriers is 7.2% in France (Fritz et al., 2013) and could also be high in other countries that used many sons of Jocko </a:t>
            </a:r>
            <a:r>
              <a:rPr lang="en-US" sz="3600" dirty="0" err="1"/>
              <a:t>Besne</a:t>
            </a:r>
            <a:r>
              <a:rPr lang="en-US" sz="3600" dirty="0"/>
              <a:t>, a prominent </a:t>
            </a:r>
            <a:r>
              <a:rPr lang="en-US" sz="3600" dirty="0" smtClean="0"/>
              <a:t>carrier. </a:t>
            </a:r>
          </a:p>
          <a:p>
            <a:pPr marL="571500" indent="-571500">
              <a:spcBef>
                <a:spcPct val="50000"/>
              </a:spcBef>
              <a:buClr>
                <a:srgbClr val="0000FF"/>
              </a:buClr>
              <a:buFont typeface="Arial"/>
              <a:buChar char="•"/>
            </a:pPr>
            <a:r>
              <a:rPr lang="en-US" sz="3600" dirty="0" smtClean="0"/>
              <a:t>The </a:t>
            </a:r>
            <a:r>
              <a:rPr lang="en-US" sz="3600" dirty="0"/>
              <a:t>effect of BH2 on stillbirth is similar in size to the previously known defect Spinal Muscular Atrophy (SMA</a:t>
            </a:r>
            <a:r>
              <a:rPr lang="en-US" sz="3600" dirty="0" smtClean="0"/>
              <a:t>).The </a:t>
            </a:r>
            <a:r>
              <a:rPr lang="en-US" sz="3600" dirty="0"/>
              <a:t>fertility losses from HH5 were estimated to all occur before 60 days of gestation; no estimates for HH4 and AH1 are yet available. </a:t>
            </a:r>
            <a:endParaRPr lang="en-US" sz="3600" dirty="0" smtClean="0"/>
          </a:p>
        </p:txBody>
      </p:sp>
      <p:sp>
        <p:nvSpPr>
          <p:cNvPr id="34" name="Rectangle 6052"/>
          <p:cNvSpPr>
            <a:spLocks noChangeArrowheads="1"/>
          </p:cNvSpPr>
          <p:nvPr/>
        </p:nvSpPr>
        <p:spPr bwMode="auto">
          <a:xfrm>
            <a:off x="36423600" y="30632400"/>
            <a:ext cx="14173200" cy="5478423"/>
          </a:xfrm>
          <a:prstGeom prst="rect">
            <a:avLst/>
          </a:prstGeom>
          <a:solidFill>
            <a:srgbClr val="CCECFF"/>
          </a:solidFill>
          <a:ln w="9525">
            <a:noFill/>
            <a:miter lim="800000"/>
            <a:headEnd/>
            <a:tailEnd/>
          </a:ln>
          <a:effectLst/>
        </p:spPr>
        <p:txBody>
          <a:bodyPr wrap="square" lIns="457200" tIns="457200" rIns="457200" bIns="457200">
            <a:spAutoFit/>
          </a:bodyPr>
          <a:lstStyle/>
          <a:p>
            <a:pPr algn="ctr">
              <a:spcBef>
                <a:spcPts val="2640"/>
              </a:spcBef>
            </a:pPr>
            <a:r>
              <a:rPr lang="en-US" sz="4400" dirty="0" smtClean="0">
                <a:solidFill>
                  <a:srgbClr val="0033CC"/>
                </a:solidFill>
                <a:latin typeface="VAGRounded BT" pitchFamily="34" charset="0"/>
              </a:rPr>
              <a:t>ACKNOWLEDGMENTS</a:t>
            </a:r>
          </a:p>
          <a:p>
            <a:r>
              <a:rPr lang="en-US" sz="3600" dirty="0"/>
              <a:t>The authors thank Jacques </a:t>
            </a:r>
            <a:r>
              <a:rPr lang="en-US" sz="3600" dirty="0" err="1"/>
              <a:t>Chesnais</a:t>
            </a:r>
            <a:r>
              <a:rPr lang="en-US" sz="3600" dirty="0"/>
              <a:t> and Nicolas Caron (The </a:t>
            </a:r>
            <a:r>
              <a:rPr lang="en-US" sz="3600" dirty="0" err="1"/>
              <a:t>Semex</a:t>
            </a:r>
            <a:r>
              <a:rPr lang="en-US" sz="3600" dirty="0"/>
              <a:t> Alliance, Canada) for information on the homozygous HH5 embryo and for genotyping the earliest source ancestor, Hermann </a:t>
            </a:r>
            <a:r>
              <a:rPr lang="en-US" sz="3600" dirty="0" err="1"/>
              <a:t>Schwarzenbacher</a:t>
            </a:r>
            <a:r>
              <a:rPr lang="en-US" sz="3600" dirty="0"/>
              <a:t> (</a:t>
            </a:r>
            <a:r>
              <a:rPr lang="en-US" sz="3600" dirty="0" err="1"/>
              <a:t>ZuchtData</a:t>
            </a:r>
            <a:r>
              <a:rPr lang="en-US" sz="3600" dirty="0"/>
              <a:t> EDV-</a:t>
            </a:r>
            <a:r>
              <a:rPr lang="en-US" sz="3600" dirty="0" err="1"/>
              <a:t>Dienstleistungen</a:t>
            </a:r>
            <a:r>
              <a:rPr lang="en-US" sz="3600" dirty="0"/>
              <a:t> GmbH, Austria) for information on BH2, Dan Gilbert (New Generation Genetics) for informing us of the Austrian research, and Didier </a:t>
            </a:r>
            <a:r>
              <a:rPr lang="en-US" sz="3600" dirty="0" err="1"/>
              <a:t>Boichard</a:t>
            </a:r>
            <a:r>
              <a:rPr lang="en-US" sz="3600" dirty="0"/>
              <a:t> for information on HH4.</a:t>
            </a:r>
          </a:p>
        </p:txBody>
      </p:sp>
      <p:graphicFrame>
        <p:nvGraphicFramePr>
          <p:cNvPr id="35" name="Chart 34"/>
          <p:cNvGraphicFramePr>
            <a:graphicFrameLocks/>
          </p:cNvGraphicFramePr>
          <p:nvPr>
            <p:extLst>
              <p:ext uri="{D42A27DB-BD31-4B8C-83A1-F6EECF244321}">
                <p14:modId xmlns:p14="http://schemas.microsoft.com/office/powerpoint/2010/main" val="2823214894"/>
              </p:ext>
            </p:extLst>
          </p:nvPr>
        </p:nvGraphicFramePr>
        <p:xfrm>
          <a:off x="37338000" y="12268200"/>
          <a:ext cx="13335000" cy="8382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5128575"/>
              </p:ext>
            </p:extLst>
          </p:nvPr>
        </p:nvGraphicFramePr>
        <p:xfrm>
          <a:off x="381000" y="23774400"/>
          <a:ext cx="21717000" cy="7029693"/>
        </p:xfrm>
        <a:graphic>
          <a:graphicData uri="http://schemas.openxmlformats.org/drawingml/2006/table">
            <a:tbl>
              <a:tblPr firstRow="1" bandRow="1">
                <a:tableStyleId>{5C22544A-7EE6-4342-B048-85BDC9FD1C3A}</a:tableStyleId>
              </a:tblPr>
              <a:tblGrid>
                <a:gridCol w="2206809"/>
                <a:gridCol w="1213643"/>
                <a:gridCol w="2556233"/>
                <a:gridCol w="3698918"/>
                <a:gridCol w="1617851"/>
                <a:gridCol w="2299477"/>
                <a:gridCol w="3698918"/>
                <a:gridCol w="2147843"/>
                <a:gridCol w="2277308"/>
              </a:tblGrid>
              <a:tr h="609600">
                <a:tc>
                  <a:txBody>
                    <a:bodyPr/>
                    <a:lstStyle/>
                    <a:p>
                      <a:pPr algn="ctr"/>
                      <a:endParaRPr lang="en-US" sz="3200" b="1" u="none" dirty="0">
                        <a:solidFill>
                          <a:schemeClr val="bg1"/>
                        </a:solidFill>
                      </a:endParaRPr>
                    </a:p>
                  </a:txBody>
                  <a:tcPr/>
                </a:tc>
                <a:tc>
                  <a:txBody>
                    <a:bodyPr/>
                    <a:lstStyle/>
                    <a:p>
                      <a:pPr algn="ctr"/>
                      <a:endParaRPr lang="en-US" sz="3600" b="1" u="none" dirty="0">
                        <a:solidFill>
                          <a:schemeClr val="bg1"/>
                        </a:solidFill>
                      </a:endParaRPr>
                    </a:p>
                  </a:txBody>
                  <a:tcPr/>
                </a:tc>
                <a:tc gridSpan="2">
                  <a:txBody>
                    <a:bodyPr/>
                    <a:lstStyle/>
                    <a:p>
                      <a:pPr algn="ctr"/>
                      <a:r>
                        <a:rPr lang="en-US" sz="3600" u="none" kern="1200" dirty="0" smtClean="0">
                          <a:effectLst/>
                        </a:rPr>
                        <a:t>August 2008 REL (%)</a:t>
                      </a:r>
                      <a:r>
                        <a:rPr lang="en-US" sz="3600" u="none" dirty="0" smtClean="0">
                          <a:effectLst/>
                        </a:rPr>
                        <a:t> </a:t>
                      </a:r>
                      <a:endParaRPr lang="en-US" sz="3600" b="1" u="none" dirty="0">
                        <a:solidFill>
                          <a:schemeClr val="tx1"/>
                        </a:solidFill>
                      </a:endParaRPr>
                    </a:p>
                  </a:txBody>
                  <a:tcPr/>
                </a:tc>
                <a:tc hMerge="1">
                  <a:txBody>
                    <a:bodyPr/>
                    <a:lstStyle/>
                    <a:p>
                      <a:endParaRPr lang="en-US" dirty="0"/>
                    </a:p>
                  </a:txBody>
                  <a:tcPr/>
                </a:tc>
                <a:tc>
                  <a:txBody>
                    <a:bodyPr/>
                    <a:lstStyle/>
                    <a:p>
                      <a:pPr algn="ctr"/>
                      <a:endParaRPr lang="en-US" sz="3600" b="1" u="none" dirty="0">
                        <a:solidFill>
                          <a:schemeClr val="tx1"/>
                        </a:solidFill>
                      </a:endParaRPr>
                    </a:p>
                  </a:txBody>
                  <a:tcPr/>
                </a:tc>
                <a:tc gridSpan="2">
                  <a:txBody>
                    <a:bodyPr/>
                    <a:lstStyle/>
                    <a:p>
                      <a:pPr algn="ctr"/>
                      <a:r>
                        <a:rPr lang="en-US" sz="3200" u="none" dirty="0" smtClean="0"/>
                        <a:t>R</a:t>
                      </a:r>
                      <a:r>
                        <a:rPr lang="en-US" sz="3200" u="none" baseline="30000" dirty="0" smtClean="0"/>
                        <a:t>2</a:t>
                      </a:r>
                      <a:endParaRPr lang="en-US" sz="3200" b="1" u="none" dirty="0">
                        <a:solidFill>
                          <a:schemeClr val="tx1"/>
                        </a:solidFill>
                      </a:endParaRPr>
                    </a:p>
                  </a:txBody>
                  <a:tcPr/>
                </a:tc>
                <a:tc hMerge="1">
                  <a:txBody>
                    <a:bodyPr/>
                    <a:lstStyle/>
                    <a:p>
                      <a:endParaRPr lang="en-US" dirty="0"/>
                    </a:p>
                  </a:txBody>
                  <a:tcPr/>
                </a:tc>
                <a:tc>
                  <a:txBody>
                    <a:bodyPr/>
                    <a:lstStyle/>
                    <a:p>
                      <a:pPr algn="ctr"/>
                      <a:endParaRPr lang="en-US" sz="3200" b="1" u="none" dirty="0">
                        <a:solidFill>
                          <a:schemeClr val="bg1"/>
                        </a:solidFill>
                      </a:endParaRPr>
                    </a:p>
                  </a:txBody>
                  <a:tcPr/>
                </a:tc>
                <a:tc>
                  <a:txBody>
                    <a:bodyPr/>
                    <a:lstStyle/>
                    <a:p>
                      <a:pPr algn="ctr"/>
                      <a:endParaRPr lang="en-US" sz="3200" b="1" u="none" dirty="0">
                        <a:solidFill>
                          <a:schemeClr val="bg1"/>
                        </a:solidFill>
                      </a:endParaRPr>
                    </a:p>
                  </a:txBody>
                  <a:tcPr/>
                </a:tc>
              </a:tr>
              <a:tr h="1083477">
                <a:tc>
                  <a:txBody>
                    <a:bodyPr/>
                    <a:lstStyle/>
                    <a:p>
                      <a:pPr algn="l"/>
                      <a:r>
                        <a:rPr lang="en-US" sz="3200" b="1" u="none" dirty="0" smtClean="0"/>
                        <a:t>Trait**</a:t>
                      </a:r>
                      <a:endParaRPr lang="en-US" sz="3200" b="1" u="none" dirty="0">
                        <a:solidFill>
                          <a:schemeClr val="bg1"/>
                        </a:solidFill>
                      </a:endParaRPr>
                    </a:p>
                  </a:txBody>
                  <a:tcPr anchor="b"/>
                </a:tc>
                <a:tc>
                  <a:txBody>
                    <a:bodyPr/>
                    <a:lstStyle/>
                    <a:p>
                      <a:pPr algn="ctr"/>
                      <a:r>
                        <a:rPr lang="en-US" sz="3600" b="1" kern="1200" dirty="0" smtClean="0">
                          <a:solidFill>
                            <a:schemeClr val="dk1"/>
                          </a:solidFill>
                          <a:effectLst/>
                          <a:latin typeface="+mn-lt"/>
                          <a:ea typeface="+mn-ea"/>
                          <a:cs typeface="+mn-cs"/>
                        </a:rPr>
                        <a:t>N</a:t>
                      </a:r>
                      <a:r>
                        <a:rPr lang="en-US" sz="3600" b="1" kern="1200" baseline="30000" dirty="0" smtClean="0">
                          <a:solidFill>
                            <a:schemeClr val="dk1"/>
                          </a:solidFill>
                          <a:effectLst/>
                          <a:latin typeface="+mn-lt"/>
                          <a:ea typeface="+mn-ea"/>
                          <a:cs typeface="+mn-cs"/>
                        </a:rPr>
                        <a:t>†</a:t>
                      </a:r>
                      <a:r>
                        <a:rPr lang="en-US" sz="3600" dirty="0" smtClean="0">
                          <a:effectLst/>
                        </a:rPr>
                        <a:t> </a:t>
                      </a:r>
                      <a:endParaRPr lang="en-US" sz="3600" b="1" u="none" dirty="0">
                        <a:solidFill>
                          <a:schemeClr val="bg1"/>
                        </a:solidFill>
                      </a:endParaRPr>
                    </a:p>
                  </a:txBody>
                  <a:tcPr anchor="b"/>
                </a:tc>
                <a:tc>
                  <a:txBody>
                    <a:bodyPr/>
                    <a:lstStyle/>
                    <a:p>
                      <a:pPr algn="ctr"/>
                      <a:r>
                        <a:rPr lang="en-US" sz="3600" b="1" u="none" dirty="0" smtClean="0"/>
                        <a:t>Parent</a:t>
                      </a:r>
                      <a:r>
                        <a:rPr lang="en-US" sz="3600" b="1" u="none" baseline="0" dirty="0" smtClean="0"/>
                        <a:t> Average</a:t>
                      </a:r>
                      <a:endParaRPr lang="en-US" sz="3600" b="1" u="none" dirty="0">
                        <a:solidFill>
                          <a:schemeClr val="bg1"/>
                        </a:solidFill>
                      </a:endParaRPr>
                    </a:p>
                  </a:txBody>
                  <a:tcPr anchor="b"/>
                </a:tc>
                <a:tc>
                  <a:txBody>
                    <a:bodyPr/>
                    <a:lstStyle/>
                    <a:p>
                      <a:pPr algn="ctr"/>
                      <a:r>
                        <a:rPr lang="en-US" sz="3600" b="1" u="none" dirty="0" smtClean="0"/>
                        <a:t>Genomic</a:t>
                      </a:r>
                      <a:r>
                        <a:rPr lang="en-US" sz="3600" b="1" u="none" baseline="0" dirty="0" smtClean="0"/>
                        <a:t> Evaluation</a:t>
                      </a:r>
                      <a:endParaRPr lang="en-US" sz="3600" b="1" u="none" dirty="0">
                        <a:solidFill>
                          <a:schemeClr val="bg1"/>
                        </a:solidFill>
                      </a:endParaRPr>
                    </a:p>
                  </a:txBody>
                  <a:tcPr anchor="b"/>
                </a:tc>
                <a:tc>
                  <a:txBody>
                    <a:bodyPr/>
                    <a:lstStyle/>
                    <a:p>
                      <a:pPr algn="ctr"/>
                      <a:r>
                        <a:rPr lang="en-US" sz="3600" b="1" kern="1200" dirty="0" smtClean="0">
                          <a:solidFill>
                            <a:schemeClr val="dk1"/>
                          </a:solidFill>
                          <a:effectLst/>
                          <a:latin typeface="+mn-lt"/>
                          <a:ea typeface="+mn-ea"/>
                          <a:cs typeface="+mn-cs"/>
                        </a:rPr>
                        <a:t>Gain</a:t>
                      </a:r>
                      <a:r>
                        <a:rPr lang="en-US" sz="3600" b="1" kern="1200" baseline="30000" dirty="0" smtClean="0">
                          <a:solidFill>
                            <a:schemeClr val="dk1"/>
                          </a:solidFill>
                          <a:effectLst/>
                          <a:latin typeface="+mn-lt"/>
                          <a:ea typeface="+mn-ea"/>
                          <a:cs typeface="+mn-cs"/>
                          <a:sym typeface="Wingdings"/>
                        </a:rPr>
                        <a:t></a:t>
                      </a:r>
                      <a:r>
                        <a:rPr lang="en-US" sz="3600" dirty="0" smtClean="0">
                          <a:effectLst/>
                        </a:rPr>
                        <a:t> </a:t>
                      </a:r>
                      <a:endParaRPr lang="en-US" sz="3600" b="1" u="none" dirty="0">
                        <a:solidFill>
                          <a:schemeClr val="bg1"/>
                        </a:solidFill>
                      </a:endParaRPr>
                    </a:p>
                  </a:txBody>
                  <a:tcPr anchor="b"/>
                </a:tc>
                <a:tc>
                  <a:txBody>
                    <a:bodyPr/>
                    <a:lstStyle/>
                    <a:p>
                      <a:pPr algn="ctr"/>
                      <a:r>
                        <a:rPr lang="en-US" sz="3200" b="1" u="none" dirty="0" smtClean="0"/>
                        <a:t>Parent Average</a:t>
                      </a:r>
                      <a:endParaRPr lang="en-US" sz="3200" b="1" u="none" dirty="0">
                        <a:solidFill>
                          <a:schemeClr val="bg1"/>
                        </a:solidFill>
                      </a:endParaRPr>
                    </a:p>
                  </a:txBody>
                  <a:tcPr anchor="b"/>
                </a:tc>
                <a:tc>
                  <a:txBody>
                    <a:bodyPr/>
                    <a:lstStyle/>
                    <a:p>
                      <a:pPr algn="ctr"/>
                      <a:r>
                        <a:rPr lang="en-US" sz="3200" b="1" u="none" dirty="0" smtClean="0"/>
                        <a:t>Genomic Evaluation</a:t>
                      </a:r>
                      <a:endParaRPr lang="en-US" sz="3200" b="1" u="none" dirty="0">
                        <a:solidFill>
                          <a:schemeClr val="bg1"/>
                        </a:solidFill>
                      </a:endParaRPr>
                    </a:p>
                  </a:txBody>
                  <a:tcPr anchor="b"/>
                </a:tc>
                <a:tc>
                  <a:txBody>
                    <a:bodyPr/>
                    <a:lstStyle/>
                    <a:p>
                      <a:pPr algn="ctr"/>
                      <a:r>
                        <a:rPr lang="en-US" sz="3200" b="1" u="none" dirty="0" smtClean="0"/>
                        <a:t>b</a:t>
                      </a:r>
                      <a:endParaRPr lang="en-US" sz="3200" b="1" u="none" dirty="0">
                        <a:solidFill>
                          <a:schemeClr val="bg1"/>
                        </a:solidFill>
                      </a:endParaRPr>
                    </a:p>
                  </a:txBody>
                  <a:tcPr anchor="b"/>
                </a:tc>
                <a:tc>
                  <a:txBody>
                    <a:bodyPr/>
                    <a:lstStyle/>
                    <a:p>
                      <a:pPr algn="ctr"/>
                      <a:r>
                        <a:rPr lang="en-US" sz="3200" b="1" u="none" dirty="0" smtClean="0"/>
                        <a:t>Bias***</a:t>
                      </a:r>
                      <a:endParaRPr lang="en-US" sz="3200" b="1" u="none" dirty="0">
                        <a:solidFill>
                          <a:schemeClr val="bg1"/>
                        </a:solidFill>
                      </a:endParaRPr>
                    </a:p>
                  </a:txBody>
                  <a:tcPr anchor="b"/>
                </a:tc>
              </a:tr>
              <a:tr h="577877">
                <a:tc>
                  <a:txBody>
                    <a:bodyPr/>
                    <a:lstStyle/>
                    <a:p>
                      <a:r>
                        <a:rPr lang="en-US" sz="2800" dirty="0" smtClean="0"/>
                        <a:t>Milk (kg)</a:t>
                      </a:r>
                      <a:endParaRPr lang="en-US" sz="2800" dirty="0"/>
                    </a:p>
                  </a:txBody>
                  <a:tcPr/>
                </a:tc>
                <a:tc>
                  <a:txBody>
                    <a:bodyPr/>
                    <a:lstStyle/>
                    <a:p>
                      <a:pPr algn="ctr"/>
                      <a:r>
                        <a:rPr lang="en-US" sz="2800" dirty="0" smtClean="0"/>
                        <a:t>180</a:t>
                      </a:r>
                      <a:endParaRPr lang="en-US" sz="2800" dirty="0"/>
                    </a:p>
                  </a:txBody>
                  <a:tcPr/>
                </a:tc>
                <a:tc>
                  <a:txBody>
                    <a:bodyPr/>
                    <a:lstStyle/>
                    <a:p>
                      <a:pPr algn="ctr"/>
                      <a:r>
                        <a:rPr lang="en-US" sz="2800" dirty="0" smtClean="0"/>
                        <a:t>35.0</a:t>
                      </a:r>
                      <a:endParaRPr lang="en-US" sz="2800" dirty="0"/>
                    </a:p>
                  </a:txBody>
                  <a:tcPr/>
                </a:tc>
                <a:tc>
                  <a:txBody>
                    <a:bodyPr/>
                    <a:lstStyle/>
                    <a:p>
                      <a:pPr algn="ctr"/>
                      <a:r>
                        <a:rPr lang="en-US" sz="2800" dirty="0" smtClean="0"/>
                        <a:t>51.6</a:t>
                      </a:r>
                      <a:endParaRPr lang="en-US" sz="2800" dirty="0"/>
                    </a:p>
                  </a:txBody>
                  <a:tcPr/>
                </a:tc>
                <a:tc>
                  <a:txBody>
                    <a:bodyPr/>
                    <a:lstStyle/>
                    <a:p>
                      <a:pPr algn="ctr"/>
                      <a:r>
                        <a:rPr lang="en-US" sz="2800" b="1" dirty="0" smtClean="0"/>
                        <a:t>16.6</a:t>
                      </a:r>
                      <a:endParaRPr lang="en-US" sz="2800" b="1" dirty="0"/>
                    </a:p>
                  </a:txBody>
                  <a:tcPr/>
                </a:tc>
                <a:tc>
                  <a:txBody>
                    <a:bodyPr/>
                    <a:lstStyle/>
                    <a:p>
                      <a:pPr algn="ctr"/>
                      <a:r>
                        <a:rPr lang="en-US" sz="2800" dirty="0" smtClean="0"/>
                        <a:t>0.15</a:t>
                      </a:r>
                      <a:endParaRPr lang="en-US" sz="2800" dirty="0"/>
                    </a:p>
                  </a:txBody>
                  <a:tcPr/>
                </a:tc>
                <a:tc>
                  <a:txBody>
                    <a:bodyPr/>
                    <a:lstStyle/>
                    <a:p>
                      <a:pPr algn="ctr"/>
                      <a:r>
                        <a:rPr lang="en-US" sz="2800" dirty="0" smtClean="0"/>
                        <a:t>0.28</a:t>
                      </a:r>
                      <a:endParaRPr lang="en-US" sz="2800" dirty="0"/>
                    </a:p>
                  </a:txBody>
                  <a:tcPr/>
                </a:tc>
                <a:tc>
                  <a:txBody>
                    <a:bodyPr/>
                    <a:lstStyle/>
                    <a:p>
                      <a:pPr algn="ctr"/>
                      <a:r>
                        <a:rPr lang="en-US" sz="2800" dirty="0" smtClean="0"/>
                        <a:t>1.05 ± 0.13</a:t>
                      </a:r>
                      <a:endParaRPr lang="en-US" sz="2800" dirty="0"/>
                    </a:p>
                  </a:txBody>
                  <a:tcPr/>
                </a:tc>
                <a:tc>
                  <a:txBody>
                    <a:bodyPr/>
                    <a:lstStyle/>
                    <a:p>
                      <a:pPr algn="ctr"/>
                      <a:r>
                        <a:rPr lang="en-US" sz="2800" dirty="0" smtClean="0"/>
                        <a:t>-87.8 ± 39.1</a:t>
                      </a:r>
                      <a:endParaRPr lang="en-US" sz="2800" dirty="0"/>
                    </a:p>
                  </a:txBody>
                  <a:tcPr/>
                </a:tc>
              </a:tr>
              <a:tr h="577877">
                <a:tc>
                  <a:txBody>
                    <a:bodyPr/>
                    <a:lstStyle/>
                    <a:p>
                      <a:r>
                        <a:rPr lang="en-US" sz="2800" dirty="0" smtClean="0"/>
                        <a:t>Fat (kg)</a:t>
                      </a:r>
                      <a:endParaRPr lang="en-US" sz="2800" dirty="0"/>
                    </a:p>
                  </a:txBody>
                  <a:tcPr/>
                </a:tc>
                <a:tc>
                  <a:txBody>
                    <a:bodyPr/>
                    <a:lstStyle/>
                    <a:p>
                      <a:pPr algn="ctr"/>
                      <a:r>
                        <a:rPr lang="en-US" sz="2800" dirty="0" smtClean="0"/>
                        <a:t>180</a:t>
                      </a:r>
                      <a:endParaRPr lang="en-US" sz="2800" dirty="0"/>
                    </a:p>
                  </a:txBody>
                  <a:tcPr/>
                </a:tc>
                <a:tc>
                  <a:txBody>
                    <a:bodyPr/>
                    <a:lstStyle/>
                    <a:p>
                      <a:pPr algn="ctr"/>
                      <a:r>
                        <a:rPr lang="en-US" sz="2800" dirty="0" smtClean="0"/>
                        <a:t>35.0</a:t>
                      </a:r>
                      <a:endParaRPr lang="en-US" sz="2800" dirty="0"/>
                    </a:p>
                  </a:txBody>
                  <a:tcPr/>
                </a:tc>
                <a:tc>
                  <a:txBody>
                    <a:bodyPr/>
                    <a:lstStyle/>
                    <a:p>
                      <a:pPr algn="ctr"/>
                      <a:r>
                        <a:rPr lang="en-US" sz="2800" dirty="0" smtClean="0"/>
                        <a:t>49.0</a:t>
                      </a:r>
                      <a:endParaRPr lang="en-US" sz="2800" dirty="0"/>
                    </a:p>
                  </a:txBody>
                  <a:tcPr/>
                </a:tc>
                <a:tc>
                  <a:txBody>
                    <a:bodyPr/>
                    <a:lstStyle/>
                    <a:p>
                      <a:pPr algn="ctr"/>
                      <a:r>
                        <a:rPr lang="en-US" sz="2800" b="1" dirty="0" smtClean="0"/>
                        <a:t>14.0</a:t>
                      </a:r>
                      <a:endParaRPr lang="en-US" sz="2800" b="1" dirty="0"/>
                    </a:p>
                  </a:txBody>
                  <a:tcPr/>
                </a:tc>
                <a:tc>
                  <a:txBody>
                    <a:bodyPr/>
                    <a:lstStyle/>
                    <a:p>
                      <a:pPr algn="ctr"/>
                      <a:r>
                        <a:rPr lang="en-US" sz="2800" dirty="0" smtClean="0"/>
                        <a:t>0.22</a:t>
                      </a:r>
                      <a:endParaRPr lang="en-US" sz="2800" dirty="0"/>
                    </a:p>
                  </a:txBody>
                  <a:tcPr/>
                </a:tc>
                <a:tc>
                  <a:txBody>
                    <a:bodyPr/>
                    <a:lstStyle/>
                    <a:p>
                      <a:pPr algn="ctr"/>
                      <a:r>
                        <a:rPr lang="en-US" sz="2800" dirty="0" smtClean="0"/>
                        <a:t>0.32</a:t>
                      </a:r>
                      <a:endParaRPr lang="en-US" sz="2800" dirty="0"/>
                    </a:p>
                  </a:txBody>
                  <a:tcPr/>
                </a:tc>
                <a:tc>
                  <a:txBody>
                    <a:bodyPr/>
                    <a:lstStyle/>
                    <a:p>
                      <a:pPr algn="ctr"/>
                      <a:r>
                        <a:rPr lang="en-US" sz="2800" dirty="0" smtClean="0"/>
                        <a:t>1.01± </a:t>
                      </a:r>
                      <a:r>
                        <a:rPr lang="en-US" sz="2800" baseline="0" dirty="0" smtClean="0"/>
                        <a:t>0.11</a:t>
                      </a:r>
                      <a:endParaRPr lang="en-US" sz="2800" dirty="0"/>
                    </a:p>
                  </a:txBody>
                  <a:tcPr/>
                </a:tc>
                <a:tc>
                  <a:txBody>
                    <a:bodyPr/>
                    <a:lstStyle/>
                    <a:p>
                      <a:pPr algn="ctr"/>
                      <a:r>
                        <a:rPr lang="en-US" sz="2800" dirty="0" smtClean="0"/>
                        <a:t>-2.8 ± 1.5</a:t>
                      </a:r>
                      <a:endParaRPr lang="en-US" sz="2800" dirty="0"/>
                    </a:p>
                  </a:txBody>
                  <a:tcPr/>
                </a:tc>
              </a:tr>
              <a:tr h="577877">
                <a:tc>
                  <a:txBody>
                    <a:bodyPr/>
                    <a:lstStyle/>
                    <a:p>
                      <a:r>
                        <a:rPr lang="en-US" sz="2800" dirty="0" smtClean="0"/>
                        <a:t>Protein (kg)</a:t>
                      </a:r>
                      <a:endParaRPr lang="en-US" sz="2800" dirty="0"/>
                    </a:p>
                  </a:txBody>
                  <a:tcPr/>
                </a:tc>
                <a:tc>
                  <a:txBody>
                    <a:bodyPr/>
                    <a:lstStyle/>
                    <a:p>
                      <a:pPr algn="ctr"/>
                      <a:r>
                        <a:rPr lang="en-US" sz="2800" dirty="0" smtClean="0"/>
                        <a:t>180</a:t>
                      </a:r>
                      <a:endParaRPr lang="en-US" sz="2800" dirty="0"/>
                    </a:p>
                  </a:txBody>
                  <a:tcPr/>
                </a:tc>
                <a:tc>
                  <a:txBody>
                    <a:bodyPr/>
                    <a:lstStyle/>
                    <a:p>
                      <a:pPr algn="ctr"/>
                      <a:r>
                        <a:rPr lang="en-US" sz="2800" dirty="0" smtClean="0"/>
                        <a:t>35.0</a:t>
                      </a:r>
                      <a:endParaRPr lang="en-US" sz="2800" dirty="0"/>
                    </a:p>
                  </a:txBody>
                  <a:tcPr/>
                </a:tc>
                <a:tc>
                  <a:txBody>
                    <a:bodyPr/>
                    <a:lstStyle/>
                    <a:p>
                      <a:pPr algn="ctr"/>
                      <a:r>
                        <a:rPr lang="en-US" sz="2800" dirty="0" smtClean="0"/>
                        <a:t>51.8</a:t>
                      </a:r>
                      <a:endParaRPr lang="en-US" sz="2800" dirty="0"/>
                    </a:p>
                  </a:txBody>
                  <a:tcPr/>
                </a:tc>
                <a:tc>
                  <a:txBody>
                    <a:bodyPr/>
                    <a:lstStyle/>
                    <a:p>
                      <a:pPr algn="ctr"/>
                      <a:r>
                        <a:rPr lang="en-US" sz="2800" b="1" dirty="0" smtClean="0"/>
                        <a:t>16.9</a:t>
                      </a:r>
                      <a:endParaRPr lang="en-US" sz="2800" b="1" dirty="0"/>
                    </a:p>
                  </a:txBody>
                  <a:tcPr/>
                </a:tc>
                <a:tc>
                  <a:txBody>
                    <a:bodyPr/>
                    <a:lstStyle/>
                    <a:p>
                      <a:pPr algn="ctr"/>
                      <a:r>
                        <a:rPr lang="en-US" sz="2800" dirty="0" smtClean="0"/>
                        <a:t>0.29</a:t>
                      </a:r>
                      <a:endParaRPr lang="en-US" sz="2800" dirty="0"/>
                    </a:p>
                  </a:txBody>
                  <a:tcPr/>
                </a:tc>
                <a:tc>
                  <a:txBody>
                    <a:bodyPr/>
                    <a:lstStyle/>
                    <a:p>
                      <a:pPr algn="ctr"/>
                      <a:r>
                        <a:rPr lang="en-US" sz="2800" dirty="0" smtClean="0"/>
                        <a:t>0.42</a:t>
                      </a:r>
                      <a:endParaRPr lang="en-US" sz="2800" dirty="0"/>
                    </a:p>
                  </a:txBody>
                  <a:tcPr/>
                </a:tc>
                <a:tc>
                  <a:txBody>
                    <a:bodyPr/>
                    <a:lstStyle/>
                    <a:p>
                      <a:pPr algn="ctr"/>
                      <a:r>
                        <a:rPr lang="en-US" sz="2800" dirty="0" smtClean="0"/>
                        <a:t>1.17 ± 0.10</a:t>
                      </a:r>
                      <a:endParaRPr lang="en-US" sz="2800" dirty="0"/>
                    </a:p>
                  </a:txBody>
                  <a:tcPr/>
                </a:tc>
                <a:tc>
                  <a:txBody>
                    <a:bodyPr/>
                    <a:lstStyle/>
                    <a:p>
                      <a:pPr algn="ctr"/>
                      <a:r>
                        <a:rPr lang="en-US" sz="2800" dirty="0" smtClean="0"/>
                        <a:t>-3.7 ± 1.0</a:t>
                      </a:r>
                      <a:endParaRPr lang="en-US" sz="2800" dirty="0"/>
                    </a:p>
                  </a:txBody>
                  <a:tcPr/>
                </a:tc>
              </a:tr>
              <a:tr h="577877">
                <a:tc>
                  <a:txBody>
                    <a:bodyPr/>
                    <a:lstStyle/>
                    <a:p>
                      <a:r>
                        <a:rPr lang="en-US" sz="2800" dirty="0" smtClean="0"/>
                        <a:t>NM ($)</a:t>
                      </a:r>
                      <a:endParaRPr lang="en-US" sz="2800" dirty="0"/>
                    </a:p>
                  </a:txBody>
                  <a:tcPr/>
                </a:tc>
                <a:tc>
                  <a:txBody>
                    <a:bodyPr/>
                    <a:lstStyle/>
                    <a:p>
                      <a:pPr algn="ctr"/>
                      <a:r>
                        <a:rPr lang="en-US" sz="2800" dirty="0" smtClean="0"/>
                        <a:t>180</a:t>
                      </a:r>
                      <a:endParaRPr lang="en-US" sz="2800" dirty="0"/>
                    </a:p>
                  </a:txBody>
                  <a:tcPr/>
                </a:tc>
                <a:tc>
                  <a:txBody>
                    <a:bodyPr/>
                    <a:lstStyle/>
                    <a:p>
                      <a:pPr algn="ctr"/>
                      <a:r>
                        <a:rPr lang="en-US" sz="2800" dirty="0" smtClean="0"/>
                        <a:t>31.5</a:t>
                      </a:r>
                      <a:endParaRPr lang="en-US" sz="2800" dirty="0"/>
                    </a:p>
                  </a:txBody>
                  <a:tcPr/>
                </a:tc>
                <a:tc>
                  <a:txBody>
                    <a:bodyPr/>
                    <a:lstStyle/>
                    <a:p>
                      <a:pPr algn="ctr"/>
                      <a:r>
                        <a:rPr lang="en-US" sz="2800" dirty="0" smtClean="0"/>
                        <a:t>45.1</a:t>
                      </a:r>
                      <a:endParaRPr lang="en-US" sz="2800" dirty="0"/>
                    </a:p>
                  </a:txBody>
                  <a:tcPr/>
                </a:tc>
                <a:tc>
                  <a:txBody>
                    <a:bodyPr/>
                    <a:lstStyle/>
                    <a:p>
                      <a:pPr algn="ctr"/>
                      <a:r>
                        <a:rPr lang="en-US" sz="2800" b="1" dirty="0" smtClean="0"/>
                        <a:t>13.6</a:t>
                      </a:r>
                      <a:endParaRPr lang="en-US" sz="2800" b="1" dirty="0"/>
                    </a:p>
                  </a:txBody>
                  <a:tcPr/>
                </a:tc>
                <a:tc>
                  <a:txBody>
                    <a:bodyPr/>
                    <a:lstStyle/>
                    <a:p>
                      <a:pPr algn="ctr"/>
                      <a:r>
                        <a:rPr lang="en-US" sz="2800" dirty="0" smtClean="0"/>
                        <a:t>0.14</a:t>
                      </a:r>
                      <a:endParaRPr lang="en-US" sz="2800" dirty="0"/>
                    </a:p>
                  </a:txBody>
                  <a:tcPr/>
                </a:tc>
                <a:tc>
                  <a:txBody>
                    <a:bodyPr/>
                    <a:lstStyle/>
                    <a:p>
                      <a:pPr algn="ctr"/>
                      <a:r>
                        <a:rPr lang="en-US" sz="2800" dirty="0" smtClean="0"/>
                        <a:t>0.23</a:t>
                      </a:r>
                      <a:endParaRPr lang="en-US" sz="2800" dirty="0"/>
                    </a:p>
                  </a:txBody>
                  <a:tcPr/>
                </a:tc>
                <a:tc>
                  <a:txBody>
                    <a:bodyPr/>
                    <a:lstStyle/>
                    <a:p>
                      <a:pPr algn="ctr"/>
                      <a:r>
                        <a:rPr lang="en-US" sz="2800" dirty="0" smtClean="0"/>
                        <a:t>1.26 ± 0.17</a:t>
                      </a:r>
                      <a:endParaRPr lang="en-US" sz="2800" dirty="0"/>
                    </a:p>
                  </a:txBody>
                  <a:tcPr/>
                </a:tc>
                <a:tc>
                  <a:txBody>
                    <a:bodyPr/>
                    <a:lstStyle/>
                    <a:p>
                      <a:pPr algn="ctr"/>
                      <a:r>
                        <a:rPr lang="en-US" sz="2800" dirty="0" smtClean="0"/>
                        <a:t>-50.3 ± 33.2</a:t>
                      </a:r>
                      <a:endParaRPr lang="en-US" sz="2800" dirty="0"/>
                    </a:p>
                  </a:txBody>
                  <a:tcPr/>
                </a:tc>
              </a:tr>
              <a:tr h="577877">
                <a:tc>
                  <a:txBody>
                    <a:bodyPr/>
                    <a:lstStyle/>
                    <a:p>
                      <a:r>
                        <a:rPr lang="en-US" sz="2800" dirty="0" smtClean="0"/>
                        <a:t>PL (</a:t>
                      </a:r>
                      <a:r>
                        <a:rPr lang="en-US" sz="2800" dirty="0" err="1" smtClean="0"/>
                        <a:t>mo</a:t>
                      </a:r>
                      <a:r>
                        <a:rPr lang="en-US" sz="2800" dirty="0" smtClean="0"/>
                        <a:t>)</a:t>
                      </a:r>
                      <a:endParaRPr lang="en-US" sz="2800" dirty="0"/>
                    </a:p>
                  </a:txBody>
                  <a:tcPr/>
                </a:tc>
                <a:tc>
                  <a:txBody>
                    <a:bodyPr/>
                    <a:lstStyle/>
                    <a:p>
                      <a:pPr algn="ctr"/>
                      <a:r>
                        <a:rPr lang="en-US" sz="2800" dirty="0" smtClean="0"/>
                        <a:t>171</a:t>
                      </a:r>
                      <a:endParaRPr lang="en-US" sz="2800" dirty="0"/>
                    </a:p>
                  </a:txBody>
                  <a:tcPr/>
                </a:tc>
                <a:tc>
                  <a:txBody>
                    <a:bodyPr/>
                    <a:lstStyle/>
                    <a:p>
                      <a:pPr algn="ctr"/>
                      <a:r>
                        <a:rPr lang="en-US" sz="2800" dirty="0" smtClean="0"/>
                        <a:t>26.1</a:t>
                      </a:r>
                      <a:endParaRPr lang="en-US" sz="2800" dirty="0"/>
                    </a:p>
                  </a:txBody>
                  <a:tcPr/>
                </a:tc>
                <a:tc>
                  <a:txBody>
                    <a:bodyPr/>
                    <a:lstStyle/>
                    <a:p>
                      <a:pPr algn="ctr"/>
                      <a:r>
                        <a:rPr lang="en-US" sz="2800" dirty="0" smtClean="0"/>
                        <a:t>30.3</a:t>
                      </a:r>
                      <a:endParaRPr lang="en-US" sz="2800" dirty="0"/>
                    </a:p>
                  </a:txBody>
                  <a:tcPr/>
                </a:tc>
                <a:tc>
                  <a:txBody>
                    <a:bodyPr/>
                    <a:lstStyle/>
                    <a:p>
                      <a:pPr algn="ctr"/>
                      <a:r>
                        <a:rPr lang="en-US" sz="2800" b="1" dirty="0" smtClean="0"/>
                        <a:t>4.2</a:t>
                      </a:r>
                      <a:endParaRPr lang="en-US" sz="2800" b="1" dirty="0"/>
                    </a:p>
                  </a:txBody>
                  <a:tcPr/>
                </a:tc>
                <a:tc>
                  <a:txBody>
                    <a:bodyPr/>
                    <a:lstStyle/>
                    <a:p>
                      <a:pPr algn="ctr"/>
                      <a:r>
                        <a:rPr lang="en-US" sz="2800" dirty="0" smtClean="0"/>
                        <a:t>0.07</a:t>
                      </a:r>
                      <a:endParaRPr lang="en-US" sz="2800" dirty="0"/>
                    </a:p>
                  </a:txBody>
                  <a:tcPr/>
                </a:tc>
                <a:tc>
                  <a:txBody>
                    <a:bodyPr/>
                    <a:lstStyle/>
                    <a:p>
                      <a:pPr algn="ctr"/>
                      <a:r>
                        <a:rPr lang="en-US" sz="2800" dirty="0" smtClean="0"/>
                        <a:t>0.10</a:t>
                      </a:r>
                      <a:endParaRPr lang="en-US" sz="2800" dirty="0"/>
                    </a:p>
                  </a:txBody>
                  <a:tcPr/>
                </a:tc>
                <a:tc>
                  <a:txBody>
                    <a:bodyPr/>
                    <a:lstStyle/>
                    <a:p>
                      <a:pPr algn="ctr"/>
                      <a:r>
                        <a:rPr lang="en-US" sz="2800" dirty="0" smtClean="0"/>
                        <a:t>1.16 ± 0.27</a:t>
                      </a:r>
                      <a:endParaRPr lang="en-US" sz="2800" dirty="0"/>
                    </a:p>
                  </a:txBody>
                  <a:tcPr/>
                </a:tc>
                <a:tc>
                  <a:txBody>
                    <a:bodyPr/>
                    <a:lstStyle/>
                    <a:p>
                      <a:pPr algn="ctr"/>
                      <a:r>
                        <a:rPr lang="en-US" sz="2800" dirty="0" smtClean="0"/>
                        <a:t>-0.3 ± 0.4</a:t>
                      </a:r>
                      <a:endParaRPr lang="en-US" sz="2800" dirty="0"/>
                    </a:p>
                  </a:txBody>
                  <a:tcPr/>
                </a:tc>
              </a:tr>
              <a:tr h="577877">
                <a:tc>
                  <a:txBody>
                    <a:bodyPr/>
                    <a:lstStyle/>
                    <a:p>
                      <a:r>
                        <a:rPr lang="en-US" sz="2800" dirty="0" smtClean="0"/>
                        <a:t>SCS</a:t>
                      </a:r>
                      <a:endParaRPr lang="en-US" sz="2800" dirty="0"/>
                    </a:p>
                  </a:txBody>
                  <a:tcPr/>
                </a:tc>
                <a:tc>
                  <a:txBody>
                    <a:bodyPr/>
                    <a:lstStyle/>
                    <a:p>
                      <a:pPr algn="ctr"/>
                      <a:r>
                        <a:rPr lang="en-US" sz="2800" dirty="0" smtClean="0"/>
                        <a:t>180</a:t>
                      </a:r>
                      <a:endParaRPr lang="en-US" sz="2800" dirty="0"/>
                    </a:p>
                  </a:txBody>
                  <a:tcPr/>
                </a:tc>
                <a:tc>
                  <a:txBody>
                    <a:bodyPr/>
                    <a:lstStyle/>
                    <a:p>
                      <a:pPr algn="ctr"/>
                      <a:r>
                        <a:rPr lang="en-US" sz="2800" dirty="0" smtClean="0"/>
                        <a:t>30.5</a:t>
                      </a:r>
                      <a:endParaRPr lang="en-US" sz="2800" dirty="0"/>
                    </a:p>
                  </a:txBody>
                  <a:tcPr/>
                </a:tc>
                <a:tc>
                  <a:txBody>
                    <a:bodyPr/>
                    <a:lstStyle/>
                    <a:p>
                      <a:pPr algn="ctr"/>
                      <a:r>
                        <a:rPr lang="en-US" sz="2800" dirty="0" smtClean="0"/>
                        <a:t>33.5</a:t>
                      </a:r>
                      <a:endParaRPr lang="en-US" sz="2800" dirty="0"/>
                    </a:p>
                  </a:txBody>
                  <a:tcPr/>
                </a:tc>
                <a:tc>
                  <a:txBody>
                    <a:bodyPr/>
                    <a:lstStyle/>
                    <a:p>
                      <a:pPr algn="ctr"/>
                      <a:r>
                        <a:rPr lang="en-US" sz="2800" b="1" dirty="0" smtClean="0"/>
                        <a:t>3.0</a:t>
                      </a:r>
                      <a:endParaRPr lang="en-US" sz="2800" b="1" dirty="0"/>
                    </a:p>
                  </a:txBody>
                  <a:tcPr/>
                </a:tc>
                <a:tc>
                  <a:txBody>
                    <a:bodyPr/>
                    <a:lstStyle/>
                    <a:p>
                      <a:pPr algn="ctr"/>
                      <a:r>
                        <a:rPr lang="en-US" sz="2800" dirty="0" smtClean="0"/>
                        <a:t>0.20</a:t>
                      </a:r>
                      <a:endParaRPr lang="en-US" sz="2800" dirty="0"/>
                    </a:p>
                  </a:txBody>
                  <a:tcPr/>
                </a:tc>
                <a:tc>
                  <a:txBody>
                    <a:bodyPr/>
                    <a:lstStyle/>
                    <a:p>
                      <a:pPr algn="ctr"/>
                      <a:r>
                        <a:rPr lang="en-US" sz="2800" dirty="0" smtClean="0"/>
                        <a:t>0.22</a:t>
                      </a:r>
                      <a:endParaRPr lang="en-US" sz="2800" dirty="0"/>
                    </a:p>
                  </a:txBody>
                  <a:tcPr/>
                </a:tc>
                <a:tc>
                  <a:txBody>
                    <a:bodyPr/>
                    <a:lstStyle/>
                    <a:p>
                      <a:pPr algn="ctr"/>
                      <a:r>
                        <a:rPr lang="en-US" sz="2800" dirty="0" smtClean="0"/>
                        <a:t>1.01 ± 0.14</a:t>
                      </a:r>
                      <a:endParaRPr lang="en-US" sz="2800" dirty="0"/>
                    </a:p>
                  </a:txBody>
                  <a:tcPr/>
                </a:tc>
                <a:tc>
                  <a:txBody>
                    <a:bodyPr/>
                    <a:lstStyle/>
                    <a:p>
                      <a:pPr algn="ctr"/>
                      <a:r>
                        <a:rPr lang="en-US" sz="2800" dirty="0" smtClean="0"/>
                        <a:t>0.0 ± 0.0</a:t>
                      </a:r>
                      <a:endParaRPr lang="en-US" sz="2800" dirty="0"/>
                    </a:p>
                  </a:txBody>
                  <a:tcPr/>
                </a:tc>
              </a:tr>
              <a:tr h="577877">
                <a:tc>
                  <a:txBody>
                    <a:bodyPr/>
                    <a:lstStyle/>
                    <a:p>
                      <a:r>
                        <a:rPr lang="en-US" sz="2800" dirty="0" smtClean="0"/>
                        <a:t>DPR (%)</a:t>
                      </a:r>
                      <a:endParaRPr lang="en-US" sz="2800" dirty="0"/>
                    </a:p>
                  </a:txBody>
                  <a:tcPr/>
                </a:tc>
                <a:tc>
                  <a:txBody>
                    <a:bodyPr/>
                    <a:lstStyle/>
                    <a:p>
                      <a:pPr algn="ctr"/>
                      <a:r>
                        <a:rPr lang="en-US" sz="2800" dirty="0" smtClean="0"/>
                        <a:t>147</a:t>
                      </a:r>
                      <a:endParaRPr lang="en-US" sz="2800" dirty="0"/>
                    </a:p>
                  </a:txBody>
                  <a:tcPr/>
                </a:tc>
                <a:tc>
                  <a:txBody>
                    <a:bodyPr/>
                    <a:lstStyle/>
                    <a:p>
                      <a:pPr algn="ctr"/>
                      <a:r>
                        <a:rPr lang="en-US" sz="2800" dirty="0" smtClean="0"/>
                        <a:t>27.9</a:t>
                      </a:r>
                      <a:endParaRPr lang="en-US" sz="2800" dirty="0"/>
                    </a:p>
                  </a:txBody>
                  <a:tcPr/>
                </a:tc>
                <a:tc>
                  <a:txBody>
                    <a:bodyPr/>
                    <a:lstStyle/>
                    <a:p>
                      <a:pPr algn="ctr"/>
                      <a:r>
                        <a:rPr lang="en-US" sz="2800" dirty="0" smtClean="0"/>
                        <a:t>28.0</a:t>
                      </a:r>
                      <a:endParaRPr lang="en-US" sz="2800" dirty="0"/>
                    </a:p>
                  </a:txBody>
                  <a:tcPr/>
                </a:tc>
                <a:tc>
                  <a:txBody>
                    <a:bodyPr/>
                    <a:lstStyle/>
                    <a:p>
                      <a:pPr algn="ctr"/>
                      <a:r>
                        <a:rPr lang="en-US" sz="2800" b="1" dirty="0" smtClean="0"/>
                        <a:t>0.1</a:t>
                      </a:r>
                      <a:endParaRPr lang="en-US" sz="2800" b="1" dirty="0"/>
                    </a:p>
                  </a:txBody>
                  <a:tcPr/>
                </a:tc>
                <a:tc>
                  <a:txBody>
                    <a:bodyPr/>
                    <a:lstStyle/>
                    <a:p>
                      <a:pPr algn="ctr"/>
                      <a:r>
                        <a:rPr lang="en-US" sz="2800" dirty="0" smtClean="0"/>
                        <a:t>0.15</a:t>
                      </a:r>
                      <a:endParaRPr lang="en-US" sz="2800" dirty="0"/>
                    </a:p>
                  </a:txBody>
                  <a:tcPr/>
                </a:tc>
                <a:tc>
                  <a:txBody>
                    <a:bodyPr/>
                    <a:lstStyle/>
                    <a:p>
                      <a:pPr algn="ctr"/>
                      <a:r>
                        <a:rPr lang="en-US" sz="2800" dirty="0" smtClean="0"/>
                        <a:t>0.15</a:t>
                      </a:r>
                      <a:endParaRPr lang="en-US" sz="2800" dirty="0"/>
                    </a:p>
                  </a:txBody>
                  <a:tcPr/>
                </a:tc>
                <a:tc>
                  <a:txBody>
                    <a:bodyPr/>
                    <a:lstStyle/>
                    <a:p>
                      <a:pPr algn="ctr"/>
                      <a:r>
                        <a:rPr lang="en-US" sz="2800" dirty="0" smtClean="0"/>
                        <a:t>1.01 ± 0.20</a:t>
                      </a:r>
                      <a:endParaRPr lang="en-US" sz="2800" dirty="0"/>
                    </a:p>
                  </a:txBody>
                  <a:tcPr/>
                </a:tc>
                <a:tc>
                  <a:txBody>
                    <a:bodyPr/>
                    <a:lstStyle/>
                    <a:p>
                      <a:pPr algn="ctr"/>
                      <a:r>
                        <a:rPr lang="en-US" sz="2800" dirty="0" smtClean="0"/>
                        <a:t>0.0 ± 0.2</a:t>
                      </a:r>
                      <a:endParaRPr lang="en-US" sz="2800" dirty="0"/>
                    </a:p>
                  </a:txBody>
                  <a:tcPr/>
                </a:tc>
              </a:tr>
              <a:tr h="577877">
                <a:tc>
                  <a:txBody>
                    <a:bodyPr/>
                    <a:lstStyle/>
                    <a:p>
                      <a:r>
                        <a:rPr lang="en-US" sz="2800" dirty="0" smtClean="0"/>
                        <a:t>Final Score</a:t>
                      </a:r>
                      <a:endParaRPr lang="en-US" sz="2800" dirty="0"/>
                    </a:p>
                  </a:txBody>
                  <a:tcPr/>
                </a:tc>
                <a:tc>
                  <a:txBody>
                    <a:bodyPr/>
                    <a:lstStyle/>
                    <a:p>
                      <a:pPr algn="ctr"/>
                      <a:r>
                        <a:rPr lang="en-US" sz="2800" dirty="0" smtClean="0"/>
                        <a:t>175</a:t>
                      </a:r>
                      <a:endParaRPr lang="en-US" sz="2800" dirty="0"/>
                    </a:p>
                  </a:txBody>
                  <a:tcPr/>
                </a:tc>
                <a:tc>
                  <a:txBody>
                    <a:bodyPr/>
                    <a:lstStyle/>
                    <a:p>
                      <a:pPr algn="ctr"/>
                      <a:r>
                        <a:rPr lang="en-US" sz="2800" dirty="0" smtClean="0"/>
                        <a:t>26.2</a:t>
                      </a:r>
                      <a:endParaRPr lang="en-US" sz="2800" dirty="0"/>
                    </a:p>
                  </a:txBody>
                  <a:tcPr/>
                </a:tc>
                <a:tc>
                  <a:txBody>
                    <a:bodyPr/>
                    <a:lstStyle/>
                    <a:p>
                      <a:pPr algn="ctr"/>
                      <a:r>
                        <a:rPr lang="en-US" sz="2800" dirty="0" smtClean="0"/>
                        <a:t>26.1</a:t>
                      </a:r>
                      <a:endParaRPr lang="en-US" sz="2800" dirty="0"/>
                    </a:p>
                  </a:txBody>
                  <a:tcPr/>
                </a:tc>
                <a:tc>
                  <a:txBody>
                    <a:bodyPr/>
                    <a:lstStyle/>
                    <a:p>
                      <a:pPr algn="ctr"/>
                      <a:r>
                        <a:rPr lang="en-US" sz="2800" b="1" dirty="0" smtClean="0"/>
                        <a:t>-0.1</a:t>
                      </a:r>
                      <a:endParaRPr lang="en-US" sz="2800" b="1" dirty="0"/>
                    </a:p>
                  </a:txBody>
                  <a:tcPr/>
                </a:tc>
                <a:tc>
                  <a:txBody>
                    <a:bodyPr/>
                    <a:lstStyle/>
                    <a:p>
                      <a:pPr algn="ctr"/>
                      <a:r>
                        <a:rPr lang="en-US" sz="2800" dirty="0" smtClean="0"/>
                        <a:t>0.13</a:t>
                      </a:r>
                      <a:endParaRPr lang="en-US" sz="2800" dirty="0"/>
                    </a:p>
                  </a:txBody>
                  <a:tcPr/>
                </a:tc>
                <a:tc>
                  <a:txBody>
                    <a:bodyPr/>
                    <a:lstStyle/>
                    <a:p>
                      <a:pPr algn="ctr"/>
                      <a:r>
                        <a:rPr lang="en-US" sz="2800" dirty="0" smtClean="0"/>
                        <a:t>0.13</a:t>
                      </a:r>
                      <a:endParaRPr lang="en-US" sz="2800" dirty="0"/>
                    </a:p>
                  </a:txBody>
                  <a:tcPr/>
                </a:tc>
                <a:tc>
                  <a:txBody>
                    <a:bodyPr/>
                    <a:lstStyle/>
                    <a:p>
                      <a:pPr algn="ctr"/>
                      <a:r>
                        <a:rPr lang="en-US" sz="2800" dirty="0" smtClean="0"/>
                        <a:t>1.00 ± 0.19</a:t>
                      </a:r>
                      <a:endParaRPr lang="en-US" sz="2800" dirty="0"/>
                    </a:p>
                  </a:txBody>
                  <a:tcPr/>
                </a:tc>
                <a:tc>
                  <a:txBody>
                    <a:bodyPr/>
                    <a:lstStyle/>
                    <a:p>
                      <a:pPr algn="ctr"/>
                      <a:r>
                        <a:rPr lang="en-US" sz="2800" dirty="0" smtClean="0"/>
                        <a:t>-0.1 ± 0.1</a:t>
                      </a:r>
                      <a:endParaRPr lang="en-US" sz="2800" dirty="0"/>
                    </a:p>
                  </a:txBody>
                  <a:tcPr/>
                </a:tc>
              </a:tr>
              <a:tr h="577877">
                <a:tc>
                  <a:txBody>
                    <a:bodyPr/>
                    <a:lstStyle/>
                    <a:p>
                      <a:r>
                        <a:rPr lang="en-US" sz="2800" dirty="0" smtClean="0"/>
                        <a:t>Stature</a:t>
                      </a:r>
                      <a:endParaRPr lang="en-US" sz="2800" dirty="0"/>
                    </a:p>
                  </a:txBody>
                  <a:tcPr/>
                </a:tc>
                <a:tc>
                  <a:txBody>
                    <a:bodyPr/>
                    <a:lstStyle/>
                    <a:p>
                      <a:pPr algn="ctr"/>
                      <a:r>
                        <a:rPr lang="en-US" sz="2800" dirty="0" smtClean="0"/>
                        <a:t>177</a:t>
                      </a:r>
                      <a:endParaRPr lang="en-US" sz="2800" dirty="0"/>
                    </a:p>
                  </a:txBody>
                  <a:tcPr/>
                </a:tc>
                <a:tc>
                  <a:txBody>
                    <a:bodyPr/>
                    <a:lstStyle/>
                    <a:p>
                      <a:pPr algn="ctr"/>
                      <a:r>
                        <a:rPr lang="en-US" sz="2800" dirty="0" smtClean="0"/>
                        <a:t>31.3</a:t>
                      </a:r>
                      <a:endParaRPr lang="en-US" sz="2800" dirty="0"/>
                    </a:p>
                  </a:txBody>
                  <a:tcPr/>
                </a:tc>
                <a:tc>
                  <a:txBody>
                    <a:bodyPr/>
                    <a:lstStyle/>
                    <a:p>
                      <a:pPr algn="ctr"/>
                      <a:r>
                        <a:rPr lang="en-US" sz="2800" dirty="0" smtClean="0"/>
                        <a:t>47.5</a:t>
                      </a:r>
                      <a:endParaRPr lang="en-US" sz="2800" dirty="0"/>
                    </a:p>
                  </a:txBody>
                  <a:tcPr/>
                </a:tc>
                <a:tc>
                  <a:txBody>
                    <a:bodyPr/>
                    <a:lstStyle/>
                    <a:p>
                      <a:pPr algn="ctr"/>
                      <a:r>
                        <a:rPr lang="en-US" sz="2800" b="1" dirty="0" smtClean="0"/>
                        <a:t>16.2</a:t>
                      </a:r>
                      <a:endParaRPr lang="en-US" sz="2800" b="1" dirty="0"/>
                    </a:p>
                  </a:txBody>
                  <a:tcPr/>
                </a:tc>
                <a:tc>
                  <a:txBody>
                    <a:bodyPr/>
                    <a:lstStyle/>
                    <a:p>
                      <a:pPr algn="ctr"/>
                      <a:r>
                        <a:rPr lang="en-US" sz="2800" dirty="0" smtClean="0"/>
                        <a:t>0.23</a:t>
                      </a:r>
                      <a:endParaRPr lang="en-US" sz="2800" dirty="0"/>
                    </a:p>
                  </a:txBody>
                  <a:tcPr/>
                </a:tc>
                <a:tc>
                  <a:txBody>
                    <a:bodyPr/>
                    <a:lstStyle/>
                    <a:p>
                      <a:pPr algn="ctr"/>
                      <a:r>
                        <a:rPr lang="en-US" sz="2800" dirty="0" smtClean="0"/>
                        <a:t>0.36</a:t>
                      </a:r>
                      <a:endParaRPr lang="en-US" sz="2800" dirty="0"/>
                    </a:p>
                  </a:txBody>
                  <a:tcPr/>
                </a:tc>
                <a:tc>
                  <a:txBody>
                    <a:bodyPr/>
                    <a:lstStyle/>
                    <a:p>
                      <a:pPr algn="ctr"/>
                      <a:r>
                        <a:rPr lang="en-US" sz="2800" dirty="0" smtClean="0"/>
                        <a:t>1.03 ± 0.10</a:t>
                      </a:r>
                      <a:endParaRPr lang="en-US" sz="2800" dirty="0"/>
                    </a:p>
                  </a:txBody>
                  <a:tcPr/>
                </a:tc>
                <a:tc>
                  <a:txBody>
                    <a:bodyPr/>
                    <a:lstStyle/>
                    <a:p>
                      <a:pPr algn="ctr"/>
                      <a:r>
                        <a:rPr lang="en-US" sz="2800" dirty="0" smtClean="0"/>
                        <a:t>-0.3</a:t>
                      </a:r>
                      <a:r>
                        <a:rPr lang="en-US" sz="2800" baseline="0" dirty="0" smtClean="0"/>
                        <a:t> </a:t>
                      </a:r>
                      <a:r>
                        <a:rPr lang="en-US" sz="2800" dirty="0" smtClean="0"/>
                        <a:t>± </a:t>
                      </a:r>
                      <a:r>
                        <a:rPr lang="en-US" sz="2800" baseline="0" dirty="0" smtClean="0"/>
                        <a:t>0.1</a:t>
                      </a:r>
                      <a:endParaRPr lang="en-US" sz="28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21918209"/>
              </p:ext>
            </p:extLst>
          </p:nvPr>
        </p:nvGraphicFramePr>
        <p:xfrm>
          <a:off x="22783800" y="8763000"/>
          <a:ext cx="27889201" cy="3139439"/>
        </p:xfrm>
        <a:graphic>
          <a:graphicData uri="http://schemas.openxmlformats.org/drawingml/2006/table">
            <a:tbl>
              <a:tblPr firstRow="1" bandRow="1">
                <a:tableStyleId>{5C22544A-7EE6-4342-B048-85BDC9FD1C3A}</a:tableStyleId>
              </a:tblPr>
              <a:tblGrid>
                <a:gridCol w="2692166"/>
                <a:gridCol w="2275629"/>
                <a:gridCol w="2878094"/>
                <a:gridCol w="3140861"/>
                <a:gridCol w="3230600"/>
                <a:gridCol w="3291500"/>
                <a:gridCol w="3590963"/>
                <a:gridCol w="3284187"/>
                <a:gridCol w="3505201"/>
              </a:tblGrid>
              <a:tr h="370840">
                <a:tc>
                  <a:txBody>
                    <a:bodyPr/>
                    <a:lstStyle/>
                    <a:p>
                      <a:pPr algn="ctr"/>
                      <a:r>
                        <a:rPr lang="en-US" sz="3200" dirty="0" smtClean="0"/>
                        <a:t>Breed</a:t>
                      </a:r>
                      <a:endParaRPr lang="en-US" sz="3200" dirty="0">
                        <a:solidFill>
                          <a:srgbClr val="000000"/>
                        </a:solidFill>
                      </a:endParaRPr>
                    </a:p>
                  </a:txBody>
                  <a:tcPr anchor="b"/>
                </a:tc>
                <a:tc>
                  <a:txBody>
                    <a:bodyPr/>
                    <a:lstStyle/>
                    <a:p>
                      <a:pPr algn="ctr"/>
                      <a:r>
                        <a:rPr lang="en-US" sz="3200" dirty="0" smtClean="0"/>
                        <a:t>Haplotype</a:t>
                      </a:r>
                      <a:endParaRPr lang="en-US" sz="3200" dirty="0">
                        <a:solidFill>
                          <a:srgbClr val="000000"/>
                        </a:solidFill>
                      </a:endParaRPr>
                    </a:p>
                  </a:txBody>
                  <a:tcPr anchor="b"/>
                </a:tc>
                <a:tc>
                  <a:txBody>
                    <a:bodyPr/>
                    <a:lstStyle/>
                    <a:p>
                      <a:pPr algn="ctr"/>
                      <a:r>
                        <a:rPr lang="en-US" sz="3200" dirty="0" smtClean="0"/>
                        <a:t>Chromosome</a:t>
                      </a:r>
                      <a:endParaRPr lang="en-US" sz="3200" dirty="0">
                        <a:solidFill>
                          <a:srgbClr val="000000"/>
                        </a:solidFill>
                      </a:endParaRPr>
                    </a:p>
                  </a:txBody>
                  <a:tcPr anchor="b"/>
                </a:tc>
                <a:tc>
                  <a:txBody>
                    <a:bodyPr/>
                    <a:lstStyle/>
                    <a:p>
                      <a:pPr algn="ctr"/>
                      <a:r>
                        <a:rPr lang="en-US" sz="3200" dirty="0" smtClean="0"/>
                        <a:t>Expected Homozygotes</a:t>
                      </a:r>
                      <a:endParaRPr lang="en-US" sz="3200" dirty="0">
                        <a:solidFill>
                          <a:srgbClr val="000000"/>
                        </a:solidFill>
                      </a:endParaRPr>
                    </a:p>
                  </a:txBody>
                  <a:tcPr anchor="b"/>
                </a:tc>
                <a:tc>
                  <a:txBody>
                    <a:bodyPr/>
                    <a:lstStyle/>
                    <a:p>
                      <a:pPr algn="ctr"/>
                      <a:r>
                        <a:rPr lang="en-US" sz="3200" dirty="0" smtClean="0"/>
                        <a:t>Observed Homozygotes</a:t>
                      </a:r>
                      <a:endParaRPr lang="en-US" sz="3200" dirty="0">
                        <a:solidFill>
                          <a:srgbClr val="000000"/>
                        </a:solidFill>
                      </a:endParaRPr>
                    </a:p>
                  </a:txBody>
                  <a:tcPr anchor="b"/>
                </a:tc>
                <a:tc>
                  <a:txBody>
                    <a:bodyPr/>
                    <a:lstStyle/>
                    <a:p>
                      <a:pPr algn="ctr"/>
                      <a:r>
                        <a:rPr lang="en-US" sz="3200" dirty="0" smtClean="0"/>
                        <a:t>Conception Carrier </a:t>
                      </a:r>
                      <a:r>
                        <a:rPr lang="en-US" sz="3200" dirty="0" err="1" smtClean="0"/>
                        <a:t>Matings</a:t>
                      </a:r>
                      <a:endParaRPr lang="en-US" sz="3200" dirty="0">
                        <a:solidFill>
                          <a:srgbClr val="000000"/>
                        </a:solidFill>
                      </a:endParaRPr>
                    </a:p>
                  </a:txBody>
                  <a:tcPr anchor="b"/>
                </a:tc>
                <a:tc>
                  <a:txBody>
                    <a:bodyPr/>
                    <a:lstStyle/>
                    <a:p>
                      <a:pPr algn="ctr"/>
                      <a:r>
                        <a:rPr lang="en-US" sz="3200" dirty="0" smtClean="0"/>
                        <a:t>Conception Decrease (%)</a:t>
                      </a:r>
                      <a:endParaRPr lang="en-US" sz="3200" dirty="0">
                        <a:solidFill>
                          <a:srgbClr val="000000"/>
                        </a:solidFill>
                      </a:endParaRPr>
                    </a:p>
                  </a:txBody>
                  <a:tcPr anchor="b"/>
                </a:tc>
                <a:tc>
                  <a:txBody>
                    <a:bodyPr/>
                    <a:lstStyle/>
                    <a:p>
                      <a:pPr algn="ctr"/>
                      <a:r>
                        <a:rPr lang="en-US" sz="3200" dirty="0" smtClean="0"/>
                        <a:t>Stillbirth </a:t>
                      </a:r>
                    </a:p>
                    <a:p>
                      <a:pPr algn="ctr"/>
                      <a:r>
                        <a:rPr lang="en-US" sz="3200" dirty="0" smtClean="0"/>
                        <a:t>Carrier </a:t>
                      </a:r>
                      <a:r>
                        <a:rPr lang="en-US" sz="3200" dirty="0" err="1" smtClean="0"/>
                        <a:t>Matings</a:t>
                      </a:r>
                      <a:endParaRPr lang="en-US" sz="3200" dirty="0">
                        <a:solidFill>
                          <a:srgbClr val="000000"/>
                        </a:solidFill>
                      </a:endParaRPr>
                    </a:p>
                  </a:txBody>
                  <a:tcPr anchor="b"/>
                </a:tc>
                <a:tc>
                  <a:txBody>
                    <a:bodyPr/>
                    <a:lstStyle/>
                    <a:p>
                      <a:pPr algn="ctr"/>
                      <a:r>
                        <a:rPr lang="en-US" sz="3200" dirty="0" smtClean="0"/>
                        <a:t>Stillbirth</a:t>
                      </a:r>
                    </a:p>
                    <a:p>
                      <a:pPr algn="ctr"/>
                      <a:r>
                        <a:rPr lang="en-US" sz="3200" dirty="0" smtClean="0"/>
                        <a:t> Increase (%)</a:t>
                      </a:r>
                      <a:endParaRPr lang="en-US" sz="3200" dirty="0">
                        <a:solidFill>
                          <a:srgbClr val="000000"/>
                        </a:solidFill>
                      </a:endParaRPr>
                    </a:p>
                  </a:txBody>
                  <a:tcPr anchor="b"/>
                </a:tc>
              </a:tr>
              <a:tr h="370840">
                <a:tc>
                  <a:txBody>
                    <a:bodyPr/>
                    <a:lstStyle/>
                    <a:p>
                      <a:r>
                        <a:rPr lang="en-US" sz="2800" dirty="0" smtClean="0"/>
                        <a:t>Holstein</a:t>
                      </a:r>
                      <a:endParaRPr lang="en-US" sz="2800" dirty="0"/>
                    </a:p>
                  </a:txBody>
                  <a:tcPr/>
                </a:tc>
                <a:tc>
                  <a:txBody>
                    <a:bodyPr/>
                    <a:lstStyle/>
                    <a:p>
                      <a:pPr algn="ctr"/>
                      <a:r>
                        <a:rPr lang="en-US" sz="2800" dirty="0" smtClean="0"/>
                        <a:t>HH4</a:t>
                      </a:r>
                      <a:endParaRPr lang="en-US" sz="2800" dirty="0"/>
                    </a:p>
                  </a:txBody>
                  <a:tcPr/>
                </a:tc>
                <a:tc>
                  <a:txBody>
                    <a:bodyPr/>
                    <a:lstStyle/>
                    <a:p>
                      <a:pPr algn="ctr"/>
                      <a:r>
                        <a:rPr lang="en-US" sz="2800" dirty="0" smtClean="0"/>
                        <a:t>1</a:t>
                      </a:r>
                      <a:endParaRPr lang="en-US" sz="2800" dirty="0"/>
                    </a:p>
                  </a:txBody>
                  <a:tcPr/>
                </a:tc>
                <a:tc>
                  <a:txBody>
                    <a:bodyPr/>
                    <a:lstStyle/>
                    <a:p>
                      <a:pPr algn="ctr"/>
                      <a:r>
                        <a:rPr lang="en-US" sz="2800" dirty="0" smtClean="0"/>
                        <a:t>1</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103,451</a:t>
                      </a:r>
                      <a:r>
                        <a:rPr lang="en-US" sz="2800" baseline="30000" dirty="0" smtClean="0"/>
                        <a:t>1</a:t>
                      </a:r>
                      <a:endParaRPr lang="en-US" sz="2800" dirty="0"/>
                    </a:p>
                  </a:txBody>
                  <a:tcPr/>
                </a:tc>
                <a:tc>
                  <a:txBody>
                    <a:bodyPr/>
                    <a:lstStyle/>
                    <a:p>
                      <a:pPr algn="ctr"/>
                      <a:r>
                        <a:rPr lang="en-US" sz="2800" dirty="0" smtClean="0"/>
                        <a:t>-3.0</a:t>
                      </a:r>
                      <a:r>
                        <a:rPr lang="en-US" sz="2800" baseline="30000" dirty="0" smtClean="0"/>
                        <a:t>1</a:t>
                      </a:r>
                      <a:endParaRPr lang="en-US" sz="2800" dirty="0"/>
                    </a:p>
                  </a:txBody>
                  <a:tcPr/>
                </a:tc>
                <a:tc>
                  <a:txBody>
                    <a:bodyPr/>
                    <a:lstStyle/>
                    <a:p>
                      <a:pPr algn="ctr"/>
                      <a:r>
                        <a:rPr lang="en-US" sz="2800" dirty="0" smtClean="0"/>
                        <a:t>N/A</a:t>
                      </a:r>
                      <a:endParaRPr lang="en-US" sz="2800" dirty="0"/>
                    </a:p>
                  </a:txBody>
                  <a:tcPr/>
                </a:tc>
                <a:tc>
                  <a:txBody>
                    <a:bodyPr/>
                    <a:lstStyle/>
                    <a:p>
                      <a:pPr algn="ctr"/>
                      <a:r>
                        <a:rPr lang="en-US" sz="2800" dirty="0" smtClean="0"/>
                        <a:t>N/A</a:t>
                      </a:r>
                      <a:endParaRPr lang="en-US" sz="2800" dirty="0"/>
                    </a:p>
                  </a:txBody>
                  <a:tcPr/>
                </a:tc>
              </a:tr>
              <a:tr h="370840">
                <a:tc>
                  <a:txBody>
                    <a:bodyPr/>
                    <a:lstStyle/>
                    <a:p>
                      <a:r>
                        <a:rPr lang="en-US" sz="2800" dirty="0" smtClean="0"/>
                        <a:t>Holstein</a:t>
                      </a:r>
                      <a:endParaRPr lang="en-US" sz="2800" dirty="0"/>
                    </a:p>
                  </a:txBody>
                  <a:tcPr/>
                </a:tc>
                <a:tc>
                  <a:txBody>
                    <a:bodyPr/>
                    <a:lstStyle/>
                    <a:p>
                      <a:pPr algn="ctr"/>
                      <a:r>
                        <a:rPr lang="en-US" sz="2800" dirty="0" smtClean="0"/>
                        <a:t>HH5</a:t>
                      </a:r>
                      <a:endParaRPr lang="en-US" sz="2800" dirty="0"/>
                    </a:p>
                  </a:txBody>
                  <a:tcPr/>
                </a:tc>
                <a:tc>
                  <a:txBody>
                    <a:bodyPr/>
                    <a:lstStyle/>
                    <a:p>
                      <a:pPr algn="ctr"/>
                      <a:r>
                        <a:rPr lang="en-US" sz="2800" dirty="0" smtClean="0"/>
                        <a:t>9</a:t>
                      </a:r>
                      <a:endParaRPr lang="en-US" sz="2800" dirty="0"/>
                    </a:p>
                  </a:txBody>
                  <a:tcPr/>
                </a:tc>
                <a:tc>
                  <a:txBody>
                    <a:bodyPr/>
                    <a:lstStyle/>
                    <a:p>
                      <a:pPr algn="ctr"/>
                      <a:r>
                        <a:rPr lang="en-US" sz="2800" dirty="0" smtClean="0"/>
                        <a:t>6</a:t>
                      </a:r>
                      <a:endParaRPr lang="en-US" sz="2800" dirty="0"/>
                    </a:p>
                  </a:txBody>
                  <a:tcPr/>
                </a:tc>
                <a:tc>
                  <a:txBody>
                    <a:bodyPr/>
                    <a:lstStyle/>
                    <a:p>
                      <a:pPr algn="ctr"/>
                      <a:r>
                        <a:rPr lang="en-US" sz="2800" dirty="0" smtClean="0"/>
                        <a:t>1</a:t>
                      </a:r>
                      <a:r>
                        <a:rPr lang="en-US" sz="2800" baseline="30000" dirty="0" smtClean="0"/>
                        <a:t>2</a:t>
                      </a:r>
                      <a:endParaRPr lang="en-US" sz="2800" dirty="0"/>
                    </a:p>
                  </a:txBody>
                  <a:tcPr/>
                </a:tc>
                <a:tc>
                  <a:txBody>
                    <a:bodyPr/>
                    <a:lstStyle/>
                    <a:p>
                      <a:pPr algn="ctr"/>
                      <a:r>
                        <a:rPr lang="en-US" sz="2800" dirty="0" smtClean="0"/>
                        <a:t>5,025</a:t>
                      </a:r>
                      <a:endParaRPr lang="en-US" sz="2800" dirty="0"/>
                    </a:p>
                  </a:txBody>
                  <a:tcPr/>
                </a:tc>
                <a:tc>
                  <a:txBody>
                    <a:bodyPr/>
                    <a:lstStyle/>
                    <a:p>
                      <a:pPr algn="ctr"/>
                      <a:r>
                        <a:rPr lang="en-US" sz="2800" dirty="0" smtClean="0"/>
                        <a:t>-3.5</a:t>
                      </a:r>
                      <a:r>
                        <a:rPr lang="en-US" sz="2800" baseline="0" dirty="0" smtClean="0"/>
                        <a:t> ± 0.6</a:t>
                      </a:r>
                      <a:endParaRPr lang="en-US" sz="2800" dirty="0"/>
                    </a:p>
                  </a:txBody>
                  <a:tcPr/>
                </a:tc>
                <a:tc>
                  <a:txBody>
                    <a:bodyPr/>
                    <a:lstStyle/>
                    <a:p>
                      <a:pPr algn="ctr"/>
                      <a:r>
                        <a:rPr lang="en-US" sz="2800" dirty="0" smtClean="0"/>
                        <a:t>1,115</a:t>
                      </a:r>
                      <a:endParaRPr lang="en-US" sz="2800" dirty="0"/>
                    </a:p>
                  </a:txBody>
                  <a:tcPr/>
                </a:tc>
                <a:tc>
                  <a:txBody>
                    <a:bodyPr/>
                    <a:lstStyle/>
                    <a:p>
                      <a:pPr algn="ctr"/>
                      <a:r>
                        <a:rPr lang="en-US" sz="2800" dirty="0" smtClean="0"/>
                        <a:t>0.7 </a:t>
                      </a:r>
                      <a:r>
                        <a:rPr lang="en-US" sz="2800" baseline="0" dirty="0" smtClean="0"/>
                        <a:t>± </a:t>
                      </a:r>
                      <a:r>
                        <a:rPr lang="en-US" sz="2800" dirty="0" smtClean="0"/>
                        <a:t>0.7</a:t>
                      </a:r>
                      <a:endParaRPr lang="en-US" sz="2800" dirty="0"/>
                    </a:p>
                  </a:txBody>
                  <a:tcPr/>
                </a:tc>
              </a:tr>
              <a:tr h="370840">
                <a:tc>
                  <a:txBody>
                    <a:bodyPr/>
                    <a:lstStyle/>
                    <a:p>
                      <a:r>
                        <a:rPr lang="en-US" sz="2800" dirty="0" smtClean="0"/>
                        <a:t>Brown Swiss</a:t>
                      </a:r>
                      <a:endParaRPr lang="en-US" sz="2800" dirty="0"/>
                    </a:p>
                  </a:txBody>
                  <a:tcPr/>
                </a:tc>
                <a:tc>
                  <a:txBody>
                    <a:bodyPr/>
                    <a:lstStyle/>
                    <a:p>
                      <a:pPr algn="ctr"/>
                      <a:r>
                        <a:rPr lang="en-US" sz="2800" dirty="0" smtClean="0"/>
                        <a:t>BH2</a:t>
                      </a:r>
                      <a:endParaRPr lang="en-US" sz="2800" dirty="0"/>
                    </a:p>
                  </a:txBody>
                  <a:tcPr/>
                </a:tc>
                <a:tc>
                  <a:txBody>
                    <a:bodyPr/>
                    <a:lstStyle/>
                    <a:p>
                      <a:pPr algn="ctr"/>
                      <a:r>
                        <a:rPr lang="en-US" sz="2800" dirty="0" smtClean="0"/>
                        <a:t>19</a:t>
                      </a:r>
                      <a:endParaRPr lang="en-US" sz="2800" dirty="0"/>
                    </a:p>
                  </a:txBody>
                  <a:tcPr/>
                </a:tc>
                <a:tc>
                  <a:txBody>
                    <a:bodyPr/>
                    <a:lstStyle/>
                    <a:p>
                      <a:pPr algn="ctr"/>
                      <a:r>
                        <a:rPr lang="en-US" sz="2800" dirty="0" smtClean="0"/>
                        <a:t>29</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964</a:t>
                      </a:r>
                      <a:endParaRPr lang="en-US" sz="2800" dirty="0"/>
                    </a:p>
                  </a:txBody>
                  <a:tcPr/>
                </a:tc>
                <a:tc>
                  <a:txBody>
                    <a:bodyPr/>
                    <a:lstStyle/>
                    <a:p>
                      <a:pPr algn="ctr"/>
                      <a:r>
                        <a:rPr lang="en-US" sz="2800" dirty="0" smtClean="0"/>
                        <a:t>0.3 </a:t>
                      </a:r>
                      <a:r>
                        <a:rPr lang="en-US" sz="2800" baseline="0" dirty="0" smtClean="0"/>
                        <a:t>±</a:t>
                      </a:r>
                      <a:r>
                        <a:rPr lang="en-US" sz="2800" dirty="0" smtClean="0"/>
                        <a:t> 1.5</a:t>
                      </a:r>
                      <a:endParaRPr lang="en-US" sz="2800" dirty="0"/>
                    </a:p>
                  </a:txBody>
                  <a:tcPr/>
                </a:tc>
                <a:tc>
                  <a:txBody>
                    <a:bodyPr/>
                    <a:lstStyle/>
                    <a:p>
                      <a:pPr algn="ctr"/>
                      <a:r>
                        <a:rPr lang="en-US" sz="2800" dirty="0" smtClean="0"/>
                        <a:t>1,307</a:t>
                      </a:r>
                      <a:endParaRPr lang="en-US" sz="2800" dirty="0"/>
                    </a:p>
                  </a:txBody>
                  <a:tcPr/>
                </a:tc>
                <a:tc>
                  <a:txBody>
                    <a:bodyPr/>
                    <a:lstStyle/>
                    <a:p>
                      <a:pPr algn="ctr"/>
                      <a:r>
                        <a:rPr lang="en-US" sz="2800" dirty="0" smtClean="0"/>
                        <a:t>2.6 </a:t>
                      </a:r>
                      <a:r>
                        <a:rPr lang="en-US" sz="2800" baseline="0" dirty="0" smtClean="0"/>
                        <a:t>± </a:t>
                      </a:r>
                      <a:r>
                        <a:rPr lang="en-US" sz="2800" dirty="0" smtClean="0"/>
                        <a:t>1.3</a:t>
                      </a:r>
                      <a:endParaRPr lang="en-US" sz="2800" dirty="0"/>
                    </a:p>
                  </a:txBody>
                  <a:tcPr/>
                </a:tc>
              </a:tr>
              <a:tr h="370840">
                <a:tc>
                  <a:txBody>
                    <a:bodyPr/>
                    <a:lstStyle/>
                    <a:p>
                      <a:r>
                        <a:rPr lang="en-US" sz="2800" dirty="0" smtClean="0"/>
                        <a:t>Ayrshire</a:t>
                      </a:r>
                      <a:endParaRPr lang="en-US" sz="2800" dirty="0"/>
                    </a:p>
                  </a:txBody>
                  <a:tcPr/>
                </a:tc>
                <a:tc>
                  <a:txBody>
                    <a:bodyPr/>
                    <a:lstStyle/>
                    <a:p>
                      <a:pPr algn="ctr"/>
                      <a:r>
                        <a:rPr lang="en-US" sz="2800" dirty="0" smtClean="0"/>
                        <a:t>AH1</a:t>
                      </a:r>
                      <a:endParaRPr lang="en-US" sz="2800" dirty="0"/>
                    </a:p>
                  </a:txBody>
                  <a:tcPr/>
                </a:tc>
                <a:tc>
                  <a:txBody>
                    <a:bodyPr/>
                    <a:lstStyle/>
                    <a:p>
                      <a:pPr algn="ctr"/>
                      <a:r>
                        <a:rPr lang="en-US" sz="2800" dirty="0" smtClean="0"/>
                        <a:t>17</a:t>
                      </a:r>
                      <a:endParaRPr lang="en-US" sz="2800" dirty="0"/>
                    </a:p>
                  </a:txBody>
                  <a:tcPr/>
                </a:tc>
                <a:tc>
                  <a:txBody>
                    <a:bodyPr/>
                    <a:lstStyle/>
                    <a:p>
                      <a:pPr algn="ctr"/>
                      <a:r>
                        <a:rPr lang="en-US" sz="2800" dirty="0" smtClean="0"/>
                        <a:t>14</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483</a:t>
                      </a:r>
                      <a:endParaRPr lang="en-US" sz="2800" dirty="0"/>
                    </a:p>
                  </a:txBody>
                  <a:tcPr/>
                </a:tc>
                <a:tc>
                  <a:txBody>
                    <a:bodyPr/>
                    <a:lstStyle/>
                    <a:p>
                      <a:pPr algn="ctr"/>
                      <a:r>
                        <a:rPr lang="en-US" sz="2800" dirty="0" smtClean="0"/>
                        <a:t>-4.4</a:t>
                      </a:r>
                      <a:r>
                        <a:rPr lang="en-US" sz="2800" baseline="0" dirty="0" smtClean="0"/>
                        <a:t> ± 2.5</a:t>
                      </a:r>
                      <a:endParaRPr lang="en-US" sz="2800" dirty="0"/>
                    </a:p>
                  </a:txBody>
                  <a:tcPr/>
                </a:tc>
                <a:tc>
                  <a:txBody>
                    <a:bodyPr/>
                    <a:lstStyle/>
                    <a:p>
                      <a:pPr algn="ctr"/>
                      <a:r>
                        <a:rPr lang="en-US" sz="2800" dirty="0" smtClean="0"/>
                        <a:t>N/A</a:t>
                      </a:r>
                      <a:endParaRPr lang="en-US" sz="2800" dirty="0"/>
                    </a:p>
                  </a:txBody>
                  <a:tcPr/>
                </a:tc>
                <a:tc>
                  <a:txBody>
                    <a:bodyPr/>
                    <a:lstStyle/>
                    <a:p>
                      <a:pPr algn="ctr"/>
                      <a:r>
                        <a:rPr lang="en-US" sz="2800" dirty="0" smtClean="0"/>
                        <a:t>N/A</a:t>
                      </a:r>
                      <a:endParaRPr lang="en-US" sz="2800" dirty="0"/>
                    </a:p>
                  </a:txBody>
                  <a:tcPr/>
                </a:tc>
              </a:tr>
            </a:tbl>
          </a:graphicData>
        </a:graphic>
      </p:graphicFrame>
      <p:sp>
        <p:nvSpPr>
          <p:cNvPr id="36" name="Text Box 3135"/>
          <p:cNvSpPr txBox="1">
            <a:spLocks noChangeArrowheads="1"/>
          </p:cNvSpPr>
          <p:nvPr/>
        </p:nvSpPr>
        <p:spPr bwMode="auto">
          <a:xfrm>
            <a:off x="457200" y="20116800"/>
            <a:ext cx="21717000" cy="1538883"/>
          </a:xfrm>
          <a:prstGeom prst="rect">
            <a:avLst/>
          </a:prstGeom>
          <a:solidFill>
            <a:srgbClr val="CCECFF"/>
          </a:solidFill>
          <a:ln w="9525">
            <a:noFill/>
            <a:miter lim="800000"/>
            <a:headEnd/>
            <a:tailEnd/>
          </a:ln>
          <a:effectLst/>
        </p:spPr>
        <p:txBody>
          <a:bodyPr wrap="square" lIns="457200" tIns="457200" rIns="457200" bIns="457200">
            <a:spAutoFit/>
          </a:bodyPr>
          <a:lstStyle/>
          <a:p>
            <a:pPr algn="ctr">
              <a:spcBef>
                <a:spcPct val="50000"/>
              </a:spcBef>
            </a:pPr>
            <a:r>
              <a:rPr lang="en-US" sz="4000" dirty="0" smtClean="0">
                <a:solidFill>
                  <a:srgbClr val="0033CC"/>
                </a:solidFill>
                <a:latin typeface="VAGRounded BT" pitchFamily="34" charset="0"/>
              </a:rPr>
              <a:t>RESULTS</a:t>
            </a:r>
            <a:endParaRPr lang="en-US" sz="4000" dirty="0">
              <a:solidFill>
                <a:srgbClr val="0033CC"/>
              </a:solidFill>
              <a:latin typeface="VAGRounded BT"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3316520409"/>
              </p:ext>
            </p:extLst>
          </p:nvPr>
        </p:nvGraphicFramePr>
        <p:xfrm>
          <a:off x="22936200" y="15011400"/>
          <a:ext cx="13741082" cy="3078479"/>
        </p:xfrm>
        <a:graphic>
          <a:graphicData uri="http://schemas.openxmlformats.org/drawingml/2006/table">
            <a:tbl>
              <a:tblPr firstRow="1" bandRow="1">
                <a:tableStyleId>{5C22544A-7EE6-4342-B048-85BDC9FD1C3A}</a:tableStyleId>
              </a:tblPr>
              <a:tblGrid>
                <a:gridCol w="2362200"/>
                <a:gridCol w="5685670"/>
                <a:gridCol w="1866622"/>
                <a:gridCol w="3826590"/>
              </a:tblGrid>
              <a:tr h="370840">
                <a:tc>
                  <a:txBody>
                    <a:bodyPr/>
                    <a:lstStyle/>
                    <a:p>
                      <a:pPr algn="ctr"/>
                      <a:r>
                        <a:rPr lang="en-US" sz="3200" dirty="0" smtClean="0"/>
                        <a:t>Haplotype</a:t>
                      </a:r>
                      <a:endParaRPr lang="en-US" sz="3200" dirty="0">
                        <a:solidFill>
                          <a:srgbClr val="000000"/>
                        </a:solidFill>
                      </a:endParaRPr>
                    </a:p>
                  </a:txBody>
                  <a:tcPr anchor="b"/>
                </a:tc>
                <a:tc>
                  <a:txBody>
                    <a:bodyPr/>
                    <a:lstStyle/>
                    <a:p>
                      <a:pPr algn="ctr"/>
                      <a:r>
                        <a:rPr lang="en-US" sz="3200" dirty="0" smtClean="0"/>
                        <a:t>Ancestor</a:t>
                      </a:r>
                      <a:endParaRPr lang="en-US" sz="3200" dirty="0">
                        <a:solidFill>
                          <a:srgbClr val="000000"/>
                        </a:solidFill>
                      </a:endParaRPr>
                    </a:p>
                  </a:txBody>
                  <a:tcPr anchor="b"/>
                </a:tc>
                <a:tc>
                  <a:txBody>
                    <a:bodyPr/>
                    <a:lstStyle/>
                    <a:p>
                      <a:pPr algn="ctr"/>
                      <a:r>
                        <a:rPr lang="en-US" sz="3200" dirty="0" smtClean="0"/>
                        <a:t>Birth Year</a:t>
                      </a:r>
                      <a:endParaRPr lang="en-US" sz="3200" dirty="0">
                        <a:solidFill>
                          <a:srgbClr val="000000"/>
                        </a:solidFill>
                      </a:endParaRPr>
                    </a:p>
                  </a:txBody>
                  <a:tcPr anchor="b"/>
                </a:tc>
                <a:tc>
                  <a:txBody>
                    <a:bodyPr/>
                    <a:lstStyle/>
                    <a:p>
                      <a:pPr algn="ctr"/>
                      <a:r>
                        <a:rPr lang="en-US" sz="3200" dirty="0" smtClean="0"/>
                        <a:t>Carrier Frequency (%)</a:t>
                      </a:r>
                      <a:endParaRPr lang="en-US" sz="3200" dirty="0">
                        <a:solidFill>
                          <a:srgbClr val="000000"/>
                        </a:solidFill>
                      </a:endParaRPr>
                    </a:p>
                  </a:txBody>
                  <a:tcPr anchor="b"/>
                </a:tc>
              </a:tr>
              <a:tr h="370840">
                <a:tc>
                  <a:txBody>
                    <a:bodyPr/>
                    <a:lstStyle/>
                    <a:p>
                      <a:pPr algn="ctr"/>
                      <a:r>
                        <a:rPr lang="en-US" sz="2800" dirty="0" smtClean="0"/>
                        <a:t>HH4</a:t>
                      </a:r>
                      <a:endParaRPr lang="en-US" sz="2800" dirty="0"/>
                    </a:p>
                  </a:txBody>
                  <a:tcPr/>
                </a:tc>
                <a:tc>
                  <a:txBody>
                    <a:bodyPr/>
                    <a:lstStyle/>
                    <a:p>
                      <a:pPr algn="ctr"/>
                      <a:r>
                        <a:rPr lang="en-US" sz="2800" kern="1200" dirty="0" smtClean="0">
                          <a:effectLst/>
                        </a:rPr>
                        <a:t>FRA4486041658 </a:t>
                      </a:r>
                      <a:r>
                        <a:rPr lang="en-US" sz="2800" kern="1200" dirty="0" err="1" smtClean="0">
                          <a:effectLst/>
                        </a:rPr>
                        <a:t>Besne</a:t>
                      </a:r>
                      <a:r>
                        <a:rPr lang="en-US" sz="2800" kern="1200" dirty="0" smtClean="0">
                          <a:effectLst/>
                        </a:rPr>
                        <a:t> Buck</a:t>
                      </a:r>
                      <a:r>
                        <a:rPr lang="en-US" sz="2800" dirty="0" smtClean="0">
                          <a:effectLst/>
                        </a:rPr>
                        <a:t> </a:t>
                      </a:r>
                      <a:endParaRPr lang="en-US" sz="2800" dirty="0"/>
                    </a:p>
                  </a:txBody>
                  <a:tcPr/>
                </a:tc>
                <a:tc>
                  <a:txBody>
                    <a:bodyPr/>
                    <a:lstStyle/>
                    <a:p>
                      <a:pPr algn="ctr"/>
                      <a:r>
                        <a:rPr lang="en-US" sz="2800" dirty="0" smtClean="0"/>
                        <a:t>1986</a:t>
                      </a:r>
                      <a:endParaRPr lang="en-US" sz="2800" dirty="0"/>
                    </a:p>
                  </a:txBody>
                  <a:tcPr/>
                </a:tc>
                <a:tc>
                  <a:txBody>
                    <a:bodyPr/>
                    <a:lstStyle/>
                    <a:p>
                      <a:pPr algn="ctr"/>
                      <a:r>
                        <a:rPr lang="en-US" sz="2800" dirty="0" smtClean="0"/>
                        <a:t>0.7</a:t>
                      </a:r>
                      <a:endParaRPr lang="en-US" sz="2800" dirty="0"/>
                    </a:p>
                  </a:txBody>
                  <a:tcPr/>
                </a:tc>
              </a:tr>
              <a:tr h="370840">
                <a:tc>
                  <a:txBody>
                    <a:bodyPr/>
                    <a:lstStyle/>
                    <a:p>
                      <a:pPr algn="ctr"/>
                      <a:r>
                        <a:rPr lang="en-US" sz="2800" dirty="0" smtClean="0"/>
                        <a:t>HH5</a:t>
                      </a:r>
                      <a:endParaRPr lang="en-US" sz="2800" dirty="0"/>
                    </a:p>
                  </a:txBody>
                  <a:tcPr/>
                </a:tc>
                <a:tc>
                  <a:txBody>
                    <a:bodyPr/>
                    <a:lstStyle/>
                    <a:p>
                      <a:pPr algn="ctr"/>
                      <a:r>
                        <a:rPr lang="en-US" sz="2800" kern="1200" dirty="0" smtClean="0">
                          <a:effectLst/>
                        </a:rPr>
                        <a:t>CAN264804 </a:t>
                      </a:r>
                      <a:r>
                        <a:rPr lang="en-US" sz="2800" kern="1200" dirty="0" err="1" smtClean="0">
                          <a:effectLst/>
                        </a:rPr>
                        <a:t>Thornlea</a:t>
                      </a:r>
                      <a:r>
                        <a:rPr lang="en-US" sz="2800" kern="1200" dirty="0" smtClean="0">
                          <a:effectLst/>
                        </a:rPr>
                        <a:t> </a:t>
                      </a:r>
                      <a:r>
                        <a:rPr lang="en-US" sz="2800" kern="1200" dirty="0" err="1" smtClean="0">
                          <a:effectLst/>
                        </a:rPr>
                        <a:t>Texal</a:t>
                      </a:r>
                      <a:r>
                        <a:rPr lang="en-US" sz="2800" kern="1200" dirty="0" smtClean="0">
                          <a:effectLst/>
                        </a:rPr>
                        <a:t> Supreme</a:t>
                      </a:r>
                      <a:r>
                        <a:rPr lang="en-US" sz="2800" dirty="0" smtClean="0">
                          <a:effectLst/>
                        </a:rPr>
                        <a:t> </a:t>
                      </a:r>
                      <a:endParaRPr lang="en-US" sz="2800" dirty="0"/>
                    </a:p>
                  </a:txBody>
                  <a:tcPr/>
                </a:tc>
                <a:tc>
                  <a:txBody>
                    <a:bodyPr/>
                    <a:lstStyle/>
                    <a:p>
                      <a:pPr algn="ctr"/>
                      <a:r>
                        <a:rPr lang="en-US" sz="2800" dirty="0" smtClean="0"/>
                        <a:t>1957</a:t>
                      </a:r>
                      <a:endParaRPr lang="en-US" sz="2800" dirty="0"/>
                    </a:p>
                  </a:txBody>
                  <a:tcPr/>
                </a:tc>
                <a:tc>
                  <a:txBody>
                    <a:bodyPr/>
                    <a:lstStyle/>
                    <a:p>
                      <a:pPr algn="ctr"/>
                      <a:r>
                        <a:rPr lang="en-US" sz="2800" dirty="0" smtClean="0"/>
                        <a:t>5.0</a:t>
                      </a:r>
                      <a:endParaRPr lang="en-US" sz="2800" dirty="0"/>
                    </a:p>
                  </a:txBody>
                  <a:tcPr/>
                </a:tc>
              </a:tr>
              <a:tr h="370840">
                <a:tc>
                  <a:txBody>
                    <a:bodyPr/>
                    <a:lstStyle/>
                    <a:p>
                      <a:pPr algn="ctr"/>
                      <a:r>
                        <a:rPr lang="en-US" sz="2800" dirty="0" smtClean="0"/>
                        <a:t>BH2</a:t>
                      </a:r>
                      <a:endParaRPr lang="en-US" sz="2800" dirty="0"/>
                    </a:p>
                  </a:txBody>
                  <a:tcPr/>
                </a:tc>
                <a:tc>
                  <a:txBody>
                    <a:bodyPr/>
                    <a:lstStyle/>
                    <a:p>
                      <a:pPr algn="ctr"/>
                      <a:r>
                        <a:rPr lang="en-US" sz="2800" kern="1200" dirty="0" smtClean="0">
                          <a:effectLst/>
                        </a:rPr>
                        <a:t>USA144488 Rancho Rustic My Design</a:t>
                      </a:r>
                      <a:r>
                        <a:rPr lang="en-US" sz="2800" dirty="0" smtClean="0">
                          <a:effectLst/>
                        </a:rPr>
                        <a:t> </a:t>
                      </a:r>
                      <a:endParaRPr lang="en-US" sz="2800" dirty="0"/>
                    </a:p>
                  </a:txBody>
                  <a:tcPr/>
                </a:tc>
                <a:tc>
                  <a:txBody>
                    <a:bodyPr/>
                    <a:lstStyle/>
                    <a:p>
                      <a:pPr algn="ctr"/>
                      <a:r>
                        <a:rPr lang="en-US" sz="2800" dirty="0" smtClean="0"/>
                        <a:t>1963</a:t>
                      </a:r>
                      <a:endParaRPr lang="en-US" sz="2800" dirty="0"/>
                    </a:p>
                  </a:txBody>
                  <a:tcPr/>
                </a:tc>
                <a:tc>
                  <a:txBody>
                    <a:bodyPr/>
                    <a:lstStyle/>
                    <a:p>
                      <a:pPr algn="ctr"/>
                      <a:r>
                        <a:rPr lang="en-US" sz="2800" dirty="0" smtClean="0"/>
                        <a:t>20.5</a:t>
                      </a:r>
                      <a:endParaRPr lang="en-US" sz="2800" dirty="0"/>
                    </a:p>
                  </a:txBody>
                  <a:tcPr/>
                </a:tc>
              </a:tr>
              <a:tr h="370840">
                <a:tc>
                  <a:txBody>
                    <a:bodyPr/>
                    <a:lstStyle/>
                    <a:p>
                      <a:pPr algn="ctr"/>
                      <a:r>
                        <a:rPr lang="en-US" sz="2800" dirty="0" smtClean="0"/>
                        <a:t>AH1</a:t>
                      </a:r>
                      <a:endParaRPr lang="en-US" sz="2800" dirty="0"/>
                    </a:p>
                  </a:txBody>
                  <a:tcPr/>
                </a:tc>
                <a:tc>
                  <a:txBody>
                    <a:bodyPr/>
                    <a:lstStyle/>
                    <a:p>
                      <a:pPr algn="ctr"/>
                      <a:r>
                        <a:rPr lang="en-US" sz="2800" kern="1200" dirty="0" smtClean="0">
                          <a:effectLst/>
                        </a:rPr>
                        <a:t>USA117936 </a:t>
                      </a:r>
                      <a:r>
                        <a:rPr lang="en-US" sz="2800" kern="1200" dirty="0" err="1" smtClean="0">
                          <a:effectLst/>
                        </a:rPr>
                        <a:t>Selwood</a:t>
                      </a:r>
                      <a:r>
                        <a:rPr lang="en-US" sz="2800" kern="1200" dirty="0" smtClean="0">
                          <a:effectLst/>
                        </a:rPr>
                        <a:t> Betty’s Commander</a:t>
                      </a:r>
                      <a:r>
                        <a:rPr lang="en-US" sz="2800" dirty="0" smtClean="0">
                          <a:effectLst/>
                        </a:rPr>
                        <a:t> </a:t>
                      </a:r>
                      <a:endParaRPr lang="en-US" sz="2800" dirty="0"/>
                    </a:p>
                  </a:txBody>
                  <a:tcPr/>
                </a:tc>
                <a:tc>
                  <a:txBody>
                    <a:bodyPr/>
                    <a:lstStyle/>
                    <a:p>
                      <a:pPr algn="ctr"/>
                      <a:r>
                        <a:rPr lang="en-US" sz="2800" dirty="0" smtClean="0"/>
                        <a:t>1953</a:t>
                      </a:r>
                      <a:endParaRPr lang="en-US" sz="2800" dirty="0"/>
                    </a:p>
                  </a:txBody>
                  <a:tcPr/>
                </a:tc>
                <a:tc>
                  <a:txBody>
                    <a:bodyPr/>
                    <a:lstStyle/>
                    <a:p>
                      <a:pPr algn="ctr"/>
                      <a:r>
                        <a:rPr lang="en-US" sz="2800" dirty="0" smtClean="0"/>
                        <a:t>26.1</a:t>
                      </a:r>
                      <a:endParaRPr lang="en-US" sz="2800" dirty="0"/>
                    </a:p>
                  </a:txBody>
                  <a:tcPr/>
                </a:tc>
              </a:tr>
            </a:tbl>
          </a:graphicData>
        </a:graphic>
      </p:graphicFrame>
      <p:sp>
        <p:nvSpPr>
          <p:cNvPr id="26" name="TextBox 25"/>
          <p:cNvSpPr txBox="1"/>
          <p:nvPr/>
        </p:nvSpPr>
        <p:spPr>
          <a:xfrm>
            <a:off x="457200" y="21564600"/>
            <a:ext cx="21717000" cy="2616101"/>
          </a:xfrm>
          <a:prstGeom prst="rect">
            <a:avLst/>
          </a:prstGeom>
          <a:noFill/>
        </p:spPr>
        <p:txBody>
          <a:bodyPr wrap="square" rtlCol="0">
            <a:spAutoFit/>
          </a:bodyPr>
          <a:lstStyle/>
          <a:p>
            <a:r>
              <a:rPr lang="en-US" sz="3200" b="1" dirty="0"/>
              <a:t>Observed reliabilities (REL) in August 2008 for traditional parent averages and genomic evaluations</a:t>
            </a:r>
            <a:r>
              <a:rPr lang="en-US" sz="3200" b="1" baseline="30000" dirty="0"/>
              <a:t>*</a:t>
            </a:r>
            <a:r>
              <a:rPr lang="en-US" sz="3200" b="1" dirty="0"/>
              <a:t> of young bulls without daughter information, coefficients of determination (R</a:t>
            </a:r>
            <a:r>
              <a:rPr lang="en-US" sz="3200" b="1" baseline="30000" dirty="0"/>
              <a:t>2 </a:t>
            </a:r>
            <a:r>
              <a:rPr lang="en-US" sz="3200" b="1" dirty="0"/>
              <a:t>× 100) between August 2008 evaluations and December 2012 daughter deviations </a:t>
            </a:r>
            <a:r>
              <a:rPr lang="en-US" sz="3200" b="1" dirty="0" err="1"/>
              <a:t>deregressed</a:t>
            </a:r>
            <a:r>
              <a:rPr lang="en-US" sz="3200" b="1" dirty="0"/>
              <a:t> from traditional evaluations, coefficients (b) for regression of January 2012 daughter deviations on August 2008 genomic evaluations, and bias in genomic evaluation by trait</a:t>
            </a:r>
            <a:endParaRPr lang="en-US" sz="3200" dirty="0"/>
          </a:p>
          <a:p>
            <a:endParaRPr lang="en-US" sz="3600" dirty="0"/>
          </a:p>
        </p:txBody>
      </p:sp>
      <p:sp>
        <p:nvSpPr>
          <p:cNvPr id="28" name="TextBox 27"/>
          <p:cNvSpPr txBox="1"/>
          <p:nvPr/>
        </p:nvSpPr>
        <p:spPr>
          <a:xfrm>
            <a:off x="381000" y="31013400"/>
            <a:ext cx="21336000" cy="1569660"/>
          </a:xfrm>
          <a:prstGeom prst="rect">
            <a:avLst/>
          </a:prstGeom>
          <a:noFill/>
        </p:spPr>
        <p:txBody>
          <a:bodyPr wrap="square" rtlCol="0">
            <a:spAutoFit/>
          </a:bodyPr>
          <a:lstStyle/>
          <a:p>
            <a:r>
              <a:rPr lang="en-US" sz="1600" b="1" baseline="30000" dirty="0"/>
              <a:t>*</a:t>
            </a:r>
            <a:r>
              <a:rPr lang="en-US" sz="1600" b="1" dirty="0"/>
              <a:t>Includes SNP and polygenic effects estimated from the August 2008 predictor population (genotyped animals with </a:t>
            </a:r>
            <a:r>
              <a:rPr lang="en-US" sz="1600" b="1" dirty="0" smtClean="0"/>
              <a:t>traditional </a:t>
            </a:r>
            <a:r>
              <a:rPr lang="en-US" sz="1600" b="1" dirty="0"/>
              <a:t>evaluations) and August 2008 traditional parent averages.</a:t>
            </a:r>
            <a:endParaRPr lang="en-US" sz="1600" dirty="0"/>
          </a:p>
          <a:p>
            <a:r>
              <a:rPr lang="en-US" sz="1600" b="1" baseline="30000" dirty="0"/>
              <a:t>         ** </a:t>
            </a:r>
            <a:r>
              <a:rPr lang="en-US" sz="1600" b="1" dirty="0"/>
              <a:t>NM = net merit, PL = productive life, DPR = daughter pregnancy rate and SCS=Somatic Cell Score.</a:t>
            </a:r>
            <a:endParaRPr lang="en-US" sz="1600" dirty="0"/>
          </a:p>
          <a:p>
            <a:r>
              <a:rPr lang="en-US" sz="1600" b="1" baseline="30000" dirty="0"/>
              <a:t>         ***</a:t>
            </a:r>
            <a:r>
              <a:rPr lang="en-US" sz="1600" b="1" dirty="0"/>
              <a:t>January 2013 daughter deviation – August 2008 genomic evaluation.</a:t>
            </a:r>
            <a:endParaRPr lang="en-US" sz="1600" dirty="0"/>
          </a:p>
          <a:p>
            <a:r>
              <a:rPr lang="en-US" sz="1600" b="1" baseline="30000" dirty="0"/>
              <a:t>         †</a:t>
            </a:r>
            <a:r>
              <a:rPr lang="en-US" sz="1600" b="1" dirty="0"/>
              <a:t>Number of validation bulls (received traditional evaluation by January 2013)</a:t>
            </a:r>
            <a:endParaRPr lang="en-US" sz="1600" dirty="0"/>
          </a:p>
          <a:p>
            <a:r>
              <a:rPr lang="en-US" sz="1600" b="1" baseline="30000" dirty="0"/>
              <a:t>         </a:t>
            </a:r>
            <a:r>
              <a:rPr lang="en-US" sz="1600" b="1" baseline="30000" dirty="0">
                <a:sym typeface="Wingdings"/>
              </a:rPr>
              <a:t></a:t>
            </a:r>
            <a:r>
              <a:rPr lang="en-US" sz="1600" b="1" dirty="0"/>
              <a:t>Genomic REL – parent average REL.</a:t>
            </a:r>
            <a:endParaRPr lang="en-US" sz="1600" dirty="0"/>
          </a:p>
          <a:p>
            <a:endParaRPr lang="en-US" sz="1600" dirty="0"/>
          </a:p>
        </p:txBody>
      </p:sp>
      <p:sp>
        <p:nvSpPr>
          <p:cNvPr id="32" name="TextBox 31"/>
          <p:cNvSpPr txBox="1"/>
          <p:nvPr/>
        </p:nvSpPr>
        <p:spPr>
          <a:xfrm>
            <a:off x="13944600" y="32308800"/>
            <a:ext cx="16002000" cy="646331"/>
          </a:xfrm>
          <a:prstGeom prst="rect">
            <a:avLst/>
          </a:prstGeom>
          <a:noFill/>
        </p:spPr>
        <p:txBody>
          <a:bodyPr wrap="square" rtlCol="0">
            <a:spAutoFit/>
          </a:bodyPr>
          <a:lstStyle/>
          <a:p>
            <a:r>
              <a:rPr lang="en-US" sz="3600" b="1" dirty="0" smtClean="0"/>
              <a:t>Holstein Milk SNP Effects</a:t>
            </a:r>
            <a:endParaRPr lang="en-US" sz="3600" b="1" dirty="0"/>
          </a:p>
        </p:txBody>
      </p:sp>
      <p:sp>
        <p:nvSpPr>
          <p:cNvPr id="39" name="TextBox 38"/>
          <p:cNvSpPr txBox="1"/>
          <p:nvPr/>
        </p:nvSpPr>
        <p:spPr>
          <a:xfrm>
            <a:off x="3048000" y="32348269"/>
            <a:ext cx="16002000" cy="646331"/>
          </a:xfrm>
          <a:prstGeom prst="rect">
            <a:avLst/>
          </a:prstGeom>
          <a:noFill/>
        </p:spPr>
        <p:txBody>
          <a:bodyPr wrap="square" rtlCol="0">
            <a:spAutoFit/>
          </a:bodyPr>
          <a:lstStyle/>
          <a:p>
            <a:r>
              <a:rPr lang="en-US" sz="3600" b="1" dirty="0" smtClean="0"/>
              <a:t>Ayrshire Milk SNP Effects</a:t>
            </a:r>
            <a:endParaRPr lang="en-US" sz="3600" b="1" dirty="0"/>
          </a:p>
        </p:txBody>
      </p:sp>
      <p:sp>
        <p:nvSpPr>
          <p:cNvPr id="38" name="TextBox 37"/>
          <p:cNvSpPr txBox="1"/>
          <p:nvPr/>
        </p:nvSpPr>
        <p:spPr>
          <a:xfrm>
            <a:off x="27584400" y="7924800"/>
            <a:ext cx="18440400" cy="646331"/>
          </a:xfrm>
          <a:prstGeom prst="rect">
            <a:avLst/>
          </a:prstGeom>
          <a:noFill/>
        </p:spPr>
        <p:txBody>
          <a:bodyPr wrap="square" rtlCol="0">
            <a:spAutoFit/>
          </a:bodyPr>
          <a:lstStyle/>
          <a:p>
            <a:pPr algn="ctr"/>
            <a:r>
              <a:rPr lang="en-US" sz="3600" b="1" dirty="0" smtClean="0"/>
              <a:t>Current effects </a:t>
            </a:r>
            <a:r>
              <a:rPr lang="en-US" sz="3600" b="1" dirty="0"/>
              <a:t>of new haplotypes on fertility and </a:t>
            </a:r>
            <a:r>
              <a:rPr lang="en-US" sz="3600" b="1" dirty="0" smtClean="0"/>
              <a:t>stillbirth</a:t>
            </a:r>
            <a:endParaRPr lang="en-US" sz="3600" dirty="0"/>
          </a:p>
        </p:txBody>
      </p:sp>
      <p:sp>
        <p:nvSpPr>
          <p:cNvPr id="40" name="TextBox 39"/>
          <p:cNvSpPr txBox="1"/>
          <p:nvPr/>
        </p:nvSpPr>
        <p:spPr>
          <a:xfrm>
            <a:off x="22707600" y="11963400"/>
            <a:ext cx="11658600" cy="830997"/>
          </a:xfrm>
          <a:prstGeom prst="rect">
            <a:avLst/>
          </a:prstGeom>
          <a:noFill/>
        </p:spPr>
        <p:txBody>
          <a:bodyPr wrap="square" rtlCol="0">
            <a:spAutoFit/>
          </a:bodyPr>
          <a:lstStyle/>
          <a:p>
            <a:r>
              <a:rPr lang="en-US" sz="1600" baseline="30000" dirty="0"/>
              <a:t>1</a:t>
            </a:r>
            <a:r>
              <a:rPr lang="en-US" sz="1600" dirty="0"/>
              <a:t> The reported HH4 carrier </a:t>
            </a:r>
            <a:r>
              <a:rPr lang="en-US" sz="1600" dirty="0" err="1"/>
              <a:t>matings</a:t>
            </a:r>
            <a:r>
              <a:rPr lang="en-US" sz="1600" dirty="0"/>
              <a:t> and conception decrease are from French data (Fritz et al., 2013).</a:t>
            </a:r>
          </a:p>
          <a:p>
            <a:r>
              <a:rPr lang="en-US" sz="1600" baseline="30000" dirty="0"/>
              <a:t>2</a:t>
            </a:r>
            <a:r>
              <a:rPr lang="en-US" sz="1600" dirty="0"/>
              <a:t> A genotyped embryo was homozygous and was implanted, but no pregnancy was detected 28 days later.</a:t>
            </a:r>
          </a:p>
          <a:p>
            <a:endParaRPr lang="en-US" sz="1600" dirty="0"/>
          </a:p>
        </p:txBody>
      </p:sp>
      <p:sp>
        <p:nvSpPr>
          <p:cNvPr id="42" name="TextBox 41"/>
          <p:cNvSpPr txBox="1"/>
          <p:nvPr/>
        </p:nvSpPr>
        <p:spPr>
          <a:xfrm>
            <a:off x="24079200" y="14249400"/>
            <a:ext cx="18440400" cy="646331"/>
          </a:xfrm>
          <a:prstGeom prst="rect">
            <a:avLst/>
          </a:prstGeom>
          <a:noFill/>
        </p:spPr>
        <p:txBody>
          <a:bodyPr wrap="square" rtlCol="0">
            <a:spAutoFit/>
          </a:bodyPr>
          <a:lstStyle/>
          <a:p>
            <a:r>
              <a:rPr lang="en-US" sz="3600" b="1" dirty="0" smtClean="0"/>
              <a:t>Current frequencies and primary source of new haplotypes</a:t>
            </a:r>
            <a:endParaRPr lang="en-US" sz="36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66795</TotalTime>
  <Words>1332</Words>
  <Application>Microsoft Macintosh PowerPoint</Application>
  <PresentationFormat>Custom</PresentationFormat>
  <Paragraphs>202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AIPL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Tabatha Cooper</cp:lastModifiedBy>
  <cp:revision>3516</cp:revision>
  <cp:lastPrinted>2013-06-24T15:37:55Z</cp:lastPrinted>
  <dcterms:created xsi:type="dcterms:W3CDTF">2011-06-01T17:40:41Z</dcterms:created>
  <dcterms:modified xsi:type="dcterms:W3CDTF">2013-07-01T16:44:54Z</dcterms:modified>
</cp:coreProperties>
</file>