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7"/>
  </p:notesMasterIdLst>
  <p:handoutMasterIdLst>
    <p:handoutMasterId r:id="rId28"/>
  </p:handoutMasterIdLst>
  <p:sldIdLst>
    <p:sldId id="256" r:id="rId3"/>
    <p:sldId id="398" r:id="rId4"/>
    <p:sldId id="401" r:id="rId5"/>
    <p:sldId id="400" r:id="rId6"/>
    <p:sldId id="418" r:id="rId7"/>
    <p:sldId id="399" r:id="rId8"/>
    <p:sldId id="402" r:id="rId9"/>
    <p:sldId id="419" r:id="rId10"/>
    <p:sldId id="403" r:id="rId11"/>
    <p:sldId id="414" r:id="rId12"/>
    <p:sldId id="410" r:id="rId13"/>
    <p:sldId id="408" r:id="rId14"/>
    <p:sldId id="409" r:id="rId15"/>
    <p:sldId id="412" r:id="rId16"/>
    <p:sldId id="411" r:id="rId17"/>
    <p:sldId id="407" r:id="rId18"/>
    <p:sldId id="420" r:id="rId19"/>
    <p:sldId id="415" r:id="rId20"/>
    <p:sldId id="417" r:id="rId21"/>
    <p:sldId id="416" r:id="rId22"/>
    <p:sldId id="421" r:id="rId23"/>
    <p:sldId id="422" r:id="rId24"/>
    <p:sldId id="406" r:id="rId25"/>
    <p:sldId id="346" r:id="rId26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  <a:srgbClr val="00CC33"/>
    <a:srgbClr val="A52A2A"/>
    <a:srgbClr val="BDB76B"/>
    <a:srgbClr val="FF8C00"/>
    <a:srgbClr val="CC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3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52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8561-0E13-014D-9803-36AAB5FB7AFC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937DC-CA4C-3444-8AD9-D3DDA60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Underestimating animals not overestimating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r>
              <a:rPr lang="en-US" dirty="0" smtClean="0"/>
              <a:t>- Adding polled to a selection index is the </a:t>
            </a:r>
          </a:p>
          <a:p>
            <a:r>
              <a:rPr lang="en-US" dirty="0" smtClean="0"/>
              <a:t>best way to increase its allele frequency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This requires polled status for all animals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Use SNP info from </a:t>
            </a:r>
            <a:r>
              <a:rPr lang="en-US" dirty="0" err="1" smtClean="0"/>
              <a:t>genotyed</a:t>
            </a:r>
            <a:r>
              <a:rPr lang="en-US" dirty="0" smtClean="0"/>
              <a:t> animals to </a:t>
            </a:r>
          </a:p>
          <a:p>
            <a:r>
              <a:rPr lang="en-US" dirty="0" smtClean="0"/>
              <a:t>estimate gene content for non genotyped </a:t>
            </a:r>
          </a:p>
          <a:p>
            <a:r>
              <a:rPr lang="en-US" dirty="0" smtClean="0"/>
              <a:t>animals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r>
              <a:rPr lang="en-US" dirty="0" smtClean="0"/>
              <a:t>There are 2 different mutations that result </a:t>
            </a:r>
          </a:p>
          <a:p>
            <a:r>
              <a:rPr lang="en-US" dirty="0" smtClean="0"/>
              <a:t>in polled, Celtic and Friesian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r>
              <a:rPr lang="en-US" dirty="0" smtClean="0"/>
              <a:t>Jerseys have the highest frequency for </a:t>
            </a:r>
          </a:p>
          <a:p>
            <a:r>
              <a:rPr lang="en-US" dirty="0" smtClean="0"/>
              <a:t>polled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r>
              <a:rPr lang="en-US" dirty="0" smtClean="0"/>
              <a:t>Jerseys have the highest frequency for </a:t>
            </a:r>
          </a:p>
          <a:p>
            <a:r>
              <a:rPr lang="en-US" dirty="0" smtClean="0"/>
              <a:t>polled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r>
              <a:rPr lang="en-US" dirty="0" smtClean="0"/>
              <a:t>Jerseys have the highest frequency for </a:t>
            </a:r>
          </a:p>
          <a:p>
            <a:r>
              <a:rPr lang="en-US" dirty="0" smtClean="0"/>
              <a:t>polled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A6B82D78-72CA-4280-BF88-9B494D290322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97495" y="9388901"/>
            <a:ext cx="3292522" cy="491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97495" y="9388902"/>
            <a:ext cx="3294073" cy="49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48112" algn="l"/>
                <a:tab pos="896224" algn="l"/>
                <a:tab pos="1344336" algn="l"/>
                <a:tab pos="1792447" algn="l"/>
                <a:tab pos="2240560" algn="l"/>
                <a:tab pos="2688672" algn="l"/>
                <a:tab pos="3136784" algn="l"/>
                <a:tab pos="3584896" algn="l"/>
                <a:tab pos="4033008" algn="l"/>
                <a:tab pos="4481120" algn="l"/>
                <a:tab pos="4929232" algn="l"/>
                <a:tab pos="5377343" algn="l"/>
                <a:tab pos="5825456" algn="l"/>
                <a:tab pos="6273568" algn="l"/>
                <a:tab pos="6721679" algn="l"/>
                <a:tab pos="7169792" algn="l"/>
                <a:tab pos="7617904" algn="l"/>
                <a:tab pos="8066015" algn="l"/>
                <a:tab pos="8514128" algn="l"/>
                <a:tab pos="8962239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8112" algn="l"/>
                  <a:tab pos="896224" algn="l"/>
                  <a:tab pos="1344336" algn="l"/>
                  <a:tab pos="1792447" algn="l"/>
                  <a:tab pos="2240560" algn="l"/>
                  <a:tab pos="2688672" algn="l"/>
                  <a:tab pos="3136784" algn="l"/>
                  <a:tab pos="3584896" algn="l"/>
                  <a:tab pos="4033008" algn="l"/>
                  <a:tab pos="4481120" algn="l"/>
                  <a:tab pos="4929232" algn="l"/>
                  <a:tab pos="5377343" algn="l"/>
                  <a:tab pos="5825456" algn="l"/>
                  <a:tab pos="6273568" algn="l"/>
                  <a:tab pos="6721679" algn="l"/>
                  <a:tab pos="7169792" algn="l"/>
                  <a:tab pos="7617904" algn="l"/>
                  <a:tab pos="8066015" algn="l"/>
                  <a:tab pos="8514128" algn="l"/>
                  <a:tab pos="8962239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95325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9933" y="4693671"/>
            <a:ext cx="6071703" cy="44440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algn="ctr">
              <a:buClrTx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23089" y="3543300"/>
            <a:ext cx="8525635" cy="280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800" dirty="0">
                <a:solidFill>
                  <a:srgbClr val="FFFFFF"/>
                </a:solidFill>
                <a:effectLst/>
              </a:rPr>
              <a:t>John B. </a:t>
            </a:r>
            <a:r>
              <a:rPr sz="2800" dirty="0" smtClean="0">
                <a:solidFill>
                  <a:srgbClr val="FFFFFF"/>
                </a:solidFill>
                <a:effectLst/>
              </a:rPr>
              <a:t>Cole</a:t>
            </a:r>
            <a:r>
              <a:rPr lang="en-US" sz="2800" baseline="30000" dirty="0" smtClean="0">
                <a:solidFill>
                  <a:srgbClr val="FFFFFF"/>
                </a:solidFill>
                <a:effectLst/>
              </a:rPr>
              <a:t>1</a:t>
            </a:r>
            <a:r>
              <a:rPr lang="en-US" sz="2800" dirty="0" smtClean="0">
                <a:solidFill>
                  <a:srgbClr val="FFFFFF"/>
                </a:solidFill>
                <a:effectLst/>
              </a:rPr>
              <a:t>, Daniel</a:t>
            </a:r>
            <a:r>
              <a:rPr lang="en-US" sz="2800" baseline="0" dirty="0" smtClean="0">
                <a:solidFill>
                  <a:srgbClr val="FFFFFF"/>
                </a:solidFill>
                <a:effectLst/>
              </a:rPr>
              <a:t> J. Null</a:t>
            </a:r>
            <a:r>
              <a:rPr lang="en-US" sz="2800" baseline="30000" dirty="0" smtClean="0">
                <a:solidFill>
                  <a:srgbClr val="FFFFFF"/>
                </a:solidFill>
                <a:effectLst/>
              </a:rPr>
              <a:t>*1</a:t>
            </a:r>
            <a:r>
              <a:rPr lang="en-US" sz="2800" baseline="0" dirty="0" smtClean="0">
                <a:solidFill>
                  <a:srgbClr val="FFFFFF"/>
                </a:solidFill>
                <a:effectLst/>
              </a:rPr>
              <a:t>, </a:t>
            </a:r>
            <a:r>
              <a:rPr lang="en-US" sz="2800" baseline="0" dirty="0" err="1" smtClean="0">
                <a:solidFill>
                  <a:srgbClr val="FFFFFF"/>
                </a:solidFill>
                <a:effectLst/>
              </a:rPr>
              <a:t>Chuanyu</a:t>
            </a:r>
            <a:r>
              <a:rPr lang="en-US" sz="2800" baseline="0" dirty="0" smtClean="0">
                <a:solidFill>
                  <a:srgbClr val="FFFFFF"/>
                </a:solidFill>
                <a:effectLst/>
              </a:rPr>
              <a:t> Sun</a:t>
            </a:r>
            <a:r>
              <a:rPr lang="en-US" sz="2800" baseline="30000" dirty="0" smtClean="0">
                <a:solidFill>
                  <a:srgbClr val="FFFFFF"/>
                </a:solidFill>
                <a:effectLst/>
              </a:rPr>
              <a:t>2</a:t>
            </a:r>
            <a:r>
              <a:rPr lang="en-US" sz="2800" baseline="0" dirty="0" smtClean="0">
                <a:solidFill>
                  <a:srgbClr val="FFFFFF"/>
                </a:solidFill>
                <a:effectLst/>
              </a:rPr>
              <a:t>, and Paul M. VanRaden</a:t>
            </a:r>
            <a:r>
              <a:rPr lang="en-US" sz="2400" baseline="30000" dirty="0" smtClean="0">
                <a:solidFill>
                  <a:srgbClr val="FFFFFF"/>
                </a:solidFill>
                <a:effectLst/>
              </a:rPr>
              <a:t>1</a:t>
            </a:r>
            <a:endParaRPr sz="2400" dirty="0">
              <a:solidFill>
                <a:srgbClr val="FFFFFF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aseline="30000" dirty="0" smtClean="0">
                <a:solidFill>
                  <a:srgbClr val="66CCFF"/>
                </a:solidFill>
              </a:rPr>
              <a:t>1</a:t>
            </a:r>
            <a:r>
              <a:rPr sz="2000" dirty="0" smtClean="0">
                <a:solidFill>
                  <a:srgbClr val="66CCFF"/>
                </a:solidFill>
              </a:rPr>
              <a:t>Animal </a:t>
            </a:r>
            <a:r>
              <a:rPr sz="2000" dirty="0">
                <a:solidFill>
                  <a:srgbClr val="66CCFF"/>
                </a:solidFill>
              </a:rPr>
              <a:t>Genomics and </a:t>
            </a:r>
            <a:r>
              <a:rPr sz="2000" dirty="0" smtClean="0">
                <a:solidFill>
                  <a:srgbClr val="66CCFF"/>
                </a:solidFill>
              </a:rPr>
              <a:t>Improvement</a:t>
            </a:r>
            <a:r>
              <a:rPr lang="en-US" sz="2000" dirty="0" smtClean="0">
                <a:solidFill>
                  <a:srgbClr val="66CCFF"/>
                </a:solidFill>
              </a:rPr>
              <a:t>		</a:t>
            </a:r>
            <a:r>
              <a:rPr lang="en-US" sz="2000" baseline="30000" dirty="0" smtClean="0">
                <a:solidFill>
                  <a:srgbClr val="66CCFF"/>
                </a:solidFill>
              </a:rPr>
              <a:t>2</a:t>
            </a:r>
            <a:r>
              <a:rPr lang="en-US" sz="2000" dirty="0" smtClean="0">
                <a:solidFill>
                  <a:srgbClr val="66CCFF"/>
                </a:solidFill>
              </a:rPr>
              <a:t>Sexing Technologies</a:t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	</a:t>
            </a:r>
            <a:r>
              <a:rPr sz="2000" dirty="0" smtClean="0">
                <a:solidFill>
                  <a:srgbClr val="66CCFF"/>
                </a:solidFill>
              </a:rPr>
              <a:t>Laboratory</a:t>
            </a:r>
            <a:r>
              <a:rPr lang="en-US" sz="2000" dirty="0" smtClean="0">
                <a:solidFill>
                  <a:srgbClr val="66CCFF"/>
                </a:solidFill>
              </a:rPr>
              <a:t>								 Navasota,</a:t>
            </a:r>
            <a:r>
              <a:rPr lang="en-US" sz="2000" baseline="0" dirty="0" smtClean="0">
                <a:solidFill>
                  <a:srgbClr val="66CCFF"/>
                </a:solidFill>
              </a:rPr>
              <a:t> TX 77868</a:t>
            </a:r>
            <a:endParaRPr sz="2000" dirty="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dirty="0" smtClean="0">
                <a:solidFill>
                  <a:srgbClr val="66CCFF"/>
                </a:solidFill>
              </a:rPr>
              <a:t> </a:t>
            </a:r>
            <a:r>
              <a:rPr sz="2000" dirty="0" smtClean="0">
                <a:solidFill>
                  <a:srgbClr val="66CCFF"/>
                </a:solidFill>
              </a:rPr>
              <a:t>Agricultural </a:t>
            </a:r>
            <a:r>
              <a:rPr sz="2000" dirty="0">
                <a:solidFill>
                  <a:srgbClr val="66CCFF"/>
                </a:solidFill>
              </a:rPr>
              <a:t>Research Service, </a:t>
            </a:r>
            <a:r>
              <a:rPr sz="2000" dirty="0" smtClean="0">
                <a:solidFill>
                  <a:srgbClr val="66CCFF"/>
                </a:solidFill>
              </a:rPr>
              <a:t>USDA</a:t>
            </a:r>
            <a:endParaRPr sz="2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dirty="0" smtClean="0">
                <a:solidFill>
                  <a:srgbClr val="66CCFF"/>
                </a:solidFill>
              </a:rPr>
              <a:t> </a:t>
            </a:r>
            <a:r>
              <a:rPr sz="2000" dirty="0" smtClean="0">
                <a:solidFill>
                  <a:srgbClr val="66CCFF"/>
                </a:solidFill>
              </a:rPr>
              <a:t>Beltsville, MD 20705-2350</a:t>
            </a:r>
            <a:endParaRPr sz="2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2000" dirty="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dirty="0" err="1" smtClean="0">
                <a:solidFill>
                  <a:srgbClr val="00FF00"/>
                </a:solidFill>
              </a:rPr>
              <a:t>daniel</a:t>
            </a:r>
            <a:r>
              <a:rPr sz="2000" dirty="0" err="1" smtClean="0">
                <a:solidFill>
                  <a:srgbClr val="00FF00"/>
                </a:solidFill>
              </a:rPr>
              <a:t>.</a:t>
            </a:r>
            <a:r>
              <a:rPr lang="en-US" sz="2000" dirty="0" err="1" smtClean="0">
                <a:solidFill>
                  <a:srgbClr val="00FF00"/>
                </a:solidFill>
              </a:rPr>
              <a:t>null</a:t>
            </a:r>
            <a:r>
              <a:rPr sz="2000" dirty="0" err="1" smtClean="0">
                <a:solidFill>
                  <a:srgbClr val="00FF00"/>
                </a:solidFill>
              </a:rPr>
              <a:t>@</a:t>
            </a:r>
            <a:r>
              <a:rPr sz="2000" dirty="0" err="1">
                <a:solidFill>
                  <a:srgbClr val="00FF00"/>
                </a:solidFill>
              </a:rPr>
              <a:t>ars.usda.gov</a:t>
            </a:r>
            <a:endParaRPr sz="2000" dirty="0">
              <a:solidFill>
                <a:srgbClr val="00FF00"/>
              </a:solidFill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Title Text</a:t>
            </a:r>
          </a:p>
        </p:txBody>
      </p: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216104"/>
            <a:ext cx="829001" cy="5669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186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0724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5BA9A-DCCE-964C-8363-313F2359A25C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D3B38-3AEC-0943-90AD-BB728EF3AA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64985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182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72771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Cole et al.</a:t>
            </a:r>
            <a:endParaRPr sz="1000" dirty="0">
              <a:solidFill>
                <a:srgbClr val="66CC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2015 ADSA-ASAS Joint Annual Meeting, Orlando, FL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July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15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(</a:t>
            </a:r>
            <a:fld id="{CCE08245-A8DE-6549-A7C5-5CE533F9C06E}" type="slidenum">
              <a:rPr lang="en-US" sz="1000" smtClean="0">
                <a:solidFill>
                  <a:srgbClr val="66CCFF"/>
                </a:solidFill>
              </a:rPr>
              <a:t>‹#›</a:t>
            </a:fld>
            <a:r>
              <a:rPr sz="1000" dirty="0" smtClean="0">
                <a:solidFill>
                  <a:srgbClr val="66CCFF"/>
                </a:solidFill>
              </a:rPr>
              <a:t>)</a:t>
            </a:r>
            <a:endParaRPr sz="1000" dirty="0">
              <a:solidFill>
                <a:srgbClr val="66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6" r:id="rId12"/>
    <p:sldLayoutId id="2147483667" r:id="rId13"/>
    <p:sldLayoutId id="2147483668" r:id="rId14"/>
    <p:sldLayoutId id="2147483671" r:id="rId15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RDA and ARS 5th Annual Cooperation Workshop, </a:t>
            </a:r>
            <a:r>
              <a:rPr lang="en-US" sz="1000" dirty="0" err="1" smtClean="0">
                <a:solidFill>
                  <a:srgbClr val="66CCFF"/>
                </a:solidFill>
              </a:rPr>
              <a:t>Jeonju-si</a:t>
            </a:r>
            <a:r>
              <a:rPr lang="en-US" sz="1000" dirty="0" smtClean="0">
                <a:solidFill>
                  <a:srgbClr val="66CCFF"/>
                </a:solidFill>
              </a:rPr>
              <a:t>, Korea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June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23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3152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 smtClean="0">
                <a:solidFill>
                  <a:srgbClr val="66CCFF"/>
                </a:solidFill>
              </a:rPr>
              <a:t>Cole</a:t>
            </a:r>
            <a:r>
              <a:rPr lang="en-US" sz="1000" dirty="0" smtClean="0">
                <a:solidFill>
                  <a:srgbClr val="66CCFF"/>
                </a:solidFill>
              </a:rPr>
              <a:t> and Parker Gaddis</a:t>
            </a:r>
            <a:endParaRPr sz="10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0374" y="428625"/>
            <a:ext cx="8610600" cy="21336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438911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  <a:tab pos="2628900" algn="l"/>
                <a:tab pos="3060700" algn="l"/>
                <a:tab pos="3505200" algn="l"/>
                <a:tab pos="3949700" algn="l"/>
                <a:tab pos="4381500" algn="l"/>
                <a:tab pos="4826000" algn="l"/>
                <a:tab pos="5257800" algn="l"/>
                <a:tab pos="5702300" algn="l"/>
                <a:tab pos="6134100" algn="l"/>
                <a:tab pos="6578600" algn="l"/>
                <a:tab pos="7010400" algn="l"/>
                <a:tab pos="7454900" algn="l"/>
                <a:tab pos="7899400" algn="l"/>
                <a:tab pos="8331200" algn="l"/>
                <a:tab pos="8775700" algn="l"/>
              </a:tabLst>
              <a:defRPr sz="4608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608" dirty="0" smtClean="0">
                <a:solidFill>
                  <a:srgbClr val="FFFF00"/>
                </a:solidFill>
              </a:rPr>
              <a:t>Assignment of polled status using single nucleotide polymorphism genotypes and predicted gene content</a:t>
            </a:r>
            <a:endParaRPr sz="4608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Gene content for </a:t>
            </a:r>
            <a:r>
              <a:rPr lang="en-US" sz="3600" i="1" dirty="0" smtClean="0">
                <a:solidFill>
                  <a:srgbClr val="FFFF00"/>
                </a:solidFill>
              </a:rPr>
              <a:t>DGAT1</a:t>
            </a:r>
            <a:r>
              <a:rPr lang="en-US" sz="3600" dirty="0" smtClean="0">
                <a:solidFill>
                  <a:srgbClr val="FFFF00"/>
                </a:solidFill>
              </a:rPr>
              <a:t> in Jerseys</a:t>
            </a:r>
            <a:endParaRPr sz="3600" dirty="0">
              <a:solidFill>
                <a:srgbClr val="FFFF00"/>
              </a:solidFill>
            </a:endParaRPr>
          </a:p>
        </p:txBody>
      </p:sp>
      <p:pic>
        <p:nvPicPr>
          <p:cNvPr id="2" name="Picture 1" descr="dgat_histJ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6" y="1016002"/>
            <a:ext cx="7412792" cy="555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4006" y="1496802"/>
            <a:ext cx="189631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MAF = 0.479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992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216" y="2961604"/>
            <a:ext cx="4512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988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8816" y="2961604"/>
            <a:ext cx="4821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69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916" y="2961604"/>
            <a:ext cx="4202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109976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led_histJ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" y="988787"/>
            <a:ext cx="7430934" cy="5573201"/>
          </a:xfrm>
          <a:prstGeom prst="rect">
            <a:avLst/>
          </a:prstGeom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Gene content for </a:t>
            </a:r>
            <a:r>
              <a:rPr lang="en-US" sz="3600" i="1" dirty="0" smtClean="0">
                <a:solidFill>
                  <a:srgbClr val="FFFF00"/>
                </a:solidFill>
              </a:rPr>
              <a:t>polled </a:t>
            </a:r>
            <a:r>
              <a:rPr lang="en-US" sz="3600" dirty="0" smtClean="0">
                <a:solidFill>
                  <a:srgbClr val="FFFF00"/>
                </a:solidFill>
              </a:rPr>
              <a:t>in Jerseys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3826" y="1469589"/>
            <a:ext cx="18129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f(P) = 0.022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99216" y="5569858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99472" y="556805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286" y="2956306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216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902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54918207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Validation of Jersey polled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61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Polled </a:t>
            </a:r>
            <a:r>
              <a:rPr lang="en-US" sz="3200" dirty="0">
                <a:solidFill>
                  <a:srgbClr val="FFFFFF"/>
                </a:solidFill>
              </a:rPr>
              <a:t>status from recessive codes and animal </a:t>
            </a:r>
            <a:r>
              <a:rPr lang="en-US" sz="3200" dirty="0" smtClean="0">
                <a:solidFill>
                  <a:srgbClr val="FFFFFF"/>
                </a:solidFill>
              </a:rPr>
              <a:t>names compared </a:t>
            </a:r>
            <a:r>
              <a:rPr lang="en-US" sz="3200" dirty="0">
                <a:solidFill>
                  <a:srgbClr val="FFFFFF"/>
                </a:solidFill>
              </a:rPr>
              <a:t>to GC for </a:t>
            </a:r>
            <a:r>
              <a:rPr lang="en-US" sz="3200" dirty="0" smtClean="0">
                <a:solidFill>
                  <a:srgbClr val="00FF00"/>
                </a:solidFill>
              </a:rPr>
              <a:t>700 </a:t>
            </a:r>
            <a:r>
              <a:rPr lang="en-US" sz="3200" dirty="0" smtClean="0">
                <a:solidFill>
                  <a:srgbClr val="FFFFFF"/>
                </a:solidFill>
              </a:rPr>
              <a:t>non-genotyped JE </a:t>
            </a:r>
            <a:r>
              <a:rPr lang="en-US" sz="3200" dirty="0">
                <a:solidFill>
                  <a:srgbClr val="FFFFFF"/>
                </a:solidFill>
              </a:rPr>
              <a:t>with known status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92%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(n = </a:t>
            </a:r>
            <a:r>
              <a:rPr lang="en-US" sz="3200" dirty="0" smtClean="0">
                <a:solidFill>
                  <a:srgbClr val="FFFFFF"/>
                </a:solidFill>
              </a:rPr>
              <a:t>68) </a:t>
            </a:r>
            <a:r>
              <a:rPr lang="en-US" sz="3200" dirty="0">
                <a:solidFill>
                  <a:srgbClr val="FFFFFF"/>
                </a:solidFill>
              </a:rPr>
              <a:t>of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correctly </a:t>
            </a:r>
            <a:r>
              <a:rPr lang="en-US" sz="3200" dirty="0">
                <a:solidFill>
                  <a:srgbClr val="FFFFFF"/>
                </a:solidFill>
              </a:rPr>
              <a:t>assigned GC near </a:t>
            </a:r>
            <a:r>
              <a:rPr lang="en-US" sz="3200" dirty="0" smtClean="0">
                <a:solidFill>
                  <a:srgbClr val="FFFFFF"/>
                </a:solidFill>
              </a:rPr>
              <a:t>0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</a:t>
            </a:r>
            <a:r>
              <a:rPr lang="en-US" sz="3200" dirty="0">
                <a:solidFill>
                  <a:srgbClr val="FFFFFF"/>
                </a:solidFill>
              </a:rPr>
              <a:t>had GC near 0 </a:t>
            </a: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00FF00"/>
                </a:solidFill>
              </a:rPr>
              <a:t>37%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  <a:r>
              <a:rPr lang="en-US" sz="3200" dirty="0">
                <a:solidFill>
                  <a:srgbClr val="FFFFFF"/>
                </a:solidFill>
              </a:rPr>
              <a:t>n = </a:t>
            </a:r>
            <a:r>
              <a:rPr lang="en-US" sz="3200" dirty="0" smtClean="0">
                <a:solidFill>
                  <a:srgbClr val="FFFFFF"/>
                </a:solidFill>
              </a:rPr>
              <a:t>227) and near </a:t>
            </a:r>
            <a:r>
              <a:rPr lang="en-US" sz="3200" dirty="0">
                <a:solidFill>
                  <a:srgbClr val="FFFFFF"/>
                </a:solidFill>
              </a:rPr>
              <a:t>1 </a:t>
            </a: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00FF00"/>
                </a:solidFill>
              </a:rPr>
              <a:t>63%</a:t>
            </a:r>
            <a:r>
              <a:rPr lang="en-US" sz="3200" dirty="0" smtClean="0">
                <a:solidFill>
                  <a:srgbClr val="FFFFFF"/>
                </a:solidFill>
              </a:rPr>
              <a:t>; </a:t>
            </a:r>
            <a:r>
              <a:rPr lang="en-US" sz="3200" dirty="0">
                <a:solidFill>
                  <a:srgbClr val="FFFFFF"/>
                </a:solidFill>
              </a:rPr>
              <a:t>n = </a:t>
            </a:r>
            <a:r>
              <a:rPr lang="en-US" sz="3200" dirty="0" smtClean="0">
                <a:solidFill>
                  <a:srgbClr val="FFFFFF"/>
                </a:solidFill>
              </a:rPr>
              <a:t>385)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All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 (n = 11) </a:t>
            </a:r>
            <a:r>
              <a:rPr lang="en-US" sz="3200" dirty="0" smtClean="0">
                <a:solidFill>
                  <a:srgbClr val="FFFFFF"/>
                </a:solidFill>
              </a:rPr>
              <a:t>assigned </a:t>
            </a:r>
            <a:r>
              <a:rPr lang="en-US" sz="3200" dirty="0">
                <a:solidFill>
                  <a:srgbClr val="FFFFFF"/>
                </a:solidFill>
              </a:rPr>
              <a:t>GC </a:t>
            </a:r>
            <a:r>
              <a:rPr lang="en-US" sz="3200" dirty="0" smtClean="0">
                <a:solidFill>
                  <a:srgbClr val="FFFFFF"/>
                </a:solidFill>
              </a:rPr>
              <a:t>of ~1.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Reasons for variation in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510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FF"/>
                </a:solidFill>
              </a:rPr>
              <a:t>The expectation for GC is near </a:t>
            </a:r>
            <a:r>
              <a:rPr lang="en-US" sz="3200" dirty="0">
                <a:solidFill>
                  <a:srgbClr val="00FF00"/>
                </a:solidFill>
              </a:rPr>
              <a:t>1</a:t>
            </a:r>
            <a:r>
              <a:rPr lang="en-US" sz="3200" dirty="0">
                <a:solidFill>
                  <a:srgbClr val="FFFFFF"/>
                </a:solidFill>
              </a:rPr>
              <a:t> for </a:t>
            </a:r>
            <a:r>
              <a:rPr lang="en-US" sz="3200" dirty="0" smtClean="0">
                <a:solidFill>
                  <a:srgbClr val="FFFFFF"/>
                </a:solidFill>
              </a:rPr>
              <a:t>heterozygotes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GC can </a:t>
            </a:r>
            <a:r>
              <a:rPr lang="en-US" sz="3200" dirty="0">
                <a:solidFill>
                  <a:srgbClr val="FFFFFF"/>
                </a:solidFill>
              </a:rPr>
              <a:t>be </a:t>
            </a:r>
            <a:r>
              <a:rPr lang="en-US" sz="3200" dirty="0" smtClean="0">
                <a:solidFill>
                  <a:srgbClr val="00FF00"/>
                </a:solidFill>
              </a:rPr>
              <a:t>&lt;1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if many polled ancestors have unknown status or when pedigree is </a:t>
            </a:r>
            <a:r>
              <a:rPr lang="en-US" sz="3200" dirty="0" smtClean="0">
                <a:solidFill>
                  <a:srgbClr val="FFFFFF"/>
                </a:solidFill>
              </a:rPr>
              <a:t>unknown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In </a:t>
            </a:r>
            <a:r>
              <a:rPr lang="en-US" sz="3200" dirty="0">
                <a:solidFill>
                  <a:srgbClr val="FFFFFF"/>
                </a:solidFill>
              </a:rPr>
              <a:t>those cases GC may be set to twice the allele frequency, which is </a:t>
            </a:r>
            <a:r>
              <a:rPr lang="en-US" sz="3200" dirty="0" smtClean="0">
                <a:solidFill>
                  <a:srgbClr val="FFFFFF"/>
                </a:solidFill>
              </a:rPr>
              <a:t>low for polled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Some animals with “-P” </a:t>
            </a:r>
            <a:r>
              <a:rPr lang="en-US" sz="3200" dirty="0">
                <a:solidFill>
                  <a:srgbClr val="FFFFFF"/>
                </a:solidFill>
              </a:rPr>
              <a:t>in the name may actually be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, not </a:t>
            </a: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endParaRPr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ed_histH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0" y="992124"/>
            <a:ext cx="7465265" cy="5598949"/>
          </a:xfrm>
          <a:prstGeom prst="rect">
            <a:avLst/>
          </a:prstGeom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Gene content for polled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in Holsteins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3790" y="1478660"/>
            <a:ext cx="18129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f(P) = 0.007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119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24872" y="5595264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486" y="2956306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216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402" y="2961604"/>
            <a:ext cx="4536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34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9345696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Validation of Holstein polled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61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Polled </a:t>
            </a:r>
            <a:r>
              <a:rPr lang="en-US" sz="3200" dirty="0">
                <a:solidFill>
                  <a:srgbClr val="FFFFFF"/>
                </a:solidFill>
              </a:rPr>
              <a:t>status from recessive codes and animal </a:t>
            </a:r>
            <a:r>
              <a:rPr lang="en-US" sz="3200" dirty="0" smtClean="0">
                <a:solidFill>
                  <a:srgbClr val="FFFFFF"/>
                </a:solidFill>
              </a:rPr>
              <a:t>names compared </a:t>
            </a:r>
            <a:r>
              <a:rPr lang="en-US" sz="3200" dirty="0">
                <a:solidFill>
                  <a:srgbClr val="FFFFFF"/>
                </a:solidFill>
              </a:rPr>
              <a:t>to GC for </a:t>
            </a:r>
            <a:r>
              <a:rPr lang="en-US" sz="3200" dirty="0" smtClean="0">
                <a:solidFill>
                  <a:srgbClr val="00FF00"/>
                </a:solidFill>
              </a:rPr>
              <a:t>5,061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non-genotyped </a:t>
            </a:r>
            <a:r>
              <a:rPr lang="en-US" sz="3200" dirty="0" smtClean="0">
                <a:solidFill>
                  <a:srgbClr val="FFFFFF"/>
                </a:solidFill>
              </a:rPr>
              <a:t>HO </a:t>
            </a:r>
            <a:r>
              <a:rPr lang="en-US" sz="3200" dirty="0">
                <a:solidFill>
                  <a:srgbClr val="FFFFFF"/>
                </a:solidFill>
              </a:rPr>
              <a:t>with known status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97</a:t>
            </a:r>
            <a:r>
              <a:rPr lang="en-US" sz="3200" dirty="0">
                <a:solidFill>
                  <a:srgbClr val="00FF00"/>
                </a:solidFill>
              </a:rPr>
              <a:t>%</a:t>
            </a:r>
            <a:r>
              <a:rPr lang="en-US" sz="3200" dirty="0">
                <a:solidFill>
                  <a:srgbClr val="FFFFFF"/>
                </a:solidFill>
              </a:rPr>
              <a:t> (n = </a:t>
            </a:r>
            <a:r>
              <a:rPr lang="en-US" sz="3200" dirty="0" smtClean="0">
                <a:solidFill>
                  <a:srgbClr val="FFFFFF"/>
                </a:solidFill>
              </a:rPr>
              <a:t>4,378) </a:t>
            </a:r>
            <a:r>
              <a:rPr lang="en-US" sz="3200" dirty="0">
                <a:solidFill>
                  <a:srgbClr val="FFFFFF"/>
                </a:solidFill>
              </a:rPr>
              <a:t>of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correctly </a:t>
            </a:r>
            <a:r>
              <a:rPr lang="en-US" sz="3200" dirty="0">
                <a:solidFill>
                  <a:srgbClr val="FFFFFF"/>
                </a:solidFill>
              </a:rPr>
              <a:t>assigned GC near </a:t>
            </a:r>
            <a:r>
              <a:rPr lang="en-US" sz="3200" dirty="0" smtClean="0">
                <a:solidFill>
                  <a:srgbClr val="FFFFFF"/>
                </a:solidFill>
              </a:rPr>
              <a:t>0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</a:t>
            </a:r>
            <a:r>
              <a:rPr lang="en-US" sz="3200" dirty="0">
                <a:solidFill>
                  <a:srgbClr val="FFFFFF"/>
                </a:solidFill>
              </a:rPr>
              <a:t>had GC near 0 </a:t>
            </a: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00FF00"/>
                </a:solidFill>
              </a:rPr>
              <a:t>63%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  <a:r>
              <a:rPr lang="en-US" sz="3200" dirty="0">
                <a:solidFill>
                  <a:srgbClr val="FFFFFF"/>
                </a:solidFill>
              </a:rPr>
              <a:t>n = </a:t>
            </a:r>
            <a:r>
              <a:rPr lang="en-US" sz="3200" dirty="0" smtClean="0">
                <a:solidFill>
                  <a:srgbClr val="FFFFFF"/>
                </a:solidFill>
              </a:rPr>
              <a:t>347) </a:t>
            </a:r>
            <a:r>
              <a:rPr lang="en-US" sz="3200" dirty="0">
                <a:solidFill>
                  <a:srgbClr val="FFFFFF"/>
                </a:solidFill>
              </a:rPr>
              <a:t>and near 1 </a:t>
            </a: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00FF00"/>
                </a:solidFill>
              </a:rPr>
              <a:t>37%</a:t>
            </a:r>
            <a:r>
              <a:rPr lang="en-US" sz="3200" dirty="0" smtClean="0">
                <a:solidFill>
                  <a:srgbClr val="FFFFFF"/>
                </a:solidFill>
              </a:rPr>
              <a:t>; </a:t>
            </a:r>
            <a:r>
              <a:rPr lang="en-US" sz="3200" dirty="0">
                <a:solidFill>
                  <a:srgbClr val="FFFFFF"/>
                </a:solidFill>
              </a:rPr>
              <a:t>n = </a:t>
            </a:r>
            <a:r>
              <a:rPr lang="en-US" sz="3200" dirty="0" smtClean="0">
                <a:solidFill>
                  <a:srgbClr val="FFFFFF"/>
                </a:solidFill>
              </a:rPr>
              <a:t>202)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All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 (n = </a:t>
            </a:r>
            <a:r>
              <a:rPr lang="en-US" sz="3200" dirty="0" smtClean="0">
                <a:solidFill>
                  <a:srgbClr val="FFFFFF"/>
                </a:solidFill>
              </a:rPr>
              <a:t>5) assigned </a:t>
            </a:r>
            <a:r>
              <a:rPr lang="en-US" sz="3200" dirty="0">
                <a:solidFill>
                  <a:srgbClr val="FFFFFF"/>
                </a:solidFill>
              </a:rPr>
              <a:t>GC </a:t>
            </a:r>
            <a:r>
              <a:rPr lang="en-US" sz="3200" dirty="0" smtClean="0">
                <a:solidFill>
                  <a:srgbClr val="FFFFFF"/>
                </a:solidFill>
              </a:rPr>
              <a:t>of ~1.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Addition of polled to the Net Merit index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510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$</a:t>
            </a:r>
            <a:r>
              <a:rPr lang="en-US" sz="3200" dirty="0">
                <a:solidFill>
                  <a:srgbClr val="00FF00"/>
                </a:solidFill>
              </a:rPr>
              <a:t>11.79 </a:t>
            </a:r>
            <a:r>
              <a:rPr lang="en-US" sz="3200" dirty="0" smtClean="0">
                <a:solidFill>
                  <a:srgbClr val="FFFFFF"/>
                </a:solidFill>
              </a:rPr>
              <a:t>and </a:t>
            </a:r>
            <a:r>
              <a:rPr lang="en-US" sz="3200" dirty="0">
                <a:solidFill>
                  <a:srgbClr val="00FF00"/>
                </a:solidFill>
              </a:rPr>
              <a:t>$</a:t>
            </a:r>
            <a:r>
              <a:rPr lang="en-US" sz="3200" dirty="0" smtClean="0">
                <a:solidFill>
                  <a:srgbClr val="00FF00"/>
                </a:solidFill>
              </a:rPr>
              <a:t>10.73 </a:t>
            </a:r>
            <a:r>
              <a:rPr lang="en-US" sz="3200" dirty="0" smtClean="0">
                <a:solidFill>
                  <a:srgbClr val="FFFFFF"/>
                </a:solidFill>
              </a:rPr>
              <a:t>for costs of </a:t>
            </a:r>
            <a:r>
              <a:rPr lang="en-US" sz="3200" dirty="0">
                <a:solidFill>
                  <a:srgbClr val="FFFFFF"/>
                </a:solidFill>
              </a:rPr>
              <a:t>dehorning and polled genetics, respectively (</a:t>
            </a:r>
            <a:r>
              <a:rPr lang="en-US" sz="3200" dirty="0" err="1">
                <a:solidFill>
                  <a:srgbClr val="FFFFFF"/>
                </a:solidFill>
              </a:rPr>
              <a:t>Widmar</a:t>
            </a:r>
            <a:r>
              <a:rPr lang="en-US" sz="3200" dirty="0">
                <a:solidFill>
                  <a:srgbClr val="FFFFFF"/>
                </a:solidFill>
              </a:rPr>
              <a:t> et al., 2013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</a:p>
          <a:p>
            <a:pPr marL="364066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Haplotype count </a:t>
            </a:r>
            <a:r>
              <a:rPr lang="en-US" sz="3200" dirty="0" smtClean="0">
                <a:solidFill>
                  <a:srgbClr val="FFFFFF"/>
                </a:solidFill>
              </a:rPr>
              <a:t>multiplied </a:t>
            </a:r>
            <a:r>
              <a:rPr lang="en-US" sz="3200" dirty="0">
                <a:solidFill>
                  <a:srgbClr val="FFFFFF"/>
                </a:solidFill>
              </a:rPr>
              <a:t>by </a:t>
            </a:r>
            <a:r>
              <a:rPr lang="en-US" sz="3200" dirty="0" smtClean="0">
                <a:solidFill>
                  <a:srgbClr val="00FF00"/>
                </a:solidFill>
              </a:rPr>
              <a:t>$11.26</a:t>
            </a:r>
            <a:r>
              <a:rPr lang="en-US" sz="3200" dirty="0" smtClean="0">
                <a:solidFill>
                  <a:srgbClr val="FFFFFF"/>
                </a:solidFill>
              </a:rPr>
              <a:t> for </a:t>
            </a:r>
            <a:r>
              <a:rPr lang="en-US" sz="3200" dirty="0" smtClean="0">
                <a:solidFill>
                  <a:srgbClr val="FFFF00"/>
                </a:solidFill>
              </a:rPr>
              <a:t>genotyped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Gene content</a:t>
            </a:r>
            <a:r>
              <a:rPr lang="en-US" sz="3200" dirty="0" smtClean="0">
                <a:solidFill>
                  <a:srgbClr val="FFFFFF"/>
                </a:solidFill>
              </a:rPr>
              <a:t> multiplied by </a:t>
            </a:r>
            <a:r>
              <a:rPr lang="en-US" sz="3200" dirty="0" smtClean="0">
                <a:solidFill>
                  <a:srgbClr val="00FF00"/>
                </a:solidFill>
              </a:rPr>
              <a:t>$11.26</a:t>
            </a:r>
            <a:r>
              <a:rPr lang="en-US" sz="3200" dirty="0" smtClean="0">
                <a:solidFill>
                  <a:srgbClr val="FFFFFF"/>
                </a:solidFill>
              </a:rPr>
              <a:t> for </a:t>
            </a:r>
            <a:r>
              <a:rPr lang="en-US" sz="3200" dirty="0" smtClean="0">
                <a:solidFill>
                  <a:srgbClr val="FFFF00"/>
                </a:solidFill>
              </a:rPr>
              <a:t>non-genotyped </a:t>
            </a:r>
            <a:r>
              <a:rPr lang="en-US" sz="3200" dirty="0" smtClean="0">
                <a:solidFill>
                  <a:srgbClr val="FFFFFF"/>
                </a:solidFill>
              </a:rPr>
              <a:t>animals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FF"/>
                </a:solidFill>
              </a:rPr>
              <a:t>Rank correlations with 2014 NM$ </a:t>
            </a:r>
            <a:r>
              <a:rPr lang="en-US" sz="3200" dirty="0" smtClean="0">
                <a:solidFill>
                  <a:srgbClr val="FFFFFF"/>
                </a:solidFill>
              </a:rPr>
              <a:t>compared </a:t>
            </a:r>
            <a:r>
              <a:rPr lang="en-US" sz="3200" dirty="0">
                <a:solidFill>
                  <a:srgbClr val="FFFFFF"/>
                </a:solidFill>
              </a:rPr>
              <a:t>for bulls and </a:t>
            </a:r>
            <a:r>
              <a:rPr lang="en-US" sz="3200" dirty="0" smtClean="0">
                <a:solidFill>
                  <a:srgbClr val="FFFFFF"/>
                </a:solidFill>
              </a:rPr>
              <a:t>cows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Economic value of polled animals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10233"/>
              </p:ext>
            </p:extLst>
          </p:nvPr>
        </p:nvGraphicFramePr>
        <p:xfrm>
          <a:off x="266699" y="1409700"/>
          <a:ext cx="8597902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1"/>
                <a:gridCol w="1663700"/>
                <a:gridCol w="2006600"/>
                <a:gridCol w="208280"/>
                <a:gridCol w="1861821"/>
              </a:tblGrid>
              <a:tr h="711200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Polled</a:t>
                      </a:r>
                      <a:endParaRPr lang="en-US" sz="24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Horned</a:t>
                      </a:r>
                      <a:endParaRPr lang="en-US" sz="24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Genotype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4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4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4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Copies of polled haplotype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 polled offspring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Average value of</a:t>
                      </a:r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offspring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 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 </a:t>
                      </a:r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$11.26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 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 </a:t>
                      </a:r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$11.26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 </a:t>
                      </a:r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$11.26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 gain from polled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$22.52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$11.26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$0.00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JE Bull ranks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82084"/>
              </p:ext>
            </p:extLst>
          </p:nvPr>
        </p:nvGraphicFramePr>
        <p:xfrm>
          <a:off x="295274" y="1914525"/>
          <a:ext cx="841057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26"/>
                <a:gridCol w="4038600"/>
                <a:gridCol w="1264662"/>
                <a:gridCol w="172618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Haplotype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NM$ + 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Status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NM$ rank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Polled rank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KASH-IN SHOOTOUT{5}-P-ET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DUTCH HOLLOW DILLAN-P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58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47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D&amp;E CRITIC VERN-P-ET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138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106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SR IRWIN SHAGGY-P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168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147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SEXING DAVID GOLDFRAPP-P-ET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187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162 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HILLVIEW ECLIPSE KEY LINGO-PP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402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396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SPRUCE-H CHRIS-PP-ET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416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406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1083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HO Bull ranks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82084"/>
              </p:ext>
            </p:extLst>
          </p:nvPr>
        </p:nvGraphicFramePr>
        <p:xfrm>
          <a:off x="276224" y="1600200"/>
          <a:ext cx="8410577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26"/>
                <a:gridCol w="4038600"/>
                <a:gridCol w="1264662"/>
                <a:gridCol w="172618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Haplotype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NM$ + 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Status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NM$ rank</a:t>
                      </a:r>
                      <a:endParaRPr lang="en-US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Polled rank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VIEW-HOME POWERBALL-P-ET 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288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253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DANGIE S-SIRE JAX P-TW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314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272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COMPASS-TRT LAYTON-P-ET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448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388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HERMANVLL HARPOON-P-ET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460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398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PINE-TREE HOMERUN-P-ET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491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437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PINE-TREE ORTON-PP-ET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1199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1109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PINE-TREE ERNHRT PLUS-PP-ET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1229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1144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RICH-MAR-LLC BRISTOL-PP-ET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1295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1219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CAUDUMER POWER PLAY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1346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1266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OCEAN PP-ET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1411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1330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Introduction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lvl="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rgbClr val="FFFFFF"/>
                </a:solidFill>
              </a:rPr>
              <a:t>Polled </a:t>
            </a:r>
            <a:r>
              <a:rPr lang="en-US" sz="3200" dirty="0">
                <a:solidFill>
                  <a:srgbClr val="FFFFFF"/>
                </a:solidFill>
              </a:rPr>
              <a:t>cattle have improved </a:t>
            </a:r>
            <a:r>
              <a:rPr lang="en-US" sz="3200" dirty="0">
                <a:solidFill>
                  <a:srgbClr val="FFFF00"/>
                </a:solidFill>
              </a:rPr>
              <a:t>welfare</a:t>
            </a:r>
            <a:r>
              <a:rPr lang="en-US" sz="3200" dirty="0">
                <a:solidFill>
                  <a:srgbClr val="FFFFFF"/>
                </a:solidFill>
              </a:rPr>
              <a:t> and increased </a:t>
            </a:r>
            <a:r>
              <a:rPr lang="en-US" sz="3200" dirty="0">
                <a:solidFill>
                  <a:srgbClr val="FFFF00"/>
                </a:solidFill>
              </a:rPr>
              <a:t>economic </a:t>
            </a:r>
            <a:r>
              <a:rPr lang="en-US" sz="3200" dirty="0" smtClean="0">
                <a:solidFill>
                  <a:srgbClr val="FFFF00"/>
                </a:solidFill>
              </a:rPr>
              <a:t>value</a:t>
            </a:r>
            <a:endParaRPr lang="en-GB" sz="3200" dirty="0" smtClean="0">
              <a:solidFill>
                <a:srgbClr val="FFFF00"/>
              </a:solidFill>
              <a:latin typeface="Trebuchet MS" charset="0"/>
            </a:endParaRP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The best way to increase allele frequency over the long term is by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index selection</a:t>
            </a:r>
          </a:p>
          <a:p>
            <a:pPr marL="273050" lvl="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Requires </a:t>
            </a:r>
            <a:r>
              <a:rPr lang="en-US" sz="3200" dirty="0">
                <a:solidFill>
                  <a:srgbClr val="FFFF00"/>
                </a:solidFill>
              </a:rPr>
              <a:t>known</a:t>
            </a:r>
            <a:r>
              <a:rPr lang="en-US" sz="3200" dirty="0">
                <a:solidFill>
                  <a:srgbClr val="FFFFFF"/>
                </a:solidFill>
              </a:rPr>
              <a:t> status for </a:t>
            </a:r>
            <a:r>
              <a:rPr lang="en-US" sz="3200" dirty="0">
                <a:solidFill>
                  <a:srgbClr val="FFFF00"/>
                </a:solidFill>
              </a:rPr>
              <a:t>all</a:t>
            </a:r>
            <a:r>
              <a:rPr lang="en-US" sz="3200" dirty="0">
                <a:solidFill>
                  <a:srgbClr val="FFFFFF"/>
                </a:solidFill>
              </a:rPr>
              <a:t> animals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rgbClr val="FFFFFF"/>
                </a:solidFill>
              </a:rPr>
              <a:t>Estimate </a:t>
            </a:r>
            <a:r>
              <a:rPr lang="en-US" sz="3200" dirty="0">
                <a:solidFill>
                  <a:srgbClr val="FFFFFF"/>
                </a:solidFill>
              </a:rPr>
              <a:t>gene content (</a:t>
            </a:r>
            <a:r>
              <a:rPr lang="en-US" sz="3200" dirty="0">
                <a:solidFill>
                  <a:srgbClr val="FFFF00"/>
                </a:solidFill>
              </a:rPr>
              <a:t>GC</a:t>
            </a:r>
            <a:r>
              <a:rPr lang="en-US" sz="3200" dirty="0">
                <a:solidFill>
                  <a:srgbClr val="FFFFFF"/>
                </a:solidFill>
              </a:rPr>
              <a:t>) for all non-genotyped animals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601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Discussion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91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It is </a:t>
            </a:r>
            <a:r>
              <a:rPr lang="en-US" sz="3200" dirty="0" smtClean="0">
                <a:solidFill>
                  <a:srgbClr val="FFFF00"/>
                </a:solidFill>
              </a:rPr>
              <a:t>computationally feasible</a:t>
            </a:r>
            <a:r>
              <a:rPr lang="en-US" sz="3200" dirty="0" smtClean="0">
                <a:solidFill>
                  <a:srgbClr val="FFFFFF"/>
                </a:solidFill>
              </a:rPr>
              <a:t> to compute GC so that single-gene traits can be included in selection indices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It is difficult to increase the frequency of polled animals using </a:t>
            </a:r>
            <a:r>
              <a:rPr lang="en-US" sz="3200" dirty="0" smtClean="0">
                <a:solidFill>
                  <a:srgbClr val="FFFF00"/>
                </a:solidFill>
              </a:rPr>
              <a:t>plausible</a:t>
            </a:r>
            <a:r>
              <a:rPr lang="en-US" sz="3200" dirty="0" smtClean="0">
                <a:solidFill>
                  <a:srgbClr val="FFFFFF"/>
                </a:solidFill>
              </a:rPr>
              <a:t> economic values because f(P) is very low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This strategy can be used with other traits, such as </a:t>
            </a:r>
            <a:r>
              <a:rPr lang="en-US" sz="3200" dirty="0" smtClean="0">
                <a:solidFill>
                  <a:srgbClr val="FFFF00"/>
                </a:solidFill>
              </a:rPr>
              <a:t>haplotypes affecting fertility</a:t>
            </a:r>
          </a:p>
        </p:txBody>
      </p:sp>
    </p:spTree>
    <p:extLst>
      <p:ext uri="{BB962C8B-B14F-4D97-AF65-F5344CB8AC3E}">
        <p14:creationId xmlns:p14="http://schemas.microsoft.com/office/powerpoint/2010/main" val="2966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Another approach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995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spcBef>
                <a:spcPts val="1500"/>
              </a:spcBef>
              <a:buClr>
                <a:srgbClr val="00FF00"/>
              </a:buClr>
              <a:buSzPct val="45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Gene editing</a:t>
            </a:r>
            <a:r>
              <a:rPr lang="en-US" sz="3200" dirty="0" smtClean="0">
                <a:solidFill>
                  <a:srgbClr val="FFFFFF"/>
                </a:solidFill>
              </a:rPr>
              <a:t> may be useful for polled:</a:t>
            </a:r>
          </a:p>
          <a:p>
            <a:pPr marL="514350" lvl="0" indent="-514350">
              <a:spcBef>
                <a:spcPts val="1500"/>
              </a:spcBef>
              <a:buClr>
                <a:srgbClr val="00FF00"/>
              </a:buClr>
              <a:buSzPct val="90000"/>
              <a:buFont typeface="+mj-lt"/>
              <a:buAutoNum type="arabicPeriod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Identify a high-NM$ horned bull</a:t>
            </a:r>
          </a:p>
          <a:p>
            <a:pPr marL="514350" lvl="0" indent="-514350">
              <a:spcBef>
                <a:spcPts val="1500"/>
              </a:spcBef>
              <a:buClr>
                <a:srgbClr val="00FF00"/>
              </a:buClr>
              <a:buSzPct val="90000"/>
              <a:buFont typeface="+mj-lt"/>
              <a:buAutoNum type="arabicPeriod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Clone it</a:t>
            </a:r>
          </a:p>
          <a:p>
            <a:pPr marL="514350" lvl="0" indent="-514350">
              <a:spcBef>
                <a:spcPts val="1500"/>
              </a:spcBef>
              <a:buClr>
                <a:srgbClr val="00FF00"/>
              </a:buClr>
              <a:buSzPct val="90000"/>
              <a:buFont typeface="+mj-lt"/>
              <a:buAutoNum type="arabicPeriod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Use a TALEN or CRISPR to knock out the polled gene (deactivate horns)</a:t>
            </a:r>
          </a:p>
          <a:p>
            <a:pPr marL="514350" lvl="0" indent="-514350">
              <a:spcBef>
                <a:spcPts val="1500"/>
              </a:spcBef>
              <a:buClr>
                <a:srgbClr val="00FF00"/>
              </a:buClr>
              <a:buSzPct val="90000"/>
              <a:buFont typeface="+mj-lt"/>
              <a:buAutoNum type="arabicPeriod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Sell lots of semen</a:t>
            </a:r>
          </a:p>
          <a:p>
            <a:pPr lvl="0">
              <a:spcBef>
                <a:spcPts val="1500"/>
              </a:spcBef>
              <a:buClr>
                <a:srgbClr val="00FF00"/>
              </a:buClr>
              <a:buSzPct val="9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This strategy could be used to produce many </a:t>
            </a:r>
            <a:r>
              <a:rPr lang="en-US" sz="3200" dirty="0" smtClean="0">
                <a:solidFill>
                  <a:srgbClr val="FFFF00"/>
                </a:solidFill>
              </a:rPr>
              <a:t>elite polled bulls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Conclusions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41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Increasing polled frequency slow without a </a:t>
            </a:r>
            <a:r>
              <a:rPr lang="en-US" sz="3200" dirty="0" smtClean="0">
                <a:solidFill>
                  <a:srgbClr val="FFFF00"/>
                </a:solidFill>
              </a:rPr>
              <a:t>sudden, substantial </a:t>
            </a:r>
            <a:r>
              <a:rPr lang="en-US" sz="3200" dirty="0" smtClean="0">
                <a:solidFill>
                  <a:srgbClr val="FFFFFF"/>
                </a:solidFill>
              </a:rPr>
              <a:t>increase in value (e.g., change in consumer preference)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Adding polled to selection indices a </a:t>
            </a:r>
            <a:r>
              <a:rPr lang="en-US" sz="3200" dirty="0" smtClean="0">
                <a:solidFill>
                  <a:srgbClr val="FFFF00"/>
                </a:solidFill>
              </a:rPr>
              <a:t>long term</a:t>
            </a:r>
            <a:r>
              <a:rPr lang="en-US" sz="3200" dirty="0" smtClean="0">
                <a:solidFill>
                  <a:schemeClr val="bg1"/>
                </a:solidFill>
              </a:rPr>
              <a:t> (slow) solution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Gene editing to produce high-genetic merit polled bulls a </a:t>
            </a:r>
            <a:r>
              <a:rPr lang="en-US" sz="3200" dirty="0" smtClean="0">
                <a:solidFill>
                  <a:srgbClr val="FFFF00"/>
                </a:solidFill>
              </a:rPr>
              <a:t>short term</a:t>
            </a:r>
            <a:r>
              <a:rPr lang="en-US" sz="3200" dirty="0" smtClean="0">
                <a:solidFill>
                  <a:srgbClr val="FFFFFF"/>
                </a:solidFill>
              </a:rPr>
              <a:t> (fast) solution</a:t>
            </a:r>
          </a:p>
        </p:txBody>
      </p:sp>
    </p:spTree>
    <p:extLst>
      <p:ext uri="{BB962C8B-B14F-4D97-AF65-F5344CB8AC3E}">
        <p14:creationId xmlns:p14="http://schemas.microsoft.com/office/powerpoint/2010/main" val="6452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51174" y="147767"/>
            <a:ext cx="8226426" cy="584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defRPr sz="33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5612" y="1371600"/>
            <a:ext cx="8226426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The Council on Dairy Cattle Breeding provided the data used in this study under USDA </a:t>
            </a:r>
            <a:r>
              <a:rPr lang="en-US" sz="3200" dirty="0" err="1" smtClean="0">
                <a:solidFill>
                  <a:srgbClr val="FFFFFF"/>
                </a:solidFill>
              </a:rPr>
              <a:t>Nonfunded</a:t>
            </a:r>
            <a:r>
              <a:rPr lang="en-US" sz="3200" dirty="0" smtClean="0">
                <a:solidFill>
                  <a:srgbClr val="FFFFFF"/>
                </a:solidFill>
              </a:rPr>
              <a:t> Cooperative Agreement 58-1245-3-228N.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This research was supported by USDA-ARS project 1265-31000-101-05, “Improving Genetic Predictions in Dairy Animals Using Phenotypic and Genomic Information.”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745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14783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Biology of polled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1" y="1114425"/>
            <a:ext cx="8550763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00FF00"/>
                </a:solidFill>
                <a:latin typeface="Trebuchet MS" charset="0"/>
              </a:rPr>
              <a:t>2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mutations in the region spanning 1.7 to 1.9 Mbp on BTA1 cause </a:t>
            </a:r>
            <a:r>
              <a:rPr lang="en-GB" sz="2800" dirty="0">
                <a:solidFill>
                  <a:srgbClr val="FFFFFF"/>
                </a:solidFill>
                <a:latin typeface="Trebuchet MS" charset="0"/>
              </a:rPr>
              <a:t>polled (</a:t>
            </a:r>
            <a:r>
              <a:rPr lang="en-GB" sz="2800" dirty="0" err="1">
                <a:solidFill>
                  <a:srgbClr val="FFFFFF"/>
                </a:solidFill>
                <a:latin typeface="Trebuchet MS" charset="0"/>
              </a:rPr>
              <a:t>Medugorac</a:t>
            </a:r>
            <a:r>
              <a:rPr lang="en-GB" sz="2800" dirty="0">
                <a:solidFill>
                  <a:srgbClr val="FFFFFF"/>
                </a:solidFill>
                <a:latin typeface="Trebuchet MS" charset="0"/>
              </a:rPr>
              <a:t>, 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2012; </a:t>
            </a:r>
            <a:r>
              <a:rPr lang="en-GB" sz="2800" dirty="0" err="1" smtClean="0">
                <a:solidFill>
                  <a:srgbClr val="FFFFFF"/>
                </a:solidFill>
                <a:latin typeface="Trebuchet MS" charset="0"/>
              </a:rPr>
              <a:t>Rothammer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et al., 2014)</a:t>
            </a:r>
            <a:endParaRPr lang="en-GB" sz="2800" dirty="0">
              <a:solidFill>
                <a:srgbClr val="FFFFFF"/>
              </a:solidFill>
              <a:latin typeface="Trebuchet MS" charset="0"/>
            </a:endParaRPr>
          </a:p>
          <a:p>
            <a:pPr marL="2857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Celtic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mutation includes a deletion and an insertion</a:t>
            </a:r>
          </a:p>
          <a:p>
            <a:pPr marL="908050" lvl="1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chemeClr val="bg1"/>
                </a:solidFill>
              </a:rPr>
              <a:t>Present in Jerseys, low frequency in Holsteins</a:t>
            </a:r>
          </a:p>
          <a:p>
            <a:pPr marL="908050" lvl="1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chemeClr val="bg1"/>
                </a:solidFill>
                <a:latin typeface="Trebuchet MS" charset="0"/>
              </a:rPr>
              <a:t>Probably present in most polled Brown Swiss</a:t>
            </a:r>
          </a:p>
          <a:p>
            <a:pPr marL="2857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Friesian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 mutation involves a duplicatio</a:t>
            </a:r>
            <a:r>
              <a:rPr lang="en-GB" sz="2800" dirty="0">
                <a:solidFill>
                  <a:srgbClr val="FFFFFF"/>
                </a:solidFill>
                <a:latin typeface="Trebuchet MS" charset="0"/>
              </a:rPr>
              <a:t>n</a:t>
            </a:r>
          </a:p>
          <a:p>
            <a:pPr marL="908050" lvl="1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>
                <a:solidFill>
                  <a:schemeClr val="bg1"/>
                </a:solidFill>
              </a:rPr>
              <a:t>Present </a:t>
            </a:r>
            <a:r>
              <a:rPr lang="en-GB" sz="2800" dirty="0" smtClean="0">
                <a:solidFill>
                  <a:srgbClr val="FFFFFF"/>
                </a:solidFill>
                <a:latin typeface="Trebuchet MS" charset="0"/>
              </a:rPr>
              <a:t>in both Holsteins and Jerseys</a:t>
            </a:r>
          </a:p>
        </p:txBody>
      </p:sp>
    </p:spTree>
    <p:extLst>
      <p:ext uri="{BB962C8B-B14F-4D97-AF65-F5344CB8AC3E}">
        <p14:creationId xmlns:p14="http://schemas.microsoft.com/office/powerpoint/2010/main" val="4078343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Inheritance of polled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48762" y="1225550"/>
            <a:ext cx="8452338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Polled (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P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) dominant over horned (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p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)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P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allele at low frequency in US dairy cattle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A polled haplotype has been identified for Brown Swiss (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BS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), Holstein (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HO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), and Jersey (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JE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)</a:t>
            </a:r>
          </a:p>
          <a:p>
            <a:pPr marL="2857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dirty="0" smtClean="0">
              <a:solidFill>
                <a:srgbClr val="FFFFFF"/>
              </a:solidFill>
              <a:latin typeface="Trebuchet MS" charset="0"/>
            </a:endParaRPr>
          </a:p>
          <a:p>
            <a:pPr marL="2857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dirty="0">
              <a:solidFill>
                <a:srgbClr val="FFFFFF"/>
              </a:solidFill>
              <a:latin typeface="Trebuchet MS" charset="0"/>
            </a:endParaRP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3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Frequency of polled &amp; horned haplotypes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56997"/>
              </p:ext>
            </p:extLst>
          </p:nvPr>
        </p:nvGraphicFramePr>
        <p:xfrm>
          <a:off x="279399" y="2197100"/>
          <a:ext cx="8597902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2701"/>
                <a:gridCol w="2205680"/>
                <a:gridCol w="2049535"/>
                <a:gridCol w="1789986"/>
              </a:tblGrid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Breed</a:t>
                      </a:r>
                      <a:endParaRPr lang="en-US" sz="3200" dirty="0">
                        <a:solidFill>
                          <a:srgbClr val="A5A5E9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f(PP) </a:t>
                      </a:r>
                      <a:endParaRPr lang="en-US" sz="3200" dirty="0">
                        <a:solidFill>
                          <a:srgbClr val="A5A5E9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f(</a:t>
                      </a:r>
                      <a:r>
                        <a:rPr lang="en-US" sz="3200" dirty="0" err="1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lang="en-US" sz="3200" dirty="0">
                        <a:solidFill>
                          <a:srgbClr val="A5A5E9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f(</a:t>
                      </a:r>
                      <a:r>
                        <a:rPr lang="en-US" sz="3200" dirty="0" err="1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pp</a:t>
                      </a:r>
                      <a:r>
                        <a:rPr lang="en-US" sz="3200" dirty="0" smtClean="0">
                          <a:solidFill>
                            <a:srgbClr val="A5A5E9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lang="en-US" sz="3200" dirty="0">
                        <a:solidFill>
                          <a:srgbClr val="A5A5E9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Brown Swiss</a:t>
                      </a:r>
                      <a:endParaRPr lang="en-US" sz="32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&lt;0.001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0.007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0.992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Holstein</a:t>
                      </a:r>
                      <a:endParaRPr lang="en-US" sz="32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&lt;0.001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0.014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0.985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Jersey</a:t>
                      </a:r>
                      <a:endParaRPr lang="en-US" sz="32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&lt;0.001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0.043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0.956</a:t>
                      </a:r>
                      <a:endParaRPr lang="en-US" sz="32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97000" y="5003830"/>
            <a:ext cx="7548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FF00"/>
                </a:solidFill>
              </a:rPr>
              <a:t>Source: </a:t>
            </a:r>
            <a:r>
              <a:rPr lang="en-US" sz="1600" dirty="0" smtClean="0">
                <a:solidFill>
                  <a:schemeClr val="bg1"/>
                </a:solidFill>
              </a:rPr>
              <a:t>http</a:t>
            </a:r>
            <a:r>
              <a:rPr lang="en-US" sz="1600" dirty="0">
                <a:solidFill>
                  <a:schemeClr val="bg1"/>
                </a:solidFill>
              </a:rPr>
              <a:t>://</a:t>
            </a:r>
            <a:r>
              <a:rPr lang="en-US" sz="1600" dirty="0" err="1">
                <a:solidFill>
                  <a:schemeClr val="bg1"/>
                </a:solidFill>
              </a:rPr>
              <a:t>aipl.arsusda.gov</a:t>
            </a:r>
            <a:r>
              <a:rPr lang="en-US" sz="1600" dirty="0">
                <a:solidFill>
                  <a:schemeClr val="bg1"/>
                </a:solidFill>
              </a:rPr>
              <a:t>/reference/recessive_haplotypes_ARR-G3.html</a:t>
            </a:r>
          </a:p>
        </p:txBody>
      </p:sp>
    </p:spTree>
    <p:extLst>
      <p:ext uri="{BB962C8B-B14F-4D97-AF65-F5344CB8AC3E}">
        <p14:creationId xmlns:p14="http://schemas.microsoft.com/office/powerpoint/2010/main" val="3355817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Assignment of polled haplotypes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HO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and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JE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laboratory tests for polled used as input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BS </a:t>
            </a:r>
            <a:r>
              <a:rPr lang="en-GB" sz="3200" dirty="0" smtClean="0">
                <a:solidFill>
                  <a:schemeClr val="bg1"/>
                </a:solidFill>
                <a:latin typeface="Trebuchet MS" charset="0"/>
              </a:rPr>
              <a:t>polled status is pulled from the name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 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US and Canadian bulls with </a:t>
            </a:r>
            <a:r>
              <a:rPr lang="en-US" sz="3200" dirty="0" smtClean="0">
                <a:solidFill>
                  <a:srgbClr val="00FF00"/>
                </a:solidFill>
                <a:ea typeface="ＭＳ ゴシック"/>
              </a:rPr>
              <a:t>≥100 </a:t>
            </a:r>
            <a:r>
              <a:rPr lang="en-US" sz="3200" dirty="0" smtClean="0">
                <a:solidFill>
                  <a:schemeClr val="bg1"/>
                </a:solidFill>
                <a:ea typeface="ＭＳ ゴシック"/>
              </a:rPr>
              <a:t>daughters and not designated as polled assumed to be horned (</a:t>
            </a:r>
            <a:r>
              <a:rPr lang="en-US" sz="3200" dirty="0" smtClean="0">
                <a:solidFill>
                  <a:srgbClr val="FFFF00"/>
                </a:solidFill>
                <a:ea typeface="ＭＳ ゴシック"/>
              </a:rPr>
              <a:t>pp</a:t>
            </a:r>
            <a:r>
              <a:rPr lang="en-US" sz="3200" dirty="0" smtClean="0">
                <a:solidFill>
                  <a:schemeClr val="bg1"/>
                </a:solidFill>
                <a:ea typeface="ＭＳ ゴシック"/>
              </a:rPr>
              <a:t>)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  <a:ea typeface="ＭＳ ゴシック"/>
              </a:rPr>
              <a:t>Polled status was imputed for all other genotyped animals using these data (</a:t>
            </a:r>
            <a:r>
              <a:rPr lang="en-US" sz="3200" dirty="0" err="1" smtClean="0">
                <a:solidFill>
                  <a:schemeClr val="bg1"/>
                </a:solidFill>
                <a:ea typeface="ＭＳ ゴシック"/>
              </a:rPr>
              <a:t>VanRaden</a:t>
            </a:r>
            <a:r>
              <a:rPr lang="en-US" sz="3200" dirty="0" smtClean="0">
                <a:solidFill>
                  <a:schemeClr val="bg1"/>
                </a:solidFill>
                <a:ea typeface="ＭＳ ゴシック"/>
              </a:rPr>
              <a:t> et al., 2011)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34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Polled status for genotyped animals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An </a:t>
            </a:r>
            <a:r>
              <a:rPr lang="en-US" sz="3200" dirty="0">
                <a:solidFill>
                  <a:schemeClr val="bg1"/>
                </a:solidFill>
              </a:rPr>
              <a:t>animal is </a:t>
            </a:r>
            <a:r>
              <a:rPr lang="en-US" sz="3200" dirty="0">
                <a:solidFill>
                  <a:srgbClr val="FFFF00"/>
                </a:solidFill>
              </a:rPr>
              <a:t>heterozygous </a:t>
            </a:r>
            <a:r>
              <a:rPr lang="en-US" sz="3200" dirty="0">
                <a:solidFill>
                  <a:schemeClr val="bg1"/>
                </a:solidFill>
              </a:rPr>
              <a:t>if it has either </a:t>
            </a:r>
            <a:r>
              <a:rPr lang="en-US" sz="3200" dirty="0" smtClean="0">
                <a:solidFill>
                  <a:schemeClr val="bg1"/>
                </a:solidFill>
              </a:rPr>
              <a:t>mutation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An animal is </a:t>
            </a:r>
            <a:r>
              <a:rPr lang="en-US" sz="3200" dirty="0">
                <a:solidFill>
                  <a:srgbClr val="FFFF00"/>
                </a:solidFill>
              </a:rPr>
              <a:t>homozygous </a:t>
            </a:r>
            <a:r>
              <a:rPr lang="en-US" sz="3200" dirty="0">
                <a:solidFill>
                  <a:schemeClr val="bg1"/>
                </a:solidFill>
              </a:rPr>
              <a:t>if both haplotypes contain </a:t>
            </a:r>
            <a:r>
              <a:rPr lang="en-US" sz="3200" dirty="0" smtClean="0">
                <a:solidFill>
                  <a:schemeClr val="bg1"/>
                </a:solidFill>
              </a:rPr>
              <a:t>polled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Consistent </a:t>
            </a:r>
            <a:r>
              <a:rPr lang="en-US" sz="3200" dirty="0">
                <a:solidFill>
                  <a:schemeClr val="bg1"/>
                </a:solidFill>
              </a:rPr>
              <a:t>with </a:t>
            </a:r>
            <a:r>
              <a:rPr lang="en-US" sz="3200" dirty="0">
                <a:solidFill>
                  <a:srgbClr val="FFFF00"/>
                </a:solidFill>
              </a:rPr>
              <a:t>-P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>
                <a:solidFill>
                  <a:srgbClr val="FFFF00"/>
                </a:solidFill>
              </a:rPr>
              <a:t>-PP </a:t>
            </a:r>
            <a:r>
              <a:rPr lang="en-US" sz="3200" dirty="0">
                <a:solidFill>
                  <a:schemeClr val="bg1"/>
                </a:solidFill>
              </a:rPr>
              <a:t>coding in all </a:t>
            </a:r>
            <a:r>
              <a:rPr lang="en-US" sz="3200" dirty="0" smtClean="0">
                <a:solidFill>
                  <a:schemeClr val="bg1"/>
                </a:solidFill>
              </a:rPr>
              <a:t>breeds</a:t>
            </a:r>
          </a:p>
        </p:txBody>
      </p:sp>
    </p:spTree>
    <p:extLst>
      <p:ext uri="{BB962C8B-B14F-4D97-AF65-F5344CB8AC3E}">
        <p14:creationId xmlns:p14="http://schemas.microsoft.com/office/powerpoint/2010/main" val="35429829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Number of polled &amp; horned animals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13544"/>
              </p:ext>
            </p:extLst>
          </p:nvPr>
        </p:nvGraphicFramePr>
        <p:xfrm>
          <a:off x="317499" y="2108200"/>
          <a:ext cx="8488680" cy="2806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695"/>
                <a:gridCol w="1605715"/>
                <a:gridCol w="1674820"/>
                <a:gridCol w="1462725"/>
                <a:gridCol w="1462725"/>
              </a:tblGrid>
              <a:tr h="561340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Bulls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Cows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Breed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Polled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Horned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Polled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rebuchet MS"/>
                          <a:cs typeface="Trebuchet MS"/>
                        </a:rPr>
                        <a:t>Horned</a:t>
                      </a:r>
                      <a:endParaRPr lang="en-US" sz="2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Brown Swiss</a:t>
                      </a:r>
                      <a:endParaRPr lang="en-US" sz="28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132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15,290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3,358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Holstein</a:t>
                      </a:r>
                      <a:endParaRPr lang="en-US" sz="28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4,623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134,436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9,586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615,384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Jersey</a:t>
                      </a:r>
                      <a:endParaRPr lang="en-US" sz="28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827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15,213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3,804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79,368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25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Polled status for </a:t>
            </a: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non-genotyped </a:t>
            </a:r>
            <a:r>
              <a:rPr lang="en-GB" sz="3600" dirty="0">
                <a:solidFill>
                  <a:srgbClr val="FFFF00"/>
                </a:solidFill>
                <a:latin typeface="Trebuchet MS" charset="0"/>
              </a:rPr>
              <a:t>animals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636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>
                <a:solidFill>
                  <a:schemeClr val="bg1"/>
                </a:solidFill>
              </a:rPr>
              <a:t>Gene content (</a:t>
            </a:r>
            <a:r>
              <a:rPr lang="en-US" sz="3200" dirty="0">
                <a:solidFill>
                  <a:srgbClr val="FFFF00"/>
                </a:solidFill>
              </a:rPr>
              <a:t>GC</a:t>
            </a:r>
            <a:r>
              <a:rPr lang="en-US" sz="3200" dirty="0" smtClean="0">
                <a:solidFill>
                  <a:schemeClr val="bg1"/>
                </a:solidFill>
              </a:rPr>
              <a:t>) is the </a:t>
            </a:r>
            <a:r>
              <a:rPr lang="en-US" sz="3200" dirty="0">
                <a:solidFill>
                  <a:schemeClr val="bg1"/>
                </a:solidFill>
              </a:rPr>
              <a:t>number of polled haplotypes in an animal's </a:t>
            </a:r>
            <a:r>
              <a:rPr lang="en-US" sz="3200" dirty="0" smtClean="0">
                <a:solidFill>
                  <a:schemeClr val="bg1"/>
                </a:solidFill>
              </a:rPr>
              <a:t>genotype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Pedigrees were cut off at </a:t>
            </a:r>
            <a:r>
              <a:rPr lang="en-US" sz="3200" dirty="0" smtClean="0">
                <a:solidFill>
                  <a:srgbClr val="00FF00"/>
                </a:solidFill>
              </a:rPr>
              <a:t>1990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Computed </a:t>
            </a:r>
            <a:r>
              <a:rPr lang="en-US" sz="3200" dirty="0">
                <a:solidFill>
                  <a:schemeClr val="bg1"/>
                </a:solidFill>
              </a:rPr>
              <a:t>using records from genotyped </a:t>
            </a:r>
            <a:r>
              <a:rPr lang="en-US" sz="3200" dirty="0" smtClean="0">
                <a:solidFill>
                  <a:schemeClr val="bg1"/>
                </a:solidFill>
              </a:rPr>
              <a:t>relatives (</a:t>
            </a:r>
            <a:r>
              <a:rPr lang="en-US" sz="3200" dirty="0" err="1" smtClean="0">
                <a:solidFill>
                  <a:schemeClr val="bg1"/>
                </a:solidFill>
              </a:rPr>
              <a:t>Gengler</a:t>
            </a:r>
            <a:r>
              <a:rPr lang="en-US" sz="3200" dirty="0" smtClean="0">
                <a:solidFill>
                  <a:schemeClr val="bg1"/>
                </a:solidFill>
              </a:rPr>
              <a:t> et al., 2008)</a:t>
            </a:r>
          </a:p>
          <a:p>
            <a:pPr marL="273050" indent="-273050">
              <a:spcBef>
                <a:spcPts val="100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3200" dirty="0">
                <a:solidFill>
                  <a:schemeClr val="bg1"/>
                </a:solidFill>
              </a:rPr>
              <a:t>GC are real-valued and range between </a:t>
            </a:r>
            <a:r>
              <a:rPr lang="en-US" sz="3200" dirty="0">
                <a:solidFill>
                  <a:srgbClr val="00FF00"/>
                </a:solidFill>
              </a:rPr>
              <a:t>0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 smtClean="0">
                <a:solidFill>
                  <a:srgbClr val="00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75131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13672</TotalTime>
  <Words>1331</Words>
  <Application>Microsoft Macintosh PowerPoint</Application>
  <PresentationFormat>On-screen Show (4:3)</PresentationFormat>
  <Paragraphs>274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</vt:lpstr>
      <vt:lpstr>1_Default</vt:lpstr>
      <vt:lpstr>Assignment of polled status using single nucleotide polymorphism genotypes and predicted gene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content for DGAT1 in Jerseys</vt:lpstr>
      <vt:lpstr>Gene content for polled in Jerseys</vt:lpstr>
      <vt:lpstr>PowerPoint Presentation</vt:lpstr>
      <vt:lpstr>PowerPoint Presentation</vt:lpstr>
      <vt:lpstr>Gene content for polled in Holsteins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dc:creator>dnull</dc:creator>
  <cp:lastModifiedBy>John Cole</cp:lastModifiedBy>
  <cp:revision>887</cp:revision>
  <dcterms:modified xsi:type="dcterms:W3CDTF">2015-07-08T20:18:04Z</dcterms:modified>
</cp:coreProperties>
</file>