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8" r:id="rId2"/>
  </p:sldMasterIdLst>
  <p:notesMasterIdLst>
    <p:notesMasterId r:id="rId35"/>
  </p:notesMasterIdLst>
  <p:handoutMasterIdLst>
    <p:handoutMasterId r:id="rId36"/>
  </p:handoutMasterIdLst>
  <p:sldIdLst>
    <p:sldId id="260" r:id="rId3"/>
    <p:sldId id="927" r:id="rId4"/>
    <p:sldId id="905" r:id="rId5"/>
    <p:sldId id="928" r:id="rId6"/>
    <p:sldId id="912" r:id="rId7"/>
    <p:sldId id="490" r:id="rId8"/>
    <p:sldId id="908" r:id="rId9"/>
    <p:sldId id="271" r:id="rId10"/>
    <p:sldId id="804" r:id="rId11"/>
    <p:sldId id="933" r:id="rId12"/>
    <p:sldId id="924" r:id="rId13"/>
    <p:sldId id="910" r:id="rId14"/>
    <p:sldId id="796" r:id="rId15"/>
    <p:sldId id="909" r:id="rId16"/>
    <p:sldId id="922" r:id="rId17"/>
    <p:sldId id="929" r:id="rId18"/>
    <p:sldId id="930" r:id="rId19"/>
    <p:sldId id="931" r:id="rId20"/>
    <p:sldId id="926" r:id="rId21"/>
    <p:sldId id="925" r:id="rId22"/>
    <p:sldId id="343" r:id="rId23"/>
    <p:sldId id="906" r:id="rId24"/>
    <p:sldId id="920" r:id="rId25"/>
    <p:sldId id="935" r:id="rId26"/>
    <p:sldId id="919" r:id="rId27"/>
    <p:sldId id="901" r:id="rId28"/>
    <p:sldId id="898" r:id="rId29"/>
    <p:sldId id="899" r:id="rId30"/>
    <p:sldId id="913" r:id="rId31"/>
    <p:sldId id="934" r:id="rId32"/>
    <p:sldId id="918" r:id="rId33"/>
    <p:sldId id="280" r:id="rId34"/>
  </p:sldIdLst>
  <p:sldSz cx="12192000" cy="6858000"/>
  <p:notesSz cx="6858000" cy="9144000"/>
  <p:embeddedFontLst>
    <p:embeddedFont>
      <p:font typeface="Arial Unicode MS" panose="020B0604020202020204" charset="-12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3C"/>
    <a:srgbClr val="244270"/>
    <a:srgbClr val="00926C"/>
    <a:srgbClr val="FFFF66"/>
    <a:srgbClr val="FFFF99"/>
    <a:srgbClr val="FFFFCC"/>
    <a:srgbClr val="007E5D"/>
    <a:srgbClr val="AAC1E4"/>
    <a:srgbClr val="C5D5ED"/>
    <a:srgbClr val="FFC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66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88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M:\GRW\GRAPHICS\GeneSeek_May2017-updated-sm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.53.11\data-m\PAUL\GRAPHICS\ChipHisto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.53.11\data-m\PAUL\GRAPHICS\ChipHistor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.53.11\data-m\PAUL\GRAPHICS\ChipHistory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10.19.53.11\data-M\GRW\GRAPHICS\GenerationInterval_Curt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10.19.53.11\data-M\GRW\GRAPHICS\GenerationInterval_Curt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.53.11\data-m\PAUL\GRAPHICS\nmtre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68453638472113"/>
          <c:y val="3.3908681613619297E-2"/>
          <c:w val="0.80357584208223976"/>
          <c:h val="0.8099520366250960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'Genotype counts'!$B$1</c:f>
              <c:strCache>
                <c:ptCount val="1"/>
                <c:pt idx="0">
                  <c:v>Bulls</c:v>
                </c:pt>
              </c:strCache>
            </c:strRef>
          </c:tx>
          <c:spPr>
            <a:gradFill flip="none" rotWithShape="1">
              <a:gsLst>
                <a:gs pos="0">
                  <a:srgbClr val="26215F"/>
                </a:gs>
                <a:gs pos="50000">
                  <a:srgbClr val="A9C4F1"/>
                </a:gs>
                <a:gs pos="100000">
                  <a:srgbClr val="26215F"/>
                </a:gs>
              </a:gsLst>
              <a:lin ang="0" scaled="1"/>
              <a:tileRect/>
            </a:gradFill>
            <a:ln w="12700" cap="sq">
              <a:solidFill>
                <a:sysClr val="windowText" lastClr="000000"/>
              </a:solidFill>
              <a:miter lim="800000"/>
            </a:ln>
          </c:spPr>
          <c:invertIfNegative val="0"/>
          <c:cat>
            <c:strRef>
              <c:f>'Genotype counts'!$A$2:$A$14</c:f>
              <c:strCache>
                <c:ptCount val="12"/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2018*</c:v>
                </c:pt>
              </c:strCache>
            </c:strRef>
          </c:cat>
          <c:val>
            <c:numRef>
              <c:f>'Genotype counts'!$B$2:$B$14</c:f>
              <c:numCache>
                <c:formatCode>#,##0</c:formatCode>
                <c:ptCount val="13"/>
                <c:pt idx="1">
                  <c:v>13616</c:v>
                </c:pt>
                <c:pt idx="2">
                  <c:v>11400</c:v>
                </c:pt>
                <c:pt idx="3">
                  <c:v>12043</c:v>
                </c:pt>
                <c:pt idx="4">
                  <c:v>21937</c:v>
                </c:pt>
                <c:pt idx="5">
                  <c:v>27814</c:v>
                </c:pt>
                <c:pt idx="6">
                  <c:v>33693</c:v>
                </c:pt>
                <c:pt idx="7">
                  <c:v>41979</c:v>
                </c:pt>
                <c:pt idx="8">
                  <c:v>35887</c:v>
                </c:pt>
                <c:pt idx="9">
                  <c:v>52155</c:v>
                </c:pt>
                <c:pt idx="10">
                  <c:v>46681</c:v>
                </c:pt>
                <c:pt idx="11">
                  <c:v>38496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68-4AEA-A30D-953CE61E0FD7}"/>
            </c:ext>
          </c:extLst>
        </c:ser>
        <c:ser>
          <c:idx val="2"/>
          <c:order val="1"/>
          <c:tx>
            <c:strRef>
              <c:f>'Genotype counts'!$C$1</c:f>
              <c:strCache>
                <c:ptCount val="1"/>
                <c:pt idx="0">
                  <c:v>Cows</c:v>
                </c:pt>
              </c:strCache>
            </c:strRef>
          </c:tx>
          <c:spPr>
            <a:gradFill flip="none" rotWithShape="1">
              <a:gsLst>
                <a:gs pos="0">
                  <a:srgbClr val="870B20"/>
                </a:gs>
                <a:gs pos="50000">
                  <a:srgbClr val="F9A5B3"/>
                </a:gs>
                <a:gs pos="100000">
                  <a:srgbClr val="870B20"/>
                </a:gs>
              </a:gsLst>
              <a:lin ang="0" scaled="1"/>
              <a:tileRect/>
            </a:gradFill>
            <a:ln w="12700" cap="sq">
              <a:solidFill>
                <a:sysClr val="windowText" lastClr="000000"/>
              </a:solidFill>
              <a:miter lim="800000"/>
            </a:ln>
          </c:spPr>
          <c:invertIfNegative val="0"/>
          <c:cat>
            <c:strRef>
              <c:f>'Genotype counts'!$A$2:$A$14</c:f>
              <c:strCache>
                <c:ptCount val="12"/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2018*</c:v>
                </c:pt>
              </c:strCache>
            </c:strRef>
          </c:cat>
          <c:val>
            <c:numRef>
              <c:f>'Genotype counts'!$C$2:$C$14</c:f>
              <c:numCache>
                <c:formatCode>#,##0</c:formatCode>
                <c:ptCount val="13"/>
                <c:pt idx="1">
                  <c:v>3557</c:v>
                </c:pt>
                <c:pt idx="2">
                  <c:v>7792</c:v>
                </c:pt>
                <c:pt idx="3">
                  <c:v>27387</c:v>
                </c:pt>
                <c:pt idx="4">
                  <c:v>62851</c:v>
                </c:pt>
                <c:pt idx="5">
                  <c:v>121937</c:v>
                </c:pt>
                <c:pt idx="6">
                  <c:v>182449</c:v>
                </c:pt>
                <c:pt idx="7">
                  <c:v>242451</c:v>
                </c:pt>
                <c:pt idx="8">
                  <c:v>343360</c:v>
                </c:pt>
                <c:pt idx="9">
                  <c:v>392250</c:v>
                </c:pt>
                <c:pt idx="10">
                  <c:v>532669</c:v>
                </c:pt>
                <c:pt idx="11">
                  <c:v>610169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68-4AEA-A30D-953CE61E0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114857272"/>
        <c:axId val="2114862968"/>
      </c:barChart>
      <c:catAx>
        <c:axId val="2114857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 first genotype received</a:t>
                </a:r>
              </a:p>
            </c:rich>
          </c:tx>
          <c:layout>
            <c:manualLayout>
              <c:xMode val="edge"/>
              <c:yMode val="edge"/>
              <c:x val="0.39673840755041601"/>
              <c:y val="0.921407327862183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2114862968"/>
        <c:crosses val="autoZero"/>
        <c:auto val="1"/>
        <c:lblAlgn val="ctr"/>
        <c:lblOffset val="0"/>
        <c:noMultiLvlLbl val="0"/>
      </c:catAx>
      <c:valAx>
        <c:axId val="2114862968"/>
        <c:scaling>
          <c:orientation val="minMax"/>
          <c:max val="70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Genotypes (no.)</a:t>
                </a:r>
              </a:p>
            </c:rich>
          </c:tx>
          <c:layout>
            <c:manualLayout>
              <c:xMode val="edge"/>
              <c:yMode val="edge"/>
              <c:x val="0"/>
              <c:y val="0.2057052673573087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31750" cap="sq">
            <a:solidFill>
              <a:schemeClr val="tx1"/>
            </a:solidFill>
            <a:miter lim="800000"/>
          </a:ln>
        </c:spPr>
        <c:txPr>
          <a:bodyPr/>
          <a:lstStyle/>
          <a:p>
            <a:pPr>
              <a:defRPr sz="2200"/>
            </a:pPr>
            <a:endParaRPr lang="en-US"/>
          </a:p>
        </c:txPr>
        <c:crossAx val="2114857272"/>
        <c:crosses val="autoZero"/>
        <c:crossBetween val="midCat"/>
        <c:majorUnit val="100000"/>
      </c:valAx>
    </c:plotArea>
    <c:legend>
      <c:legendPos val="r"/>
      <c:layout>
        <c:manualLayout>
          <c:xMode val="edge"/>
          <c:yMode val="edge"/>
          <c:x val="0.293857016579468"/>
          <c:y val="0.115068099386959"/>
          <c:w val="0.16477849440567899"/>
          <c:h val="0.23103177179738149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072318165670269E-2"/>
          <c:y val="5.1400554097404488E-2"/>
          <c:w val="0.8939890164663109"/>
          <c:h val="0.1147914843977836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ln>
                <a:solidFill>
                  <a:srgbClr val="000000"/>
                </a:solidFill>
              </a:ln>
            </c:spPr>
          </c:marker>
          <c:dPt>
            <c:idx val="19"/>
            <c:marker>
              <c:spPr>
                <a:solidFill>
                  <a:srgbClr val="C00000"/>
                </a:solidFill>
                <a:ln w="15875" cap="sq">
                  <a:solidFill>
                    <a:srgbClr val="000000"/>
                  </a:solidFill>
                  <a:miter lim="800000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0EA-4938-9593-1F0C70EF068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300"/>
                      <a:t>5</a:t>
                    </a:r>
                    <a:r>
                      <a:rPr lang="en-US"/>
                      <a:t>0K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EA-4938-9593-1F0C70EF068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300"/>
                      <a:t>3</a:t>
                    </a:r>
                    <a:r>
                      <a:rPr lang="en-US"/>
                      <a:t>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EA-4938-9593-1F0C70EF068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300"/>
                      <a:t>5</a:t>
                    </a:r>
                    <a:r>
                      <a:rPr lang="en-US"/>
                      <a:t>0K2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EA-4938-9593-1F0C70EF068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300"/>
                      <a:t>I</a:t>
                    </a:r>
                    <a:r>
                      <a:rPr lang="en-US"/>
                      <a:t>llumina 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0EA-4938-9593-1F0C70EF068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300"/>
                      <a:t>L</a:t>
                    </a:r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EA-4938-9593-1F0C70EF068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300"/>
                      <a:t>A</a:t>
                    </a:r>
                    <a:r>
                      <a:rPr lang="en-US"/>
                      <a:t>ffy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0EA-4938-9593-1F0C70EF068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GP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EA-4938-9593-1F0C70EF068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300"/>
                      <a:t>E</a:t>
                    </a:r>
                    <a:r>
                      <a:rPr lang="en-US"/>
                      <a:t>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0EA-4938-9593-1F0C70EF068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1300"/>
                      <a:t>L</a:t>
                    </a:r>
                    <a:r>
                      <a:rPr lang="en-US"/>
                      <a:t>D2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EA-4938-9593-1F0C70EF068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P2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0EA-4938-9593-1F0C70EF068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P3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EA-4938-9593-1F0C70EF068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0EA-4938-9593-1F0C70EF068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7K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EA-4938-9593-1F0C70EF0688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0EA-4938-9593-1F0C70EF0688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L2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0EA-4938-9593-1F0C70EF0688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P4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0EA-4938-9593-1F0C70EF0688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0EA-4938-9593-1F0C70EF0688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M2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0EA-4938-9593-1F0C70EF0688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 sz="1300"/>
                      <a:t>G</a:t>
                    </a:r>
                    <a:r>
                      <a:rPr lang="en-US"/>
                      <a:t>H2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0EA-4938-9593-1F0C70EF0688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/>
                      <a:t>SEQ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EA-4938-9593-1F0C70EF0688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sz="1300"/>
                      <a:t>Z</a:t>
                    </a:r>
                    <a:r>
                      <a:rPr lang="en-US"/>
                      <a:t>L4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0EA-4938-9593-1F0C70EF0688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sz="1300"/>
                      <a:t>A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0EA-4938-9593-1F0C70EF0688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F5028207-018D-4C10-8061-DFD3A97080F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90EA-4938-9593-1F0C70EF0688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3BE2237D-254B-4203-8CF1-05DD8E4240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90EA-4938-9593-1F0C70EF0688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6A95B544-0E6E-4E3B-921E-BF9F52B394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90EA-4938-9593-1F0C70EF0688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B2D97391-AE91-4E8C-8DE6-EA2F21B03AF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90EA-4938-9593-1F0C70EF0688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55038DB5-4C0A-4B9C-B023-008BA19532F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90EA-4938-9593-1F0C70EF0688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C38F8317-5725-442F-B5FE-656BC7388A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90EA-4938-9593-1F0C70EF0688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E9D0445C-FAA6-418C-B434-AC68646EEC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90EA-4938-9593-1F0C70EF0688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B8F3BF37-9C25-4DCE-8412-6514DF93218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90EA-4938-9593-1F0C70EF0688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7862FFAF-0F1A-4713-879B-D45EB85E3EC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90EA-4938-9593-1F0C70EF0688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32B002CD-EF58-4962-97B0-1ACDA6F286E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90EA-4938-9593-1F0C70EF0688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66074252-C83A-4134-8130-1E05C1CA3B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90EA-4938-9593-1F0C70EF0688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2B9EEE26-C9FF-4CF8-BF37-7861A11215A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90EA-4938-9593-1F0C70EF0688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09F1FAA6-3EE4-45CE-801B-3F6EAF291F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90EA-4938-9593-1F0C70EF0688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71DF4AD6-BF39-4F58-AF8F-65BF53C62D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90EA-4938-9593-1F0C70EF0688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1C641BB2-76F3-4088-A8B3-030E36E2ECE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90EA-4938-9593-1F0C70EF0688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DE90F84E-0F01-4E77-8486-5C2B180E39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90EA-4938-9593-1F0C70EF06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Sheet1!$A$3:$A$40</c:f>
              <c:numCache>
                <c:formatCode>General</c:formatCode>
                <c:ptCount val="38"/>
                <c:pt idx="0">
                  <c:v>2007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2011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2016</c:v>
                </c:pt>
                <c:pt idx="21">
                  <c:v>2016</c:v>
                </c:pt>
                <c:pt idx="22">
                  <c:v>2016</c:v>
                </c:pt>
                <c:pt idx="23">
                  <c:v>2016</c:v>
                </c:pt>
                <c:pt idx="24">
                  <c:v>2017</c:v>
                </c:pt>
                <c:pt idx="25">
                  <c:v>2017</c:v>
                </c:pt>
                <c:pt idx="26">
                  <c:v>2017</c:v>
                </c:pt>
                <c:pt idx="27">
                  <c:v>2017</c:v>
                </c:pt>
                <c:pt idx="28">
                  <c:v>2017</c:v>
                </c:pt>
                <c:pt idx="29">
                  <c:v>2018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2019</c:v>
                </c:pt>
                <c:pt idx="36">
                  <c:v>2019</c:v>
                </c:pt>
                <c:pt idx="37">
                  <c:v>2019</c:v>
                </c:pt>
              </c:numCache>
            </c:numRef>
          </c:xVal>
          <c:yVal>
            <c:numRef>
              <c:f>Sheet1!$B$3:$B$40</c:f>
              <c:numCache>
                <c:formatCode>General</c:formatCode>
                <c:ptCount val="38"/>
                <c:pt idx="0">
                  <c:v>58336</c:v>
                </c:pt>
                <c:pt idx="1">
                  <c:v>2900</c:v>
                </c:pt>
                <c:pt idx="2">
                  <c:v>58336</c:v>
                </c:pt>
                <c:pt idx="3">
                  <c:v>777962</c:v>
                </c:pt>
                <c:pt idx="4">
                  <c:v>6909</c:v>
                </c:pt>
                <c:pt idx="5">
                  <c:v>648875</c:v>
                </c:pt>
                <c:pt idx="6">
                  <c:v>8762</c:v>
                </c:pt>
                <c:pt idx="7">
                  <c:v>9072</c:v>
                </c:pt>
                <c:pt idx="8">
                  <c:v>6912</c:v>
                </c:pt>
                <c:pt idx="9">
                  <c:v>19809</c:v>
                </c:pt>
                <c:pt idx="10">
                  <c:v>26151</c:v>
                </c:pt>
                <c:pt idx="11">
                  <c:v>77068</c:v>
                </c:pt>
                <c:pt idx="12">
                  <c:v>7083</c:v>
                </c:pt>
                <c:pt idx="13">
                  <c:v>11410</c:v>
                </c:pt>
                <c:pt idx="14">
                  <c:v>17619</c:v>
                </c:pt>
                <c:pt idx="15">
                  <c:v>30112</c:v>
                </c:pt>
                <c:pt idx="16">
                  <c:v>56955</c:v>
                </c:pt>
                <c:pt idx="17">
                  <c:v>60914</c:v>
                </c:pt>
                <c:pt idx="18">
                  <c:v>139480</c:v>
                </c:pt>
                <c:pt idx="19">
                  <c:v>39000000</c:v>
                </c:pt>
                <c:pt idx="20">
                  <c:v>18815</c:v>
                </c:pt>
                <c:pt idx="21">
                  <c:v>44705</c:v>
                </c:pt>
                <c:pt idx="22">
                  <c:v>57513</c:v>
                </c:pt>
                <c:pt idx="23">
                  <c:v>221115</c:v>
                </c:pt>
                <c:pt idx="24">
                  <c:v>7658</c:v>
                </c:pt>
                <c:pt idx="25">
                  <c:v>8984</c:v>
                </c:pt>
                <c:pt idx="26">
                  <c:v>47850</c:v>
                </c:pt>
                <c:pt idx="27">
                  <c:v>53218</c:v>
                </c:pt>
                <c:pt idx="28">
                  <c:v>53450</c:v>
                </c:pt>
                <c:pt idx="29">
                  <c:v>10706</c:v>
                </c:pt>
                <c:pt idx="30">
                  <c:v>27780</c:v>
                </c:pt>
                <c:pt idx="31">
                  <c:v>43376</c:v>
                </c:pt>
                <c:pt idx="32">
                  <c:v>44887</c:v>
                </c:pt>
                <c:pt idx="33">
                  <c:v>49629</c:v>
                </c:pt>
                <c:pt idx="34">
                  <c:v>61915</c:v>
                </c:pt>
                <c:pt idx="35">
                  <c:v>41913</c:v>
                </c:pt>
                <c:pt idx="36">
                  <c:v>45250</c:v>
                </c:pt>
                <c:pt idx="37">
                  <c:v>63836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Sheet1!$C$3:$C$40</c15:f>
                <c15:dlblRangeCache>
                  <c:ptCount val="38"/>
                  <c:pt idx="0">
                    <c:v>50K</c:v>
                  </c:pt>
                  <c:pt idx="1">
                    <c:v>3K</c:v>
                  </c:pt>
                  <c:pt idx="2">
                    <c:v>50K2</c:v>
                  </c:pt>
                  <c:pt idx="3">
                    <c:v>HD</c:v>
                  </c:pt>
                  <c:pt idx="4">
                    <c:v>LD</c:v>
                  </c:pt>
                  <c:pt idx="5">
                    <c:v>640K</c:v>
                  </c:pt>
                  <c:pt idx="6">
                    <c:v>GGP</c:v>
                  </c:pt>
                  <c:pt idx="7">
                    <c:v>ELD</c:v>
                  </c:pt>
                  <c:pt idx="8">
                    <c:v>LD2</c:v>
                  </c:pt>
                  <c:pt idx="9">
                    <c:v>GP2</c:v>
                  </c:pt>
                  <c:pt idx="10">
                    <c:v>GP3</c:v>
                  </c:pt>
                  <c:pt idx="11">
                    <c:v>GHD</c:v>
                  </c:pt>
                  <c:pt idx="12">
                    <c:v>G7K</c:v>
                  </c:pt>
                  <c:pt idx="13">
                    <c:v>ZLD</c:v>
                  </c:pt>
                  <c:pt idx="14">
                    <c:v>ZL2</c:v>
                  </c:pt>
                  <c:pt idx="15">
                    <c:v>GP4</c:v>
                  </c:pt>
                  <c:pt idx="16">
                    <c:v>ZMD</c:v>
                  </c:pt>
                  <c:pt idx="17">
                    <c:v>ZM2</c:v>
                  </c:pt>
                  <c:pt idx="18">
                    <c:v>GH2</c:v>
                  </c:pt>
                  <c:pt idx="19">
                    <c:v>SEQ</c:v>
                  </c:pt>
                  <c:pt idx="20">
                    <c:v>ZL4</c:v>
                  </c:pt>
                  <c:pt idx="21">
                    <c:v>AMD</c:v>
                  </c:pt>
                  <c:pt idx="22">
                    <c:v>BG1</c:v>
                  </c:pt>
                  <c:pt idx="23">
                    <c:v>GF1</c:v>
                  </c:pt>
                  <c:pt idx="24">
                    <c:v>ZU1</c:v>
                  </c:pt>
                  <c:pt idx="25">
                    <c:v>G9K</c:v>
                  </c:pt>
                  <c:pt idx="26">
                    <c:v>GMD</c:v>
                  </c:pt>
                  <c:pt idx="27">
                    <c:v>50K3</c:v>
                  </c:pt>
                  <c:pt idx="28">
                    <c:v>ID3</c:v>
                  </c:pt>
                  <c:pt idx="29">
                    <c:v>EL7</c:v>
                  </c:pt>
                  <c:pt idx="30">
                    <c:v>ZL5</c:v>
                  </c:pt>
                  <c:pt idx="31">
                    <c:v>DEA</c:v>
                  </c:pt>
                  <c:pt idx="32">
                    <c:v>AM2</c:v>
                  </c:pt>
                  <c:pt idx="33">
                    <c:v>WMD</c:v>
                  </c:pt>
                  <c:pt idx="34">
                    <c:v>VM1</c:v>
                  </c:pt>
                  <c:pt idx="35">
                    <c:v>LMD</c:v>
                  </c:pt>
                  <c:pt idx="36">
                    <c:v>EMD</c:v>
                  </c:pt>
                  <c:pt idx="37">
                    <c:v>VM2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90EA-4938-9593-1F0C70EF0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596672"/>
        <c:axId val="89598208"/>
      </c:scatterChart>
      <c:valAx>
        <c:axId val="89596672"/>
        <c:scaling>
          <c:orientation val="minMax"/>
          <c:max val="2019.5"/>
          <c:min val="2007"/>
        </c:scaling>
        <c:delete val="1"/>
        <c:axPos val="b"/>
        <c:numFmt formatCode="General" sourceLinked="1"/>
        <c:majorTickMark val="out"/>
        <c:minorTickMark val="none"/>
        <c:tickLblPos val="nextTo"/>
        <c:crossAx val="89598208"/>
        <c:crosses val="autoZero"/>
        <c:crossBetween val="midCat"/>
        <c:majorUnit val="1"/>
      </c:valAx>
      <c:valAx>
        <c:axId val="89598208"/>
        <c:scaling>
          <c:orientation val="minMax"/>
          <c:max val="40000000"/>
          <c:min val="35000000"/>
        </c:scaling>
        <c:delete val="0"/>
        <c:axPos val="l"/>
        <c:majorGridlines>
          <c:spPr>
            <a:ln w="19050" cap="rnd">
              <a:solidFill>
                <a:schemeClr val="accent1"/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spPr>
          <a:ln w="2540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89596672"/>
        <c:crosses val="autoZero"/>
        <c:crossBetween val="midCat"/>
        <c:majorUnit val="5000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174642760124867E-2"/>
          <c:y val="5.1400554097404488E-2"/>
          <c:w val="0.89266287336809547"/>
          <c:h val="0.72127296587926348"/>
        </c:manualLayout>
      </c:layout>
      <c:scatterChart>
        <c:scatterStyle val="lineMarker"/>
        <c:varyColors val="0"/>
        <c:ser>
          <c:idx val="0"/>
          <c:order val="0"/>
          <c:spPr>
            <a:ln w="28575" cap="sq">
              <a:noFill/>
              <a:miter lim="800000"/>
            </a:ln>
          </c:spPr>
          <c:marker>
            <c:symbol val="diamond"/>
            <c:size val="14"/>
            <c:spPr>
              <a:solidFill>
                <a:srgbClr val="C00000"/>
              </a:solidFill>
              <a:ln w="15875" cap="sq">
                <a:solidFill>
                  <a:srgbClr val="000000"/>
                </a:solidFill>
                <a:miter lim="800000"/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E2F62F01-712E-4B0B-9E18-9DECECFDB5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5816-4791-84A4-2A364845D3E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24B9F4D-A621-4BC9-A96A-407F549BC0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5816-4791-84A4-2A364845D3E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885A47B-C517-46BA-A401-5A9889DBEF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816-4791-84A4-2A364845D3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7B0F382-0E5F-4DBC-A3C4-A9E908A4FBB4}" type="CELLRANGE">
                      <a:rPr lang="en-US" smtClean="0"/>
                      <a:pPr/>
                      <a:t>[CELLRANGE]</a:t>
                    </a:fld>
                    <a:r>
                      <a:rPr lang="en-US"/>
                      <a:t> (Illumina)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816-4791-84A4-2A364845D3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F0DD91A-B275-4BB9-A94B-57CAB4234D5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816-4791-84A4-2A364845D3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945938B-3EB3-4E61-BFDF-A3A5626C0656}" type="CELLRANGE">
                      <a:rPr lang="en-US" smtClean="0"/>
                      <a:pPr/>
                      <a:t>[CELLRANGE]</a:t>
                    </a:fld>
                    <a:r>
                      <a:rPr lang="en-US"/>
                      <a:t> (Affy)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816-4791-84A4-2A364845D3E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2257691-8986-4274-A189-1EB40BBF4F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816-4791-84A4-2A364845D3E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177DC55-E395-4CD5-8456-DD652DD73C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816-4791-84A4-2A364845D3E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C574DF3-433A-4B7D-97F3-4BE306AB81C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5816-4791-84A4-2A364845D3E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207E3AB6-918D-48E5-A5B9-4E9FBD2765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5816-4791-84A4-2A364845D3E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CE3C560-E58E-48E9-8160-79FF7F75DB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5816-4791-84A4-2A364845D3E7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EF72BB33-4770-4C09-91CC-05A02660DE0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5816-4791-84A4-2A364845D3E7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BB1D9CD6-F743-447A-82BB-6834BD3299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5816-4791-84A4-2A364845D3E7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5DBB5E92-EEC1-4D6D-8703-92F0D83014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5816-4791-84A4-2A364845D3E7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40F51C00-F21C-4301-9C6F-97A7CE8E25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5816-4791-84A4-2A364845D3E7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C648CE67-C0A3-4478-BEE0-A3C51537514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816-4791-84A4-2A364845D3E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0B33BA8A-92D3-433A-A122-DD44532B3F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5816-4791-84A4-2A364845D3E7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CA5466E0-4E79-4016-8A17-C09F7AD9EF6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5816-4791-84A4-2A364845D3E7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C1234F2C-5CAD-4848-9227-D9C1E818242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5816-4791-84A4-2A364845D3E7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EFB04CB4-6FFA-432D-961E-B213F1A691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5816-4791-84A4-2A364845D3E7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A83882FA-0DAC-4DF3-89A5-982C38E6D1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5816-4791-84A4-2A364845D3E7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0B115AB0-668C-48FE-9C24-58958E11BF1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5816-4791-84A4-2A364845D3E7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44C9ACDC-3219-4E47-9F12-2922E036B0F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5816-4791-84A4-2A364845D3E7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fld id="{B6614D3A-0C2F-4F01-9C48-C1BC14CF7B9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5816-4791-84A4-2A364845D3E7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11030ED5-C4E9-4BAC-982C-4174AFD873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5816-4791-84A4-2A364845D3E7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763DF0B8-9FB3-45AD-BB40-2EB099BBC4E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5816-4791-84A4-2A364845D3E7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fld id="{77917AE2-DAAF-464D-B9EA-A0DB1810C9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5816-4791-84A4-2A364845D3E7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fld id="{4EB712DF-C207-4C61-A4AA-CD46235251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5816-4791-84A4-2A364845D3E7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1499BD28-FD06-4D51-AE00-38B806A4987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5816-4791-84A4-2A364845D3E7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15305B9C-8DCB-4476-95EE-440E52DC5C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5816-4791-84A4-2A364845D3E7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67754846-F85B-4A3D-8C97-9496A1AA11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5816-4791-84A4-2A364845D3E7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2BAFAB35-64BA-4CC2-BFDA-92C957C16C1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5816-4791-84A4-2A364845D3E7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fld id="{E1F654B5-0778-4476-A26C-B83127E2FBD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5816-4791-84A4-2A364845D3E7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4F78D7FA-A837-4B81-848B-C3EA343F4AF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5816-4791-84A4-2A364845D3E7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54F82562-5E20-456C-B5EC-377A9FF9F82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5816-4791-84A4-2A364845D3E7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fld id="{C8F01C13-6EC6-4869-9D70-6D31A700651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5816-4791-84A4-2A364845D3E7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fld id="{B091D4A9-F84E-4A32-93F2-647026166B0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5816-4791-84A4-2A364845D3E7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AD53A413-EEDE-4356-AFD4-6EDE406687E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5816-4791-84A4-2A364845D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Sheet1!$A$3:$A$40</c:f>
              <c:numCache>
                <c:formatCode>General</c:formatCode>
                <c:ptCount val="38"/>
                <c:pt idx="0">
                  <c:v>2007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2011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2016</c:v>
                </c:pt>
                <c:pt idx="21">
                  <c:v>2016</c:v>
                </c:pt>
                <c:pt idx="22">
                  <c:v>2016</c:v>
                </c:pt>
                <c:pt idx="23">
                  <c:v>2016</c:v>
                </c:pt>
                <c:pt idx="24">
                  <c:v>2017</c:v>
                </c:pt>
                <c:pt idx="25">
                  <c:v>2017</c:v>
                </c:pt>
                <c:pt idx="26">
                  <c:v>2017</c:v>
                </c:pt>
                <c:pt idx="27">
                  <c:v>2017</c:v>
                </c:pt>
                <c:pt idx="28">
                  <c:v>2017</c:v>
                </c:pt>
                <c:pt idx="29">
                  <c:v>2018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2019</c:v>
                </c:pt>
                <c:pt idx="36">
                  <c:v>2019</c:v>
                </c:pt>
                <c:pt idx="37">
                  <c:v>2019</c:v>
                </c:pt>
              </c:numCache>
            </c:numRef>
          </c:xVal>
          <c:yVal>
            <c:numRef>
              <c:f>Sheet1!$B$3:$B$40</c:f>
              <c:numCache>
                <c:formatCode>General</c:formatCode>
                <c:ptCount val="38"/>
                <c:pt idx="0">
                  <c:v>58336</c:v>
                </c:pt>
                <c:pt idx="1">
                  <c:v>2900</c:v>
                </c:pt>
                <c:pt idx="2">
                  <c:v>58336</c:v>
                </c:pt>
                <c:pt idx="3">
                  <c:v>777962</c:v>
                </c:pt>
                <c:pt idx="4">
                  <c:v>6909</c:v>
                </c:pt>
                <c:pt idx="5">
                  <c:v>648875</c:v>
                </c:pt>
                <c:pt idx="6">
                  <c:v>8762</c:v>
                </c:pt>
                <c:pt idx="7">
                  <c:v>9072</c:v>
                </c:pt>
                <c:pt idx="8">
                  <c:v>6912</c:v>
                </c:pt>
                <c:pt idx="9">
                  <c:v>19809</c:v>
                </c:pt>
                <c:pt idx="10">
                  <c:v>26151</c:v>
                </c:pt>
                <c:pt idx="11">
                  <c:v>77068</c:v>
                </c:pt>
                <c:pt idx="12">
                  <c:v>7083</c:v>
                </c:pt>
                <c:pt idx="13">
                  <c:v>11410</c:v>
                </c:pt>
                <c:pt idx="14">
                  <c:v>17619</c:v>
                </c:pt>
                <c:pt idx="15">
                  <c:v>30112</c:v>
                </c:pt>
                <c:pt idx="16">
                  <c:v>56955</c:v>
                </c:pt>
                <c:pt idx="17">
                  <c:v>60914</c:v>
                </c:pt>
                <c:pt idx="18">
                  <c:v>139480</c:v>
                </c:pt>
                <c:pt idx="19">
                  <c:v>39000000</c:v>
                </c:pt>
                <c:pt idx="20">
                  <c:v>18815</c:v>
                </c:pt>
                <c:pt idx="21">
                  <c:v>44705</c:v>
                </c:pt>
                <c:pt idx="22">
                  <c:v>57513</c:v>
                </c:pt>
                <c:pt idx="23">
                  <c:v>221115</c:v>
                </c:pt>
                <c:pt idx="24">
                  <c:v>7658</c:v>
                </c:pt>
                <c:pt idx="25">
                  <c:v>8984</c:v>
                </c:pt>
                <c:pt idx="26">
                  <c:v>47850</c:v>
                </c:pt>
                <c:pt idx="27">
                  <c:v>53218</c:v>
                </c:pt>
                <c:pt idx="28">
                  <c:v>53450</c:v>
                </c:pt>
                <c:pt idx="29">
                  <c:v>10706</c:v>
                </c:pt>
                <c:pt idx="30">
                  <c:v>27780</c:v>
                </c:pt>
                <c:pt idx="31">
                  <c:v>43376</c:v>
                </c:pt>
                <c:pt idx="32">
                  <c:v>44887</c:v>
                </c:pt>
                <c:pt idx="33">
                  <c:v>49629</c:v>
                </c:pt>
                <c:pt idx="34">
                  <c:v>61915</c:v>
                </c:pt>
                <c:pt idx="35">
                  <c:v>41913</c:v>
                </c:pt>
                <c:pt idx="36">
                  <c:v>45250</c:v>
                </c:pt>
                <c:pt idx="37">
                  <c:v>63836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Sheet1!$C$3:$C$40</c15:f>
                <c15:dlblRangeCache>
                  <c:ptCount val="38"/>
                  <c:pt idx="0">
                    <c:v>50K</c:v>
                  </c:pt>
                  <c:pt idx="1">
                    <c:v>3K</c:v>
                  </c:pt>
                  <c:pt idx="2">
                    <c:v>50K2</c:v>
                  </c:pt>
                  <c:pt idx="3">
                    <c:v>HD</c:v>
                  </c:pt>
                  <c:pt idx="4">
                    <c:v>LD</c:v>
                  </c:pt>
                  <c:pt idx="5">
                    <c:v>640K</c:v>
                  </c:pt>
                  <c:pt idx="6">
                    <c:v>GGP</c:v>
                  </c:pt>
                  <c:pt idx="7">
                    <c:v>ELD</c:v>
                  </c:pt>
                  <c:pt idx="8">
                    <c:v>LD2</c:v>
                  </c:pt>
                  <c:pt idx="9">
                    <c:v>GP2</c:v>
                  </c:pt>
                  <c:pt idx="10">
                    <c:v>GP3</c:v>
                  </c:pt>
                  <c:pt idx="11">
                    <c:v>GHD</c:v>
                  </c:pt>
                  <c:pt idx="12">
                    <c:v>G7K</c:v>
                  </c:pt>
                  <c:pt idx="13">
                    <c:v>ZLD</c:v>
                  </c:pt>
                  <c:pt idx="14">
                    <c:v>ZL2</c:v>
                  </c:pt>
                  <c:pt idx="15">
                    <c:v>GP4</c:v>
                  </c:pt>
                  <c:pt idx="16">
                    <c:v>ZMD</c:v>
                  </c:pt>
                  <c:pt idx="17">
                    <c:v>ZM2</c:v>
                  </c:pt>
                  <c:pt idx="18">
                    <c:v>GH2</c:v>
                  </c:pt>
                  <c:pt idx="19">
                    <c:v>SEQ</c:v>
                  </c:pt>
                  <c:pt idx="20">
                    <c:v>ZL4</c:v>
                  </c:pt>
                  <c:pt idx="21">
                    <c:v>AMD</c:v>
                  </c:pt>
                  <c:pt idx="22">
                    <c:v>BG1</c:v>
                  </c:pt>
                  <c:pt idx="23">
                    <c:v>GF1</c:v>
                  </c:pt>
                  <c:pt idx="24">
                    <c:v>ZU1</c:v>
                  </c:pt>
                  <c:pt idx="25">
                    <c:v>G9K</c:v>
                  </c:pt>
                  <c:pt idx="26">
                    <c:v>GMD</c:v>
                  </c:pt>
                  <c:pt idx="27">
                    <c:v>50K3</c:v>
                  </c:pt>
                  <c:pt idx="28">
                    <c:v>ID3</c:v>
                  </c:pt>
                  <c:pt idx="29">
                    <c:v>EL7</c:v>
                  </c:pt>
                  <c:pt idx="30">
                    <c:v>ZL5</c:v>
                  </c:pt>
                  <c:pt idx="31">
                    <c:v>DEA</c:v>
                  </c:pt>
                  <c:pt idx="32">
                    <c:v>AM2</c:v>
                  </c:pt>
                  <c:pt idx="33">
                    <c:v>WMD</c:v>
                  </c:pt>
                  <c:pt idx="34">
                    <c:v>VM1</c:v>
                  </c:pt>
                  <c:pt idx="35">
                    <c:v>LMD</c:v>
                  </c:pt>
                  <c:pt idx="36">
                    <c:v>EMD</c:v>
                  </c:pt>
                  <c:pt idx="37">
                    <c:v>VM2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5816-4791-84A4-2A364845D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646976"/>
        <c:axId val="89648512"/>
      </c:scatterChart>
      <c:valAx>
        <c:axId val="89646976"/>
        <c:scaling>
          <c:orientation val="minMax"/>
          <c:max val="2019.5"/>
          <c:min val="2007"/>
        </c:scaling>
        <c:delete val="1"/>
        <c:axPos val="b"/>
        <c:numFmt formatCode="General" sourceLinked="1"/>
        <c:majorTickMark val="out"/>
        <c:minorTickMark val="none"/>
        <c:tickLblPos val="nextTo"/>
        <c:crossAx val="89648512"/>
        <c:crosses val="autoZero"/>
        <c:crossBetween val="midCat"/>
        <c:majorUnit val="1"/>
      </c:valAx>
      <c:valAx>
        <c:axId val="89648512"/>
        <c:scaling>
          <c:orientation val="minMax"/>
          <c:max val="800000"/>
          <c:min val="100000"/>
        </c:scaling>
        <c:delete val="0"/>
        <c:axPos val="l"/>
        <c:majorGridlines>
          <c:spPr>
            <a:ln w="19050" cap="rnd">
              <a:solidFill>
                <a:schemeClr val="accent1"/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 b="1"/>
                </a:pPr>
                <a:r>
                  <a:rPr lang="en-US" sz="1800" b="1"/>
                  <a:t>SNPs (1000s)</a:t>
                </a:r>
              </a:p>
            </c:rich>
          </c:tx>
          <c:layout>
            <c:manualLayout>
              <c:xMode val="edge"/>
              <c:yMode val="edge"/>
              <c:x val="5.5465493283927828E-4"/>
              <c:y val="0.379826115485564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540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89646976"/>
        <c:crosses val="autoZero"/>
        <c:crossBetween val="midCat"/>
        <c:majorUnit val="100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86047521039721E-2"/>
          <c:y val="5.1400554097404488E-2"/>
          <c:w val="0.89522914661719"/>
          <c:h val="0.83261956838728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C00000"/>
              </a:solidFill>
              <a:ln w="15875" cap="sq">
                <a:solidFill>
                  <a:srgbClr val="000000"/>
                </a:solidFill>
                <a:miter lim="800000"/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/>
                      <a:t>5</a:t>
                    </a:r>
                    <a:r>
                      <a:rPr lang="en-US" sz="1300"/>
                      <a:t>0K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33-4C73-B9CF-BBA50BDC5A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/>
                      <a:t>3</a:t>
                    </a:r>
                    <a:r>
                      <a:rPr lang="en-US"/>
                      <a:t>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33-4C73-B9CF-BBA50BDC5A3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/>
                      <a:t>5</a:t>
                    </a:r>
                    <a:r>
                      <a:rPr lang="en-US"/>
                      <a:t>0K2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33-4C73-B9CF-BBA50BDC5A3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/>
                      <a:t>I</a:t>
                    </a:r>
                    <a:r>
                      <a:rPr lang="en-US"/>
                      <a:t>llumina 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33-4C73-B9CF-BBA50BDC5A3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/>
                      <a:t>L</a:t>
                    </a:r>
                    <a:r>
                      <a:rPr lang="en-US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33-4C73-B9CF-BBA50BDC5A3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/>
                      <a:t>A</a:t>
                    </a:r>
                    <a:r>
                      <a:rPr lang="en-US"/>
                      <a:t>ffy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33-4C73-B9CF-BBA50BDC5A3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GP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33-4C73-B9CF-BBA50BDC5A3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400"/>
                      <a:t>E</a:t>
                    </a:r>
                    <a:r>
                      <a:rPr lang="en-US"/>
                      <a:t>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33-4C73-B9CF-BBA50BDC5A3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1400"/>
                      <a:t>L</a:t>
                    </a:r>
                    <a:r>
                      <a:rPr lang="en-US"/>
                      <a:t>D2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533-4C73-B9CF-BBA50BDC5A3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P2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533-4C73-B9CF-BBA50BDC5A3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P3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533-4C73-B9CF-BBA50BDC5A3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HD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33-4C73-B9CF-BBA50BDC5A3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7K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533-4C73-B9CF-BBA50BDC5A33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sz="1400"/>
                      <a:t>ZLD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533-4C73-B9CF-BBA50BDC5A33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sz="1400"/>
                      <a:t>ZL2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533-4C73-B9CF-BBA50BDC5A33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P4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533-4C73-B9CF-BBA50BDC5A33}"/>
                </c:ext>
              </c:extLst>
            </c:dLbl>
            <c:dLbl>
              <c:idx val="16"/>
              <c:layout>
                <c:manualLayout>
                  <c:x val="0"/>
                  <c:y val="4.5045045045045045E-3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Z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533-4C73-B9CF-BBA50BDC5A33}"/>
                </c:ext>
              </c:extLst>
            </c:dLbl>
            <c:dLbl>
              <c:idx val="17"/>
              <c:layout>
                <c:manualLayout>
                  <c:x val="0"/>
                  <c:y val="-4.5045045045045045E-3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Z</a:t>
                    </a:r>
                    <a:r>
                      <a:rPr lang="en-US"/>
                      <a:t>M2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533-4C73-B9CF-BBA50BDC5A33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 sz="1400"/>
                      <a:t>G</a:t>
                    </a:r>
                    <a:r>
                      <a:rPr lang="en-US"/>
                      <a:t>H2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533-4C73-B9CF-BBA50BDC5A33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 sz="1400"/>
                      <a:t>S</a:t>
                    </a:r>
                    <a:r>
                      <a:rPr lang="en-US"/>
                      <a:t>EQ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533-4C73-B9CF-BBA50BDC5A33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sz="1400"/>
                      <a:t>Z</a:t>
                    </a:r>
                    <a:r>
                      <a:rPr lang="en-US"/>
                      <a:t>L4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533-4C73-B9CF-BBA50BDC5A33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sz="1400"/>
                      <a:t>A</a:t>
                    </a:r>
                    <a:r>
                      <a:rPr lang="en-US"/>
                      <a:t>MD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533-4C73-B9CF-BBA50BDC5A33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AB9E8ABD-4E66-4899-B58C-22A2EB15FC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9533-4C73-B9CF-BBA50BDC5A33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BG1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533-4C73-B9CF-BBA50BDC5A33}"/>
                </c:ext>
              </c:extLst>
            </c:dLbl>
            <c:dLbl>
              <c:idx val="24"/>
              <c:layout>
                <c:manualLayout>
                  <c:x val="-1.3253699801163438E-16"/>
                  <c:y val="1.8018018018017851E-2"/>
                </c:manualLayout>
              </c:layout>
              <c:tx>
                <c:rich>
                  <a:bodyPr/>
                  <a:lstStyle/>
                  <a:p>
                    <a:fld id="{A9E7346E-5018-4718-A0AE-BA7CF41162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9533-4C73-B9CF-BBA50BDC5A33}"/>
                </c:ext>
              </c:extLst>
            </c:dLbl>
            <c:dLbl>
              <c:idx val="25"/>
              <c:layout>
                <c:manualLayout>
                  <c:x val="-9.0367178925248649E-4"/>
                  <c:y val="-1.8018018018017935E-2"/>
                </c:manualLayout>
              </c:layout>
              <c:tx>
                <c:rich>
                  <a:bodyPr/>
                  <a:lstStyle/>
                  <a:p>
                    <a:fld id="{165FFEF7-1F47-4432-8579-3A14FE8210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9533-4C73-B9CF-BBA50BDC5A33}"/>
                </c:ext>
              </c:extLst>
            </c:dLbl>
            <c:dLbl>
              <c:idx val="26"/>
              <c:layout>
                <c:manualLayout>
                  <c:x val="-1.3253699801163438E-16"/>
                  <c:y val="1.3513513513513514E-2"/>
                </c:manualLayout>
              </c:layout>
              <c:tx>
                <c:rich>
                  <a:bodyPr/>
                  <a:lstStyle/>
                  <a:p>
                    <a:fld id="{90CE5241-60DB-4579-A92F-3ED76A890DC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9533-4C73-B9CF-BBA50BDC5A33}"/>
                </c:ext>
              </c:extLst>
            </c:dLbl>
            <c:dLbl>
              <c:idx val="27"/>
              <c:layout>
                <c:manualLayout>
                  <c:x val="-1.3253699801163438E-16"/>
                  <c:y val="1.8018018018018018E-2"/>
                </c:manualLayout>
              </c:layout>
              <c:tx>
                <c:rich>
                  <a:bodyPr/>
                  <a:lstStyle/>
                  <a:p>
                    <a:fld id="{2B567D22-60CA-4E5A-AEDB-39407B2D015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9533-4C73-B9CF-BBA50BDC5A33}"/>
                </c:ext>
              </c:extLst>
            </c:dLbl>
            <c:dLbl>
              <c:idx val="28"/>
              <c:layout>
                <c:manualLayout>
                  <c:x val="-1.3253699801163438E-16"/>
                  <c:y val="-2.7027027027027029E-2"/>
                </c:manualLayout>
              </c:layout>
              <c:tx>
                <c:rich>
                  <a:bodyPr/>
                  <a:lstStyle/>
                  <a:p>
                    <a:fld id="{2E1D18D6-84DD-49DB-A10B-DDBAA00F0B5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9533-4C73-B9CF-BBA50BDC5A33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79ED7E15-39EC-4246-8100-58E574702BD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9533-4C73-B9CF-BBA50BDC5A33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fld id="{57E8E8B8-C23B-456C-B14D-85B5774F52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9533-4C73-B9CF-BBA50BDC5A33}"/>
                </c:ext>
              </c:extLst>
            </c:dLbl>
            <c:dLbl>
              <c:idx val="31"/>
              <c:layout>
                <c:manualLayout>
                  <c:x val="-1.3253699801163438E-16"/>
                  <c:y val="1.8018018018018018E-2"/>
                </c:manualLayout>
              </c:layout>
              <c:tx>
                <c:rich>
                  <a:bodyPr/>
                  <a:lstStyle/>
                  <a:p>
                    <a:fld id="{CFB4A610-2440-4D63-98C7-29C17465898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9533-4C73-B9CF-BBA50BDC5A33}"/>
                </c:ext>
              </c:extLst>
            </c:dLbl>
            <c:dLbl>
              <c:idx val="32"/>
              <c:layout>
                <c:manualLayout>
                  <c:x val="-1.3253699801163438E-16"/>
                  <c:y val="-1.3513513513513554E-2"/>
                </c:manualLayout>
              </c:layout>
              <c:tx>
                <c:rich>
                  <a:bodyPr/>
                  <a:lstStyle/>
                  <a:p>
                    <a:fld id="{FFE4B3DE-4E39-48EA-9BBB-B6E9C91E3CE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9533-4C73-B9CF-BBA50BDC5A33}"/>
                </c:ext>
              </c:extLst>
            </c:dLbl>
            <c:dLbl>
              <c:idx val="33"/>
              <c:layout>
                <c:manualLayout>
                  <c:x val="-1.3253699801163438E-16"/>
                  <c:y val="-1.8018018018018018E-2"/>
                </c:manualLayout>
              </c:layout>
              <c:tx>
                <c:rich>
                  <a:bodyPr/>
                  <a:lstStyle/>
                  <a:p>
                    <a:fld id="{2A171EA9-BEAC-4240-A926-F20E21640D6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9533-4C73-B9CF-BBA50BDC5A33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7820C8FF-7DD5-478E-B270-DAE3C6DB98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9533-4C73-B9CF-BBA50BDC5A33}"/>
                </c:ext>
              </c:extLst>
            </c:dLbl>
            <c:dLbl>
              <c:idx val="35"/>
              <c:layout>
                <c:manualLayout>
                  <c:x val="0"/>
                  <c:y val="9.0090090090090089E-3"/>
                </c:manualLayout>
              </c:layout>
              <c:tx>
                <c:rich>
                  <a:bodyPr/>
                  <a:lstStyle/>
                  <a:p>
                    <a:fld id="{837BEF95-537F-47C8-A159-CF083CED5B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9533-4C73-B9CF-BBA50BDC5A33}"/>
                </c:ext>
              </c:extLst>
            </c:dLbl>
            <c:dLbl>
              <c:idx val="36"/>
              <c:layout>
                <c:manualLayout>
                  <c:x val="0"/>
                  <c:y val="-4.5045045045045045E-3"/>
                </c:manualLayout>
              </c:layout>
              <c:tx>
                <c:rich>
                  <a:bodyPr/>
                  <a:lstStyle/>
                  <a:p>
                    <a:fld id="{C3787D4C-D134-417A-A8C9-FC78685742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9533-4C73-B9CF-BBA50BDC5A33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fld id="{771D33B9-9EB1-4F06-A9FF-3D4869D9C3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9533-4C73-B9CF-BBA50BDC5A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Sheet1!$A$3:$A$40</c:f>
              <c:numCache>
                <c:formatCode>General</c:formatCode>
                <c:ptCount val="38"/>
                <c:pt idx="0">
                  <c:v>2007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2011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2015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2016</c:v>
                </c:pt>
                <c:pt idx="21">
                  <c:v>2016</c:v>
                </c:pt>
                <c:pt idx="22">
                  <c:v>2016</c:v>
                </c:pt>
                <c:pt idx="23">
                  <c:v>2016</c:v>
                </c:pt>
                <c:pt idx="24">
                  <c:v>2017</c:v>
                </c:pt>
                <c:pt idx="25">
                  <c:v>2017</c:v>
                </c:pt>
                <c:pt idx="26">
                  <c:v>2017</c:v>
                </c:pt>
                <c:pt idx="27">
                  <c:v>2017</c:v>
                </c:pt>
                <c:pt idx="28">
                  <c:v>2017</c:v>
                </c:pt>
                <c:pt idx="29">
                  <c:v>2018</c:v>
                </c:pt>
                <c:pt idx="30">
                  <c:v>2018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2019</c:v>
                </c:pt>
                <c:pt idx="36">
                  <c:v>2019</c:v>
                </c:pt>
                <c:pt idx="37">
                  <c:v>2019</c:v>
                </c:pt>
              </c:numCache>
            </c:numRef>
          </c:xVal>
          <c:yVal>
            <c:numRef>
              <c:f>Sheet1!$B$3:$B$40</c:f>
              <c:numCache>
                <c:formatCode>General</c:formatCode>
                <c:ptCount val="38"/>
                <c:pt idx="0">
                  <c:v>58336</c:v>
                </c:pt>
                <c:pt idx="1">
                  <c:v>2900</c:v>
                </c:pt>
                <c:pt idx="2">
                  <c:v>58336</c:v>
                </c:pt>
                <c:pt idx="3">
                  <c:v>777962</c:v>
                </c:pt>
                <c:pt idx="4">
                  <c:v>6909</c:v>
                </c:pt>
                <c:pt idx="5">
                  <c:v>648875</c:v>
                </c:pt>
                <c:pt idx="6">
                  <c:v>8762</c:v>
                </c:pt>
                <c:pt idx="7">
                  <c:v>9072</c:v>
                </c:pt>
                <c:pt idx="8">
                  <c:v>6912</c:v>
                </c:pt>
                <c:pt idx="9">
                  <c:v>19809</c:v>
                </c:pt>
                <c:pt idx="10">
                  <c:v>26151</c:v>
                </c:pt>
                <c:pt idx="11">
                  <c:v>77068</c:v>
                </c:pt>
                <c:pt idx="12">
                  <c:v>7083</c:v>
                </c:pt>
                <c:pt idx="13">
                  <c:v>11410</c:v>
                </c:pt>
                <c:pt idx="14">
                  <c:v>17619</c:v>
                </c:pt>
                <c:pt idx="15">
                  <c:v>30112</c:v>
                </c:pt>
                <c:pt idx="16">
                  <c:v>56955</c:v>
                </c:pt>
                <c:pt idx="17">
                  <c:v>60914</c:v>
                </c:pt>
                <c:pt idx="18">
                  <c:v>139480</c:v>
                </c:pt>
                <c:pt idx="19">
                  <c:v>39000000</c:v>
                </c:pt>
                <c:pt idx="20">
                  <c:v>18815</c:v>
                </c:pt>
                <c:pt idx="21">
                  <c:v>44705</c:v>
                </c:pt>
                <c:pt idx="22">
                  <c:v>57513</c:v>
                </c:pt>
                <c:pt idx="23">
                  <c:v>221115</c:v>
                </c:pt>
                <c:pt idx="24">
                  <c:v>7658</c:v>
                </c:pt>
                <c:pt idx="25">
                  <c:v>8984</c:v>
                </c:pt>
                <c:pt idx="26">
                  <c:v>47850</c:v>
                </c:pt>
                <c:pt idx="27">
                  <c:v>53218</c:v>
                </c:pt>
                <c:pt idx="28">
                  <c:v>53450</c:v>
                </c:pt>
                <c:pt idx="29">
                  <c:v>10706</c:v>
                </c:pt>
                <c:pt idx="30">
                  <c:v>27780</c:v>
                </c:pt>
                <c:pt idx="31">
                  <c:v>43376</c:v>
                </c:pt>
                <c:pt idx="32">
                  <c:v>44887</c:v>
                </c:pt>
                <c:pt idx="33">
                  <c:v>49629</c:v>
                </c:pt>
                <c:pt idx="34">
                  <c:v>61915</c:v>
                </c:pt>
                <c:pt idx="35">
                  <c:v>41913</c:v>
                </c:pt>
                <c:pt idx="36">
                  <c:v>45250</c:v>
                </c:pt>
                <c:pt idx="37">
                  <c:v>63836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Sheet1!$C$3:$C$40</c15:f>
                <c15:dlblRangeCache>
                  <c:ptCount val="38"/>
                  <c:pt idx="0">
                    <c:v>50K</c:v>
                  </c:pt>
                  <c:pt idx="1">
                    <c:v>3K</c:v>
                  </c:pt>
                  <c:pt idx="2">
                    <c:v>50K2</c:v>
                  </c:pt>
                  <c:pt idx="3">
                    <c:v>HD</c:v>
                  </c:pt>
                  <c:pt idx="4">
                    <c:v>LD</c:v>
                  </c:pt>
                  <c:pt idx="5">
                    <c:v>640K</c:v>
                  </c:pt>
                  <c:pt idx="6">
                    <c:v>GGP</c:v>
                  </c:pt>
                  <c:pt idx="7">
                    <c:v>ELD</c:v>
                  </c:pt>
                  <c:pt idx="8">
                    <c:v>LD2</c:v>
                  </c:pt>
                  <c:pt idx="9">
                    <c:v>GP2</c:v>
                  </c:pt>
                  <c:pt idx="10">
                    <c:v>GP3</c:v>
                  </c:pt>
                  <c:pt idx="11">
                    <c:v>GHD</c:v>
                  </c:pt>
                  <c:pt idx="12">
                    <c:v>G7K</c:v>
                  </c:pt>
                  <c:pt idx="13">
                    <c:v>ZLD</c:v>
                  </c:pt>
                  <c:pt idx="14">
                    <c:v>ZL2</c:v>
                  </c:pt>
                  <c:pt idx="15">
                    <c:v>GP4</c:v>
                  </c:pt>
                  <c:pt idx="16">
                    <c:v>ZMD</c:v>
                  </c:pt>
                  <c:pt idx="17">
                    <c:v>ZM2</c:v>
                  </c:pt>
                  <c:pt idx="18">
                    <c:v>GH2</c:v>
                  </c:pt>
                  <c:pt idx="19">
                    <c:v>SEQ</c:v>
                  </c:pt>
                  <c:pt idx="20">
                    <c:v>ZL4</c:v>
                  </c:pt>
                  <c:pt idx="21">
                    <c:v>AMD</c:v>
                  </c:pt>
                  <c:pt idx="22">
                    <c:v>BG1</c:v>
                  </c:pt>
                  <c:pt idx="23">
                    <c:v>GF1</c:v>
                  </c:pt>
                  <c:pt idx="24">
                    <c:v>ZU1</c:v>
                  </c:pt>
                  <c:pt idx="25">
                    <c:v>G9K</c:v>
                  </c:pt>
                  <c:pt idx="26">
                    <c:v>GMD</c:v>
                  </c:pt>
                  <c:pt idx="27">
                    <c:v>50K3</c:v>
                  </c:pt>
                  <c:pt idx="28">
                    <c:v>ID3</c:v>
                  </c:pt>
                  <c:pt idx="29">
                    <c:v>EL7</c:v>
                  </c:pt>
                  <c:pt idx="30">
                    <c:v>ZL5</c:v>
                  </c:pt>
                  <c:pt idx="31">
                    <c:v>DEA</c:v>
                  </c:pt>
                  <c:pt idx="32">
                    <c:v>AM2</c:v>
                  </c:pt>
                  <c:pt idx="33">
                    <c:v>WMD</c:v>
                  </c:pt>
                  <c:pt idx="34">
                    <c:v>VM1</c:v>
                  </c:pt>
                  <c:pt idx="35">
                    <c:v>LMD</c:v>
                  </c:pt>
                  <c:pt idx="36">
                    <c:v>EMD</c:v>
                  </c:pt>
                  <c:pt idx="37">
                    <c:v>VM2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6-9533-4C73-B9CF-BBA50BDC5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791872"/>
        <c:axId val="89805952"/>
      </c:scatterChart>
      <c:valAx>
        <c:axId val="89791872"/>
        <c:scaling>
          <c:orientation val="minMax"/>
          <c:max val="2019.5"/>
          <c:min val="2007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 cap="sq">
            <a:solidFill>
              <a:srgbClr val="000000"/>
            </a:solidFill>
            <a:miter lim="800000"/>
          </a:ln>
        </c:spPr>
        <c:crossAx val="89805952"/>
        <c:crosses val="autoZero"/>
        <c:crossBetween val="midCat"/>
        <c:majorUnit val="1"/>
      </c:valAx>
      <c:valAx>
        <c:axId val="89805952"/>
        <c:scaling>
          <c:orientation val="minMax"/>
          <c:max val="80000"/>
          <c:min val="0"/>
        </c:scaling>
        <c:delete val="0"/>
        <c:axPos val="l"/>
        <c:majorGridlines>
          <c:spPr>
            <a:ln w="19050" cap="rnd">
              <a:solidFill>
                <a:schemeClr val="accent1"/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spPr>
          <a:ln w="25400" cap="sq">
            <a:solidFill>
              <a:srgbClr val="000000"/>
            </a:solidFill>
            <a:miter lim="800000"/>
          </a:ln>
        </c:spPr>
        <c:crossAx val="89791872"/>
        <c:crosses val="autoZero"/>
        <c:crossBetween val="midCat"/>
        <c:majorUnit val="10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006443340021593E-2"/>
          <c:y val="3.11968651356524E-2"/>
          <c:w val="0.86865743562349296"/>
          <c:h val="0.745211072561778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Bull sires</c:v>
                </c:pt>
              </c:strCache>
            </c:strRef>
          </c:tx>
          <c:spPr>
            <a:ln w="38100" cap="sq">
              <a:solidFill>
                <a:srgbClr val="244270"/>
              </a:solidFill>
              <a:miter lim="800000"/>
            </a:ln>
          </c:spPr>
          <c:marker>
            <c:symbol val="square"/>
            <c:size val="12"/>
            <c:spPr>
              <a:solidFill>
                <a:srgbClr val="C5D5ED"/>
              </a:solidFill>
              <a:ln w="31750" cap="sq">
                <a:solidFill>
                  <a:srgbClr val="244270"/>
                </a:solidFill>
                <a:miter lim="800000"/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7.6938267290000004</c:v>
                </c:pt>
                <c:pt idx="1">
                  <c:v>7.4881577949000002</c:v>
                </c:pt>
                <c:pt idx="2">
                  <c:v>7.9284788396000003</c:v>
                </c:pt>
                <c:pt idx="3">
                  <c:v>7.7625662853000001</c:v>
                </c:pt>
                <c:pt idx="4">
                  <c:v>8.0375579543000004</c:v>
                </c:pt>
                <c:pt idx="5">
                  <c:v>7.6983432168999997</c:v>
                </c:pt>
                <c:pt idx="6">
                  <c:v>7.2171571982999998</c:v>
                </c:pt>
                <c:pt idx="7">
                  <c:v>6.9121577444</c:v>
                </c:pt>
                <c:pt idx="8">
                  <c:v>6.9727552920000004</c:v>
                </c:pt>
                <c:pt idx="9">
                  <c:v>7.1471863036999999</c:v>
                </c:pt>
                <c:pt idx="10">
                  <c:v>6.7931208567999999</c:v>
                </c:pt>
                <c:pt idx="11">
                  <c:v>6.8933394469999998</c:v>
                </c:pt>
                <c:pt idx="12">
                  <c:v>6.9548957864999998</c:v>
                </c:pt>
                <c:pt idx="13">
                  <c:v>6.8283228439999997</c:v>
                </c:pt>
                <c:pt idx="14">
                  <c:v>6.9859827655000002</c:v>
                </c:pt>
                <c:pt idx="15">
                  <c:v>7.0541285059999996</c:v>
                </c:pt>
                <c:pt idx="16">
                  <c:v>6.8049633757999999</c:v>
                </c:pt>
                <c:pt idx="17">
                  <c:v>7.0723024094999998</c:v>
                </c:pt>
                <c:pt idx="18">
                  <c:v>7.3940188872999997</c:v>
                </c:pt>
                <c:pt idx="19">
                  <c:v>6.8247484090999997</c:v>
                </c:pt>
                <c:pt idx="20">
                  <c:v>5.3422156331000004</c:v>
                </c:pt>
                <c:pt idx="21">
                  <c:v>4.5789891254999997</c:v>
                </c:pt>
                <c:pt idx="22">
                  <c:v>3.4857204266999999</c:v>
                </c:pt>
                <c:pt idx="23">
                  <c:v>2.8616037351000001</c:v>
                </c:pt>
                <c:pt idx="24">
                  <c:v>2.6440084145</c:v>
                </c:pt>
                <c:pt idx="25">
                  <c:v>2.6104440708999999</c:v>
                </c:pt>
                <c:pt idx="26">
                  <c:v>2.5630776038</c:v>
                </c:pt>
                <c:pt idx="27">
                  <c:v>2.4430238998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19-4637-94CC-C61C6EC8C87C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 Bull dams</c:v>
                </c:pt>
              </c:strCache>
            </c:strRef>
          </c:tx>
          <c:spPr>
            <a:ln w="38100" cap="sq">
              <a:solidFill>
                <a:srgbClr val="244270"/>
              </a:solidFill>
              <a:prstDash val="solid"/>
              <a:miter lim="800000"/>
            </a:ln>
          </c:spPr>
          <c:marker>
            <c:symbol val="square"/>
            <c:size val="12"/>
            <c:spPr>
              <a:solidFill>
                <a:srgbClr val="FFCDDC"/>
              </a:solidFill>
              <a:ln w="31750" cap="sq">
                <a:solidFill>
                  <a:srgbClr val="244270"/>
                </a:solidFill>
                <a:miter lim="800000"/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Sheet1!$D$2:$D$29</c:f>
              <c:numCache>
                <c:formatCode>General</c:formatCode>
                <c:ptCount val="28"/>
                <c:pt idx="0">
                  <c:v>5.0959075788000003</c:v>
                </c:pt>
                <c:pt idx="1">
                  <c:v>4.9786592663000002</c:v>
                </c:pt>
                <c:pt idx="2">
                  <c:v>4.7420473814999999</c:v>
                </c:pt>
                <c:pt idx="3">
                  <c:v>4.5496702923000001</c:v>
                </c:pt>
                <c:pt idx="4">
                  <c:v>4.5484309555999998</c:v>
                </c:pt>
                <c:pt idx="5">
                  <c:v>4.5840877003999996</c:v>
                </c:pt>
                <c:pt idx="6">
                  <c:v>4.5870212244999999</c:v>
                </c:pt>
                <c:pt idx="7">
                  <c:v>4.5790947489000002</c:v>
                </c:pt>
                <c:pt idx="8">
                  <c:v>4.4849368669</c:v>
                </c:pt>
                <c:pt idx="9">
                  <c:v>4.4177936969999996</c:v>
                </c:pt>
                <c:pt idx="10">
                  <c:v>4.3497733699000003</c:v>
                </c:pt>
                <c:pt idx="11">
                  <c:v>4.5343728951999998</c:v>
                </c:pt>
                <c:pt idx="12">
                  <c:v>4.5064084920000003</c:v>
                </c:pt>
                <c:pt idx="13">
                  <c:v>4.4771836036000003</c:v>
                </c:pt>
                <c:pt idx="14">
                  <c:v>4.4319286354000003</c:v>
                </c:pt>
                <c:pt idx="15">
                  <c:v>4.4528071338000004</c:v>
                </c:pt>
                <c:pt idx="16">
                  <c:v>4.3823477149999999</c:v>
                </c:pt>
                <c:pt idx="17">
                  <c:v>4.1788416180999999</c:v>
                </c:pt>
                <c:pt idx="18">
                  <c:v>3.9069173085000002</c:v>
                </c:pt>
                <c:pt idx="19">
                  <c:v>3.8692526847000002</c:v>
                </c:pt>
                <c:pt idx="20">
                  <c:v>3.9092907182999999</c:v>
                </c:pt>
                <c:pt idx="21">
                  <c:v>3.7266066746000002</c:v>
                </c:pt>
                <c:pt idx="22">
                  <c:v>3.3560432540999998</c:v>
                </c:pt>
                <c:pt idx="23">
                  <c:v>3.0311784337000001</c:v>
                </c:pt>
                <c:pt idx="24">
                  <c:v>2.7994933460000002</c:v>
                </c:pt>
                <c:pt idx="25">
                  <c:v>2.6943546682999999</c:v>
                </c:pt>
                <c:pt idx="26">
                  <c:v>2.5611034174</c:v>
                </c:pt>
                <c:pt idx="27">
                  <c:v>2.3867805031999998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19-4637-94CC-C61C6EC8C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495352"/>
        <c:axId val="2117497608"/>
      </c:scatterChart>
      <c:valAx>
        <c:axId val="2117495352"/>
        <c:scaling>
          <c:orientation val="minMax"/>
          <c:max val="2017"/>
          <c:min val="1990"/>
        </c:scaling>
        <c:delete val="0"/>
        <c:axPos val="b"/>
        <c:title>
          <c:tx>
            <c:rich>
              <a:bodyPr/>
              <a:lstStyle/>
              <a:p>
                <a:pPr>
                  <a:defRPr sz="2400" b="1">
                    <a:latin typeface="Calibri" pitchFamily="34" charset="0"/>
                  </a:defRPr>
                </a:pPr>
                <a:r>
                  <a:rPr lang="en-US" sz="2400" b="1" dirty="0">
                    <a:latin typeface="Calibri" pitchFamily="34" charset="0"/>
                  </a:rPr>
                  <a:t>Animal birth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2200" b="1">
                <a:latin typeface="Calibri" pitchFamily="34" charset="0"/>
              </a:defRPr>
            </a:pPr>
            <a:endParaRPr lang="en-US"/>
          </a:p>
        </c:txPr>
        <c:crossAx val="2117497608"/>
        <c:crosses val="autoZero"/>
        <c:crossBetween val="midCat"/>
      </c:valAx>
      <c:valAx>
        <c:axId val="2117497608"/>
        <c:scaling>
          <c:orientation val="minMax"/>
          <c:max val="9"/>
          <c:min val="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400" b="1">
                    <a:latin typeface="Calibri" pitchFamily="34" charset="0"/>
                  </a:defRPr>
                </a:pPr>
                <a:r>
                  <a:rPr lang="en-US" sz="2400" b="1" dirty="0">
                    <a:latin typeface="Calibri" pitchFamily="34" charset="0"/>
                  </a:rPr>
                  <a:t>Parent age (years)</a:t>
                </a:r>
              </a:p>
            </c:rich>
          </c:tx>
          <c:layout>
            <c:manualLayout>
              <c:xMode val="edge"/>
              <c:yMode val="edge"/>
              <c:x val="5.5882156298416518E-4"/>
              <c:y val="0.1959865453894367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 cap="sq">
            <a:solidFill>
              <a:srgbClr val="000000"/>
            </a:solidFill>
            <a:miter lim="800000"/>
          </a:ln>
        </c:spPr>
        <c:txPr>
          <a:bodyPr/>
          <a:lstStyle/>
          <a:p>
            <a:pPr>
              <a:defRPr sz="2200" b="1">
                <a:latin typeface="Calibri" pitchFamily="34" charset="0"/>
              </a:defRPr>
            </a:pPr>
            <a:endParaRPr lang="en-US"/>
          </a:p>
        </c:txPr>
        <c:crossAx val="21174953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5256264741561901"/>
          <c:y val="0.31308854490326299"/>
          <c:w val="0.198190072929535"/>
          <c:h val="0.13179566306450499"/>
        </c:manualLayout>
      </c:layout>
      <c:overlay val="0"/>
      <c:txPr>
        <a:bodyPr/>
        <a:lstStyle/>
        <a:p>
          <a:pPr>
            <a:defRPr sz="2600" b="1">
              <a:latin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 b="1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006443340021593E-2"/>
          <c:y val="3.11968651356524E-2"/>
          <c:w val="0.86865743562349296"/>
          <c:h val="0.74364261776268703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 Cow sires</c:v>
                </c:pt>
              </c:strCache>
            </c:strRef>
          </c:tx>
          <c:spPr>
            <a:ln w="38100" cap="sq">
              <a:solidFill>
                <a:srgbClr val="C00000"/>
              </a:solidFill>
              <a:miter lim="800000"/>
            </a:ln>
          </c:spPr>
          <c:marker>
            <c:symbol val="circle"/>
            <c:size val="13"/>
            <c:spPr>
              <a:solidFill>
                <a:srgbClr val="C5D5ED"/>
              </a:solidFill>
              <a:ln w="31750">
                <a:solidFill>
                  <a:srgbClr val="C00000"/>
                </a:solidFill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Sheet1!$C$2:$C$29</c:f>
              <c:numCache>
                <c:formatCode>General</c:formatCode>
                <c:ptCount val="28"/>
                <c:pt idx="0">
                  <c:v>7.3575269992999992</c:v>
                </c:pt>
                <c:pt idx="1">
                  <c:v>7.3463534147000003</c:v>
                </c:pt>
                <c:pt idx="2">
                  <c:v>7.2556134256</c:v>
                </c:pt>
                <c:pt idx="3">
                  <c:v>7.2023234201999999</c:v>
                </c:pt>
                <c:pt idx="4">
                  <c:v>7.2442243593000004</c:v>
                </c:pt>
                <c:pt idx="5">
                  <c:v>7.244492211899999</c:v>
                </c:pt>
                <c:pt idx="6">
                  <c:v>6.8864881732000001</c:v>
                </c:pt>
                <c:pt idx="7">
                  <c:v>6.7788388972</c:v>
                </c:pt>
                <c:pt idx="8">
                  <c:v>6.7918402925999999</c:v>
                </c:pt>
                <c:pt idx="9">
                  <c:v>6.9028625168</c:v>
                </c:pt>
                <c:pt idx="10">
                  <c:v>6.7943959507999994</c:v>
                </c:pt>
                <c:pt idx="11">
                  <c:v>6.6768459480999987</c:v>
                </c:pt>
                <c:pt idx="12">
                  <c:v>6.6567401824000001</c:v>
                </c:pt>
                <c:pt idx="13">
                  <c:v>6.6756610939999996</c:v>
                </c:pt>
                <c:pt idx="14">
                  <c:v>6.7731132791999986</c:v>
                </c:pt>
                <c:pt idx="15">
                  <c:v>6.9166922354000002</c:v>
                </c:pt>
                <c:pt idx="16">
                  <c:v>6.8409737659000003</c:v>
                </c:pt>
                <c:pt idx="17">
                  <c:v>6.6996797977</c:v>
                </c:pt>
                <c:pt idx="18">
                  <c:v>6.8194759533999987</c:v>
                </c:pt>
                <c:pt idx="19">
                  <c:v>6.8870715617999991</c:v>
                </c:pt>
                <c:pt idx="20">
                  <c:v>6.3633978277999992</c:v>
                </c:pt>
                <c:pt idx="21">
                  <c:v>5.913075158799999</c:v>
                </c:pt>
                <c:pt idx="22">
                  <c:v>5.5988159536999991</c:v>
                </c:pt>
                <c:pt idx="23">
                  <c:v>5.4338077172999997</c:v>
                </c:pt>
                <c:pt idx="24">
                  <c:v>5.2595627752</c:v>
                </c:pt>
                <c:pt idx="25">
                  <c:v>4.9836286208000002</c:v>
                </c:pt>
                <c:pt idx="26">
                  <c:v>4.6341191865999987</c:v>
                </c:pt>
                <c:pt idx="27">
                  <c:v>4.335179844899999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6C-4CCD-B2A3-7C262C4CB177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 Cow dams</c:v>
                </c:pt>
              </c:strCache>
            </c:strRef>
          </c:tx>
          <c:spPr>
            <a:ln w="38100" cap="sq">
              <a:solidFill>
                <a:srgbClr val="C00000"/>
              </a:solidFill>
              <a:prstDash val="solid"/>
              <a:miter lim="800000"/>
            </a:ln>
          </c:spPr>
          <c:marker>
            <c:symbol val="circle"/>
            <c:size val="13"/>
            <c:spPr>
              <a:solidFill>
                <a:srgbClr val="FFCDDC"/>
              </a:solidFill>
              <a:ln w="31750" cap="rnd">
                <a:solidFill>
                  <a:srgbClr val="C00000"/>
                </a:solidFill>
              </a:ln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xVal>
          <c:yVal>
            <c:numRef>
              <c:f>Sheet1!$E$2:$E$29</c:f>
              <c:numCache>
                <c:formatCode>General</c:formatCode>
                <c:ptCount val="28"/>
                <c:pt idx="0">
                  <c:v>4.2068993343000001</c:v>
                </c:pt>
                <c:pt idx="1">
                  <c:v>4.1736391073999997</c:v>
                </c:pt>
                <c:pt idx="2">
                  <c:v>4.1297335885999988</c:v>
                </c:pt>
                <c:pt idx="3">
                  <c:v>4.0974088587999979</c:v>
                </c:pt>
                <c:pt idx="4">
                  <c:v>4.0807299362</c:v>
                </c:pt>
                <c:pt idx="5">
                  <c:v>4.0673904823999996</c:v>
                </c:pt>
                <c:pt idx="6">
                  <c:v>4.0706208382</c:v>
                </c:pt>
                <c:pt idx="7">
                  <c:v>4.0873905034</c:v>
                </c:pt>
                <c:pt idx="8">
                  <c:v>4.0592130536999997</c:v>
                </c:pt>
                <c:pt idx="9">
                  <c:v>4.0311812526999988</c:v>
                </c:pt>
                <c:pt idx="10">
                  <c:v>4.0162419014999999</c:v>
                </c:pt>
                <c:pt idx="11">
                  <c:v>4.0002790112</c:v>
                </c:pt>
                <c:pt idx="12">
                  <c:v>3.9679842990000012</c:v>
                </c:pt>
                <c:pt idx="13">
                  <c:v>3.9361487704</c:v>
                </c:pt>
                <c:pt idx="14">
                  <c:v>3.8899720197000001</c:v>
                </c:pt>
                <c:pt idx="15">
                  <c:v>3.8745319721999998</c:v>
                </c:pt>
                <c:pt idx="16">
                  <c:v>3.8391189666000001</c:v>
                </c:pt>
                <c:pt idx="17">
                  <c:v>3.7845978176999999</c:v>
                </c:pt>
                <c:pt idx="18">
                  <c:v>3.7573022785000001</c:v>
                </c:pt>
                <c:pt idx="19">
                  <c:v>3.7233895918000002</c:v>
                </c:pt>
                <c:pt idx="20">
                  <c:v>3.6699423329999998</c:v>
                </c:pt>
                <c:pt idx="21">
                  <c:v>3.6181844149</c:v>
                </c:pt>
                <c:pt idx="22">
                  <c:v>3.5792341581999998</c:v>
                </c:pt>
                <c:pt idx="23">
                  <c:v>3.5468472829</c:v>
                </c:pt>
                <c:pt idx="24">
                  <c:v>3.4648013139999998</c:v>
                </c:pt>
                <c:pt idx="25">
                  <c:v>3.4048472908999998</c:v>
                </c:pt>
                <c:pt idx="26">
                  <c:v>3.3810274415000001</c:v>
                </c:pt>
                <c:pt idx="27">
                  <c:v>3.3407061485999998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6C-4CCD-B2A3-7C262C4CB1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430296"/>
        <c:axId val="2117425256"/>
      </c:scatterChart>
      <c:valAx>
        <c:axId val="2117430296"/>
        <c:scaling>
          <c:orientation val="minMax"/>
          <c:max val="2017"/>
          <c:min val="1990"/>
        </c:scaling>
        <c:delete val="1"/>
        <c:axPos val="b"/>
        <c:numFmt formatCode="General" sourceLinked="1"/>
        <c:majorTickMark val="out"/>
        <c:minorTickMark val="none"/>
        <c:tickLblPos val="nextTo"/>
        <c:crossAx val="2117425256"/>
        <c:crosses val="autoZero"/>
        <c:crossBetween val="midCat"/>
      </c:valAx>
      <c:valAx>
        <c:axId val="2117425256"/>
        <c:scaling>
          <c:orientation val="minMax"/>
          <c:max val="9"/>
          <c:min val="2"/>
        </c:scaling>
        <c:delete val="1"/>
        <c:axPos val="l"/>
        <c:numFmt formatCode="General" sourceLinked="1"/>
        <c:majorTickMark val="out"/>
        <c:minorTickMark val="none"/>
        <c:tickLblPos val="nextTo"/>
        <c:crossAx val="21174302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6445187668056698"/>
          <c:y val="0.31308854490326299"/>
          <c:w val="0.212574910041438"/>
          <c:h val="0.131795663064504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 b="1">
          <a:latin typeface="Calibri" pitchFamily="34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72255149492182"/>
          <c:y val="3.8397544590814264E-2"/>
          <c:w val="0.82879284705580281"/>
          <c:h val="0.76922212578803684"/>
        </c:manualLayout>
      </c:layout>
      <c:lineChart>
        <c:grouping val="standard"/>
        <c:varyColors val="0"/>
        <c:ser>
          <c:idx val="0"/>
          <c:order val="0"/>
          <c:tx>
            <c:v> Sires</c:v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'CDCB NMtrend'!$A$2:$A$43</c:f>
              <c:numCache>
                <c:formatCode>General</c:formatCode>
                <c:ptCount val="42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</c:numCache>
            </c:numRef>
          </c:cat>
          <c:val>
            <c:numRef>
              <c:f>'CDCB NMtrend'!$E$2:$E$43</c:f>
              <c:numCache>
                <c:formatCode>General</c:formatCode>
                <c:ptCount val="42"/>
                <c:pt idx="0">
                  <c:v>-680</c:v>
                </c:pt>
                <c:pt idx="1">
                  <c:v>-668</c:v>
                </c:pt>
                <c:pt idx="2">
                  <c:v>-648</c:v>
                </c:pt>
                <c:pt idx="3">
                  <c:v>-629</c:v>
                </c:pt>
                <c:pt idx="4">
                  <c:v>-605</c:v>
                </c:pt>
                <c:pt idx="5">
                  <c:v>-588</c:v>
                </c:pt>
                <c:pt idx="6">
                  <c:v>-567</c:v>
                </c:pt>
                <c:pt idx="7">
                  <c:v>-550</c:v>
                </c:pt>
                <c:pt idx="8">
                  <c:v>-530</c:v>
                </c:pt>
                <c:pt idx="9">
                  <c:v>-515</c:v>
                </c:pt>
                <c:pt idx="10">
                  <c:v>-497</c:v>
                </c:pt>
                <c:pt idx="11">
                  <c:v>-492</c:v>
                </c:pt>
                <c:pt idx="12">
                  <c:v>-480</c:v>
                </c:pt>
                <c:pt idx="13">
                  <c:v>-437</c:v>
                </c:pt>
                <c:pt idx="14">
                  <c:v>-405</c:v>
                </c:pt>
                <c:pt idx="15">
                  <c:v>-387</c:v>
                </c:pt>
                <c:pt idx="16">
                  <c:v>-368</c:v>
                </c:pt>
                <c:pt idx="17">
                  <c:v>-355</c:v>
                </c:pt>
                <c:pt idx="18">
                  <c:v>-339</c:v>
                </c:pt>
                <c:pt idx="19">
                  <c:v>-325</c:v>
                </c:pt>
                <c:pt idx="20">
                  <c:v>-310</c:v>
                </c:pt>
                <c:pt idx="21">
                  <c:v>-290</c:v>
                </c:pt>
                <c:pt idx="22">
                  <c:v>-261</c:v>
                </c:pt>
                <c:pt idx="23">
                  <c:v>-248</c:v>
                </c:pt>
                <c:pt idx="24">
                  <c:v>-225</c:v>
                </c:pt>
                <c:pt idx="25">
                  <c:v>-214</c:v>
                </c:pt>
                <c:pt idx="26">
                  <c:v>-188</c:v>
                </c:pt>
                <c:pt idx="27">
                  <c:v>-160</c:v>
                </c:pt>
                <c:pt idx="28">
                  <c:v>-142</c:v>
                </c:pt>
                <c:pt idx="29">
                  <c:v>-115</c:v>
                </c:pt>
                <c:pt idx="30">
                  <c:v>-85</c:v>
                </c:pt>
                <c:pt idx="31">
                  <c:v>-52</c:v>
                </c:pt>
                <c:pt idx="32">
                  <c:v>-18</c:v>
                </c:pt>
                <c:pt idx="33">
                  <c:v>10</c:v>
                </c:pt>
                <c:pt idx="34">
                  <c:v>39</c:v>
                </c:pt>
                <c:pt idx="35">
                  <c:v>92</c:v>
                </c:pt>
                <c:pt idx="36">
                  <c:v>137</c:v>
                </c:pt>
                <c:pt idx="37">
                  <c:v>187</c:v>
                </c:pt>
                <c:pt idx="38">
                  <c:v>252</c:v>
                </c:pt>
                <c:pt idx="39">
                  <c:v>332</c:v>
                </c:pt>
                <c:pt idx="40">
                  <c:v>414</c:v>
                </c:pt>
                <c:pt idx="41">
                  <c:v>495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EF-4FBB-B3C3-E2B3820F15CF}"/>
            </c:ext>
          </c:extLst>
        </c:ser>
        <c:ser>
          <c:idx val="2"/>
          <c:order val="1"/>
          <c:tx>
            <c:v> Cows</c:v>
          </c:tx>
          <c:spPr>
            <a:ln w="3810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'CDCB NMtrend'!$A$2:$A$43</c:f>
              <c:numCache>
                <c:formatCode>General</c:formatCode>
                <c:ptCount val="42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</c:numCache>
            </c:numRef>
          </c:cat>
          <c:val>
            <c:numRef>
              <c:f>'CDCB NMtrend'!$C$2:$C$43</c:f>
              <c:numCache>
                <c:formatCode>General</c:formatCode>
                <c:ptCount val="42"/>
                <c:pt idx="0">
                  <c:v>-690</c:v>
                </c:pt>
                <c:pt idx="1">
                  <c:v>-682</c:v>
                </c:pt>
                <c:pt idx="2">
                  <c:v>-669</c:v>
                </c:pt>
                <c:pt idx="3">
                  <c:v>-659</c:v>
                </c:pt>
                <c:pt idx="4">
                  <c:v>-645</c:v>
                </c:pt>
                <c:pt idx="5">
                  <c:v>-633</c:v>
                </c:pt>
                <c:pt idx="6">
                  <c:v>-616</c:v>
                </c:pt>
                <c:pt idx="7">
                  <c:v>-599</c:v>
                </c:pt>
                <c:pt idx="8">
                  <c:v>-581</c:v>
                </c:pt>
                <c:pt idx="9">
                  <c:v>-565</c:v>
                </c:pt>
                <c:pt idx="10">
                  <c:v>-546</c:v>
                </c:pt>
                <c:pt idx="11">
                  <c:v>-535</c:v>
                </c:pt>
                <c:pt idx="12">
                  <c:v>-521</c:v>
                </c:pt>
                <c:pt idx="13">
                  <c:v>-489</c:v>
                </c:pt>
                <c:pt idx="14">
                  <c:v>-464</c:v>
                </c:pt>
                <c:pt idx="15">
                  <c:v>-444</c:v>
                </c:pt>
                <c:pt idx="16">
                  <c:v>-424</c:v>
                </c:pt>
                <c:pt idx="17">
                  <c:v>-406</c:v>
                </c:pt>
                <c:pt idx="18">
                  <c:v>-388</c:v>
                </c:pt>
                <c:pt idx="19">
                  <c:v>-370</c:v>
                </c:pt>
                <c:pt idx="20">
                  <c:v>-352</c:v>
                </c:pt>
                <c:pt idx="21">
                  <c:v>-334</c:v>
                </c:pt>
                <c:pt idx="22">
                  <c:v>-311</c:v>
                </c:pt>
                <c:pt idx="23">
                  <c:v>-296</c:v>
                </c:pt>
                <c:pt idx="24">
                  <c:v>-275</c:v>
                </c:pt>
                <c:pt idx="25">
                  <c:v>-260</c:v>
                </c:pt>
                <c:pt idx="26">
                  <c:v>-237</c:v>
                </c:pt>
                <c:pt idx="27">
                  <c:v>-213</c:v>
                </c:pt>
                <c:pt idx="28">
                  <c:v>-194</c:v>
                </c:pt>
                <c:pt idx="29">
                  <c:v>-171</c:v>
                </c:pt>
                <c:pt idx="30">
                  <c:v>-147</c:v>
                </c:pt>
                <c:pt idx="31">
                  <c:v>-120</c:v>
                </c:pt>
                <c:pt idx="32">
                  <c:v>-91</c:v>
                </c:pt>
                <c:pt idx="33">
                  <c:v>-66</c:v>
                </c:pt>
                <c:pt idx="34">
                  <c:v>-39</c:v>
                </c:pt>
                <c:pt idx="35">
                  <c:v>0</c:v>
                </c:pt>
                <c:pt idx="36">
                  <c:v>38</c:v>
                </c:pt>
                <c:pt idx="37">
                  <c:v>77</c:v>
                </c:pt>
                <c:pt idx="38">
                  <c:v>124</c:v>
                </c:pt>
                <c:pt idx="39">
                  <c:v>181</c:v>
                </c:pt>
                <c:pt idx="40">
                  <c:v>239</c:v>
                </c:pt>
                <c:pt idx="41">
                  <c:v>303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EF-4FBB-B3C3-E2B3820F1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483456"/>
        <c:axId val="59191680"/>
      </c:lineChart>
      <c:catAx>
        <c:axId val="58483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Birth 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0" cap="sq">
            <a:solidFill>
              <a:sysClr val="windowText" lastClr="000000"/>
            </a:solidFill>
            <a:miter lim="800000"/>
          </a:ln>
        </c:spPr>
        <c:txPr>
          <a:bodyPr/>
          <a:lstStyle/>
          <a:p>
            <a:pPr>
              <a:defRPr sz="2500"/>
            </a:pPr>
            <a:endParaRPr lang="en-US"/>
          </a:p>
        </c:txPr>
        <c:crossAx val="59191680"/>
        <c:crossesAt val="-800"/>
        <c:auto val="1"/>
        <c:lblAlgn val="ctr"/>
        <c:lblOffset val="50"/>
        <c:tickLblSkip val="5"/>
        <c:tickMarkSkip val="5"/>
        <c:noMultiLvlLbl val="0"/>
      </c:catAx>
      <c:valAx>
        <c:axId val="59191680"/>
        <c:scaling>
          <c:orientation val="minMax"/>
          <c:max val="800"/>
          <c:min val="-8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Net merit ($)</a:t>
                </a:r>
              </a:p>
            </c:rich>
          </c:tx>
          <c:layout>
            <c:manualLayout>
              <c:xMode val="edge"/>
              <c:yMode val="edge"/>
              <c:x val="2.8874065673855989E-3"/>
              <c:y val="0.2535515493893827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1750" cap="sq">
            <a:solidFill>
              <a:schemeClr val="tx1"/>
            </a:solidFill>
            <a:miter lim="800000"/>
          </a:ln>
        </c:spPr>
        <c:txPr>
          <a:bodyPr/>
          <a:lstStyle/>
          <a:p>
            <a:pPr>
              <a:defRPr sz="2500"/>
            </a:pPr>
            <a:endParaRPr lang="en-US"/>
          </a:p>
        </c:txPr>
        <c:crossAx val="58483456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4315120711562896"/>
          <c:y val="0.17941460915177229"/>
          <c:w val="0.17301997351982848"/>
          <c:h val="0.15864966217123377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2700" b="1" i="0" baseline="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0047BF-8B6E-4DF1-9D42-96A8ABDBE5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4696E-A5EC-43BB-8D11-C581DE7ED7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DF16-0701-4927-9D9E-9C65E38304B3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9357B-6455-4A5B-877E-DFB3EE085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80A44-79D1-4CD9-A8C0-3C6BF16BF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BBB6E-D972-40DC-82B7-CED3163B5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2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28720-454B-481B-8312-8A1B4269CA0F}" type="datetimeFigureOut">
              <a:rPr lang="en-US" smtClean="0"/>
              <a:pPr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EB8D-23C2-439D-8D6B-DBCC814DEB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18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EB8D-23C2-439D-8D6B-DBCC814DEBC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0EB8D-23C2-439D-8D6B-DBCC814DEBC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0EB8D-23C2-439D-8D6B-DBCC814DEBC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4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B0AD4-062B-4914-9140-578642C40BFB}" type="slidenum">
              <a:rPr lang="en-US"/>
              <a:pPr/>
              <a:t>27</a:t>
            </a:fld>
            <a:endParaRPr lang="en-US"/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all familiar with a traditional pedigree chart.   Animal is expected to be an average of his parents.</a:t>
            </a:r>
          </a:p>
        </p:txBody>
      </p:sp>
    </p:spTree>
    <p:extLst>
      <p:ext uri="{BB962C8B-B14F-4D97-AF65-F5344CB8AC3E}">
        <p14:creationId xmlns:p14="http://schemas.microsoft.com/office/powerpoint/2010/main" val="38796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20" indent="-274320">
              <a:defRPr sz="2700"/>
            </a:lvl1pPr>
            <a:lvl2pPr marL="685800">
              <a:defRPr sz="2700"/>
            </a:lvl2pPr>
            <a:lvl3pPr marL="960120" indent="-274320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8_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1153-05AD-4002-A92A-760F086A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709209D-CE53-438F-A409-5397923C404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9753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1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41120"/>
            <a:ext cx="11338560" cy="2585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21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89000"/>
            <a:ext cx="10363200" cy="639763"/>
          </a:xfrm>
        </p:spPr>
        <p:txBody>
          <a:bodyPr/>
          <a:lstStyle>
            <a:lvl1pPr algn="l">
              <a:lnSpc>
                <a:spcPts val="6133"/>
              </a:lnSpc>
              <a:defRPr sz="5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566160"/>
            <a:ext cx="10363200" cy="274320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8_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1153-05AD-4002-A92A-760F086A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709209D-CE53-438F-A409-5397923C404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219200" y="1600200"/>
            <a:ext cx="97536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7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41120"/>
            <a:ext cx="11338560" cy="2585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570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88720"/>
            <a:ext cx="11216640" cy="5120640"/>
          </a:xfrm>
        </p:spPr>
        <p:txBody>
          <a:bodyPr/>
          <a:lstStyle>
            <a:lvl1pPr marL="274320" indent="-274320">
              <a:defRPr sz="2700"/>
            </a:lvl1pPr>
            <a:lvl2pPr marL="685800">
              <a:defRPr sz="2700"/>
            </a:lvl2pPr>
            <a:lvl3pPr marL="960120" indent="-274320"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0332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200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89000"/>
            <a:ext cx="10363200" cy="639763"/>
          </a:xfrm>
        </p:spPr>
        <p:txBody>
          <a:bodyPr/>
          <a:lstStyle>
            <a:lvl1pPr algn="l">
              <a:lnSpc>
                <a:spcPts val="6133"/>
              </a:lnSpc>
              <a:defRPr sz="5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566160"/>
            <a:ext cx="10363200" cy="274320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84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188720"/>
            <a:ext cx="5364480" cy="5120640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851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/>
        </p:nvPicPr>
        <p:blipFill>
          <a:blip r:embed="rId8" cstate="print"/>
          <a:srcRect r="1468"/>
          <a:stretch>
            <a:fillRect/>
          </a:stretch>
        </p:blipFill>
        <p:spPr>
          <a:xfrm>
            <a:off x="11509248" y="6409773"/>
            <a:ext cx="682752" cy="4736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39560"/>
            <a:ext cx="11545824" cy="24384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85344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188720"/>
            <a:ext cx="11216640" cy="5120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" y="6639560"/>
            <a:ext cx="7924800" cy="2438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American Dairy Science Association / </a:t>
            </a:r>
            <a:r>
              <a:rPr lang="en-US" sz="1100" b="1" dirty="0" err="1">
                <a:solidFill>
                  <a:schemeClr val="bg1"/>
                </a:solidFill>
              </a:rPr>
              <a:t>Interbull</a:t>
            </a:r>
            <a:r>
              <a:rPr lang="en-US" sz="1100" b="1" dirty="0">
                <a:solidFill>
                  <a:schemeClr val="bg1"/>
                </a:solidFill>
              </a:rPr>
              <a:t> Meeting, Cincinnati, OH – June 24, 2019 (</a:t>
            </a:r>
            <a:fld id="{15B3028D-9398-4C32-B664-7BB0AE0371BF}" type="slidenum">
              <a:rPr lang="en-US" sz="11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11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78240" y="6670746"/>
            <a:ext cx="268224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AGIL – VanRaden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</p:sldLayoutIdLst>
  <p:txStyles>
    <p:titleStyle>
      <a:lvl1pPr algn="l" defTabSz="121917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/>
        </p:nvPicPr>
        <p:blipFill>
          <a:blip r:embed="rId8" cstate="print"/>
          <a:srcRect r="1468"/>
          <a:stretch>
            <a:fillRect/>
          </a:stretch>
        </p:blipFill>
        <p:spPr>
          <a:xfrm>
            <a:off x="11509248" y="6409773"/>
            <a:ext cx="682752" cy="4736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39560"/>
            <a:ext cx="11545824" cy="24384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85344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188720"/>
            <a:ext cx="11216640" cy="5120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" y="6639560"/>
            <a:ext cx="7924800" cy="2438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American Dairy Science Association / </a:t>
            </a:r>
            <a:r>
              <a:rPr lang="en-US" sz="1100" b="1" dirty="0" err="1">
                <a:solidFill>
                  <a:schemeClr val="bg1"/>
                </a:solidFill>
              </a:rPr>
              <a:t>Interbull</a:t>
            </a:r>
            <a:r>
              <a:rPr lang="en-US" sz="1100" b="1" dirty="0">
                <a:solidFill>
                  <a:schemeClr val="bg1"/>
                </a:solidFill>
              </a:rPr>
              <a:t> Meeting, Cincinnati, OH – June 24, 2019  (</a:t>
            </a:r>
            <a:fld id="{15B3028D-9398-4C32-B664-7BB0AE0371BF}" type="slidenum">
              <a:rPr lang="en-US" sz="11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11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78240" y="6670746"/>
            <a:ext cx="2682240" cy="1692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AGIL – VanRaden</a:t>
            </a:r>
          </a:p>
        </p:txBody>
      </p:sp>
    </p:spTree>
    <p:extLst>
      <p:ext uri="{BB962C8B-B14F-4D97-AF65-F5344CB8AC3E}">
        <p14:creationId xmlns:p14="http://schemas.microsoft.com/office/powerpoint/2010/main" val="417614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xStyles>
    <p:titleStyle>
      <a:lvl1pPr algn="l" defTabSz="121917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Symbol" pitchFamily="18" charset="2"/>
        <a:buChar char="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Arial" pitchFamily="34" charset="0"/>
        <a:buChar char="–"/>
        <a:tabLst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219170" rtl="0" eaLnBrk="1" latinLnBrk="0" hangingPunct="1">
        <a:lnSpc>
          <a:spcPts val="2800"/>
        </a:lnSpc>
        <a:spcBef>
          <a:spcPts val="0"/>
        </a:spcBef>
        <a:spcAft>
          <a:spcPts val="2400"/>
        </a:spcAft>
        <a:buFont typeface="Calibri" pitchFamily="34" charset="0"/>
        <a:buChar char="•"/>
        <a:defRPr sz="27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pl.arsusda.gov/" TargetMode="External"/><Relationship Id="rId5" Type="http://schemas.openxmlformats.org/officeDocument/2006/relationships/hyperlink" Target="mailto:paul.vanraden@ars.usda.gov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ipl.arsusda.gov/publish/jds/2013/96_1874.pdf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3631450"/>
            <a:ext cx="10363200" cy="2743200"/>
          </a:xfrm>
        </p:spPr>
        <p:txBody>
          <a:bodyPr/>
          <a:lstStyle/>
          <a:p>
            <a:pPr>
              <a:lnSpc>
                <a:spcPts val="4200"/>
              </a:lnSpc>
              <a:spcAft>
                <a:spcPts val="1200"/>
              </a:spcAft>
            </a:pPr>
            <a:r>
              <a:rPr lang="en-US" sz="3600" dirty="0"/>
              <a:t>Paul </a:t>
            </a:r>
            <a:r>
              <a:rPr lang="en-US" sz="3600" dirty="0" err="1"/>
              <a:t>VanRaden</a:t>
            </a:r>
            <a:endParaRPr lang="en-US" sz="3600" dirty="0"/>
          </a:p>
          <a:p>
            <a:pPr marL="0" indent="0">
              <a:lnSpc>
                <a:spcPts val="3200"/>
              </a:lnSpc>
              <a:spcAft>
                <a:spcPts val="600"/>
              </a:spcAft>
            </a:pPr>
            <a:r>
              <a:rPr lang="en-US" sz="3200" dirty="0"/>
              <a:t>USDA, Agricultural Research Service, Animal Genomics and Improvement Laboratory, Beltsville, MD</a:t>
            </a:r>
          </a:p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en-US" sz="3200" dirty="0"/>
              <a:t>Email: </a:t>
            </a:r>
            <a:r>
              <a:rPr lang="en-US" sz="3200" dirty="0">
                <a:solidFill>
                  <a:srgbClr val="244270"/>
                </a:solidFill>
              </a:rPr>
              <a:t>paul.vanraden@ars.usda.gov</a:t>
            </a:r>
          </a:p>
          <a:p>
            <a:pPr>
              <a:lnSpc>
                <a:spcPts val="4200"/>
              </a:lnSpc>
              <a:spcAft>
                <a:spcPts val="600"/>
              </a:spcAft>
            </a:pPr>
            <a:r>
              <a:rPr lang="en-US" sz="3200" dirty="0"/>
              <a:t>Project web site:</a:t>
            </a:r>
            <a:r>
              <a:rPr lang="en-US" sz="3200" dirty="0">
                <a:solidFill>
                  <a:srgbClr val="244270"/>
                </a:solidFill>
              </a:rPr>
              <a:t> https://aipl.arsusda.gov/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58805-EB46-4385-A71C-FFCE99322008}"/>
              </a:ext>
            </a:extLst>
          </p:cNvPr>
          <p:cNvSpPr txBox="1"/>
          <p:nvPr/>
        </p:nvSpPr>
        <p:spPr>
          <a:xfrm>
            <a:off x="805759" y="371461"/>
            <a:ext cx="7297232" cy="22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  <a:spcAft>
                <a:spcPts val="1800"/>
              </a:spcAft>
            </a:pPr>
            <a:r>
              <a:rPr lang="en-US" sz="5200" b="1" dirty="0">
                <a:solidFill>
                  <a:schemeClr val="bg1"/>
                </a:solidFill>
              </a:rPr>
              <a:t>How to implement genomic selection</a:t>
            </a:r>
          </a:p>
          <a:p>
            <a:pPr algn="r">
              <a:lnSpc>
                <a:spcPts val="5200"/>
              </a:lnSpc>
              <a:spcAft>
                <a:spcPts val="1800"/>
              </a:spcAft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abstract #66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B06ADF-4352-40CF-A43C-00ED5993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8102990" y="371461"/>
            <a:ext cx="3174609" cy="1587305"/>
          </a:xfrm>
          <a:prstGeom prst="rect">
            <a:avLst/>
          </a:prstGeom>
        </p:spPr>
      </p:pic>
      <p:sp>
        <p:nvSpPr>
          <p:cNvPr id="19" name="Rectangle 18">
            <a:hlinkClick r:id="rId5"/>
            <a:extLst>
              <a:ext uri="{FF2B5EF4-FFF2-40B4-BE49-F238E27FC236}">
                <a16:creationId xmlns:a16="http://schemas.microsoft.com/office/drawing/2014/main" id="{F70219F0-AEF0-467E-BB0B-EAF87C1C0DD5}"/>
              </a:ext>
            </a:extLst>
          </p:cNvPr>
          <p:cNvSpPr/>
          <p:nvPr/>
        </p:nvSpPr>
        <p:spPr>
          <a:xfrm>
            <a:off x="2025748" y="5331655"/>
            <a:ext cx="4937760" cy="35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6"/>
            <a:extLst>
              <a:ext uri="{FF2B5EF4-FFF2-40B4-BE49-F238E27FC236}">
                <a16:creationId xmlns:a16="http://schemas.microsoft.com/office/drawing/2014/main" id="{ADCD259F-F67E-4F74-828F-41C2A497602C}"/>
              </a:ext>
            </a:extLst>
          </p:cNvPr>
          <p:cNvSpPr/>
          <p:nvPr/>
        </p:nvSpPr>
        <p:spPr>
          <a:xfrm>
            <a:off x="3756074" y="5922321"/>
            <a:ext cx="4346917" cy="351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FC62F2-4F37-4474-85FE-D76311E10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-1" r="-87" b="-1"/>
          <a:stretch/>
        </p:blipFill>
        <p:spPr>
          <a:xfrm>
            <a:off x="466344" y="786384"/>
            <a:ext cx="11265408" cy="6062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Genotyped animals in database by region </a:t>
            </a:r>
            <a:r>
              <a:rPr lang="en-US" dirty="0">
                <a:solidFill>
                  <a:srgbClr val="FFFF00"/>
                </a:solidFill>
              </a:rPr>
              <a:t>(2019)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960F7-AD14-42A2-A4CB-2BB74C453247}"/>
              </a:ext>
            </a:extLst>
          </p:cNvPr>
          <p:cNvSpPr txBox="1"/>
          <p:nvPr/>
        </p:nvSpPr>
        <p:spPr>
          <a:xfrm>
            <a:off x="6626442" y="4627418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1,943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FB7296-3AE7-4B3C-B18F-012C61AA2151}"/>
              </a:ext>
            </a:extLst>
          </p:cNvPr>
          <p:cNvSpPr txBox="1"/>
          <p:nvPr/>
        </p:nvSpPr>
        <p:spPr>
          <a:xfrm>
            <a:off x="9999808" y="5257800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18,513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95CA2-0AFA-4A77-A3CB-0635D4A5F5BA}"/>
              </a:ext>
            </a:extLst>
          </p:cNvPr>
          <p:cNvSpPr txBox="1"/>
          <p:nvPr/>
        </p:nvSpPr>
        <p:spPr>
          <a:xfrm>
            <a:off x="7990899" y="3221251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23,408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13ABE-3EB8-4BC2-83AE-93C98EE8638F}"/>
              </a:ext>
            </a:extLst>
          </p:cNvPr>
          <p:cNvSpPr txBox="1"/>
          <p:nvPr/>
        </p:nvSpPr>
        <p:spPr>
          <a:xfrm>
            <a:off x="6626442" y="2373625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7,749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DF161-9C97-4C0C-BBED-52B2767F8293}"/>
              </a:ext>
            </a:extLst>
          </p:cNvPr>
          <p:cNvSpPr txBox="1"/>
          <p:nvPr/>
        </p:nvSpPr>
        <p:spPr>
          <a:xfrm>
            <a:off x="2165277" y="2608026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2,585,255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B8311-8251-47A5-98A5-AE2CD7536044}"/>
              </a:ext>
            </a:extLst>
          </p:cNvPr>
          <p:cNvSpPr txBox="1"/>
          <p:nvPr/>
        </p:nvSpPr>
        <p:spPr>
          <a:xfrm>
            <a:off x="3515087" y="4469846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27,356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80D41-549A-4FC5-8521-1607C4885C61}"/>
              </a:ext>
            </a:extLst>
          </p:cNvPr>
          <p:cNvSpPr txBox="1"/>
          <p:nvPr/>
        </p:nvSpPr>
        <p:spPr>
          <a:xfrm>
            <a:off x="5056591" y="2621794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200,002</a:t>
            </a:r>
          </a:p>
        </p:txBody>
      </p:sp>
    </p:spTree>
    <p:extLst>
      <p:ext uri="{BB962C8B-B14F-4D97-AF65-F5344CB8AC3E}">
        <p14:creationId xmlns:p14="http://schemas.microsoft.com/office/powerpoint/2010/main" val="85627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7F9E-47D3-410D-BCA6-32B9E6EB5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10 NM$ genotyped Holsteins by country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D0EC19-57D1-4FB8-BD21-38C3FE6A049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26853573"/>
              </p:ext>
            </p:extLst>
          </p:nvPr>
        </p:nvGraphicFramePr>
        <p:xfrm>
          <a:off x="487680" y="1112838"/>
          <a:ext cx="10972800" cy="51937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89276108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86073496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24119761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329360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778726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98864857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61787414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463405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Country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NM$</a:t>
                      </a:r>
                      <a:endParaRPr lang="en-US" sz="26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4119008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USA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1114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JPN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854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CHE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763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NZL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595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3400118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CAN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1040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HUN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850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ZAF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724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RUS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555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4174473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GBR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1006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ESP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837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ROU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698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NOR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532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256223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NLD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996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ARG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823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SWE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696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SVN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508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3081161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DEU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973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POL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799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FIN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684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URY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492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1372837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ITA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930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DNK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789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TUR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672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GRC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443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1450085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CZE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908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LUX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780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TWN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656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PKS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443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345160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FRA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904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VNM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780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BRA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652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UKR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384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1032887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CHN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879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CHL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776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BLR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615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IDN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333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extLst>
                  <a:ext uri="{0D108BD9-81ED-4DB2-BD59-A6C34878D82A}">
                    <a16:rowId xmlns:a16="http://schemas.microsoft.com/office/drawing/2014/main" val="2352895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AUS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864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IRL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765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SAU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615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 rowSpan="2" gridSpan="2">
                  <a:txBody>
                    <a:bodyPr/>
                    <a:lstStyle/>
                    <a:p>
                      <a:pPr algn="r"/>
                      <a:endParaRPr lang="en-US" sz="2600" b="1" baseline="0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2743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3651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BEL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  858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MEX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763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aseline="0" dirty="0"/>
                        <a:t>PRT</a:t>
                      </a:r>
                      <a:endParaRPr lang="en-US" sz="2600" b="1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523C"/>
                          </a:solidFill>
                        </a:rPr>
                        <a:t>614</a:t>
                      </a:r>
                      <a:endParaRPr lang="en-US" sz="2600" b="1" dirty="0">
                        <a:solidFill>
                          <a:srgbClr val="00523C"/>
                        </a:solidFill>
                        <a:latin typeface="+mn-lt"/>
                      </a:endParaRPr>
                    </a:p>
                  </a:txBody>
                  <a:tcPr marL="137160" marR="137160" marT="9144" marB="27432"/>
                </a:tc>
                <a:tc gridSpan="2" vMerge="1">
                  <a:txBody>
                    <a:bodyPr/>
                    <a:lstStyle/>
                    <a:p>
                      <a:pPr algn="r"/>
                      <a:endParaRPr lang="en-US" sz="2700" b="1" baseline="0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2743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FFFFCC"/>
                        </a:solidFill>
                        <a:latin typeface="+mn-lt"/>
                      </a:endParaRPr>
                    </a:p>
                  </a:txBody>
                  <a:tcPr marL="137160" marR="137160" marT="2743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36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54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D77B0-10D6-4862-A840-BE8EE1AA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Numbers of variants tested in cattle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63C7F0E-7C63-4C5D-B647-BCE2BA028CD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1411020"/>
              </p:ext>
            </p:extLst>
          </p:nvPr>
        </p:nvGraphicFramePr>
        <p:xfrm>
          <a:off x="487362" y="1189038"/>
          <a:ext cx="10766095" cy="5029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43659">
                  <a:extLst>
                    <a:ext uri="{9D8B030D-6E8A-4147-A177-3AD203B41FA5}">
                      <a16:colId xmlns:a16="http://schemas.microsoft.com/office/drawing/2014/main" val="21511843"/>
                    </a:ext>
                  </a:extLst>
                </a:gridCol>
                <a:gridCol w="4326280">
                  <a:extLst>
                    <a:ext uri="{9D8B030D-6E8A-4147-A177-3AD203B41FA5}">
                      <a16:colId xmlns:a16="http://schemas.microsoft.com/office/drawing/2014/main" val="2978846364"/>
                    </a:ext>
                  </a:extLst>
                </a:gridCol>
                <a:gridCol w="4996156">
                  <a:extLst>
                    <a:ext uri="{9D8B030D-6E8A-4147-A177-3AD203B41FA5}">
                      <a16:colId xmlns:a16="http://schemas.microsoft.com/office/drawing/2014/main" val="31618775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Year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Variants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Data source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051654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&lt;1995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Only pedigrees and phenotypes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343058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2003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367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RFLP markers, not implemented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648440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2008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50,000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50K SNP chip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894972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2010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777,000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High-density chip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882309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  2015</a:t>
                      </a:r>
                    </a:p>
                    <a:p>
                      <a:r>
                        <a:rPr lang="en-US" sz="2600" dirty="0"/>
                        <a:t>  2019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39,700,000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63,000,000</a:t>
                      </a: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Whole genome sequencing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600" dirty="0"/>
                        <a:t>(1000 Bull Genomes Project)</a:t>
                      </a:r>
                      <a:endParaRPr lang="en-US" sz="2600" b="1" dirty="0">
                        <a:solidFill>
                          <a:srgbClr val="FFFFCC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3187760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Future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New mutations (e.g., HCD)</a:t>
                      </a:r>
                      <a:endParaRPr lang="en-US" sz="2600" b="1" dirty="0">
                        <a:solidFill>
                          <a:srgbClr val="FFFFCC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Sequence each new AI bull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2039174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600" dirty="0"/>
                        <a:t>Future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Epigenetic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External control of gene function</a:t>
                      </a: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645472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05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 history 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(37 chips + sequence)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000000-0008-0000-0100-00000A000000}"/>
              </a:ext>
            </a:extLst>
          </p:cNvPr>
          <p:cNvGrpSpPr>
            <a:grpSpLocks/>
          </p:cNvGrpSpPr>
          <p:nvPr/>
        </p:nvGrpSpPr>
        <p:grpSpPr>
          <a:xfrm>
            <a:off x="463550" y="1107720"/>
            <a:ext cx="11405711" cy="5176362"/>
            <a:chOff x="0" y="0"/>
            <a:chExt cx="10383368" cy="5751513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00000000-0008-0000-0100-000007000000}"/>
                </a:ext>
              </a:extLst>
            </p:cNvPr>
            <p:cNvGraphicFramePr/>
            <p:nvPr/>
          </p:nvGraphicFramePr>
          <p:xfrm>
            <a:off x="9525" y="0"/>
            <a:ext cx="103632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00000000-0008-0000-0100-000008000000}"/>
                </a:ext>
              </a:extLst>
            </p:cNvPr>
            <p:cNvGraphicFramePr/>
            <p:nvPr>
              <p:extLst/>
            </p:nvPr>
          </p:nvGraphicFramePr>
          <p:xfrm>
            <a:off x="0" y="628650"/>
            <a:ext cx="103632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00000000-0008-0000-0100-000009000000}"/>
                </a:ext>
              </a:extLst>
            </p:cNvPr>
            <p:cNvGraphicFramePr/>
            <p:nvPr/>
          </p:nvGraphicFramePr>
          <p:xfrm>
            <a:off x="20168" y="2932113"/>
            <a:ext cx="10363200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CA0F417-4FC9-488B-9C3D-34973AD02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247" y="-97211"/>
            <a:ext cx="1620178" cy="209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4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96A8B-DC3E-488F-8A49-A97DD682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21920"/>
            <a:ext cx="11486606" cy="639763"/>
          </a:xfrm>
        </p:spPr>
        <p:txBody>
          <a:bodyPr/>
          <a:lstStyle/>
          <a:p>
            <a:r>
              <a:rPr lang="en-US" dirty="0"/>
              <a:t>Human genotyping and sequencing </a:t>
            </a:r>
            <a:r>
              <a:rPr lang="en-US" dirty="0">
                <a:solidFill>
                  <a:srgbClr val="FFFF00"/>
                </a:solidFill>
              </a:rPr>
              <a:t>(January 2019)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C690F5-560B-43DA-BB92-66F60DBB7E4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1790047"/>
              </p:ext>
            </p:extLst>
          </p:nvPr>
        </p:nvGraphicFramePr>
        <p:xfrm>
          <a:off x="487362" y="1127760"/>
          <a:ext cx="11216956" cy="4251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16687">
                  <a:extLst>
                    <a:ext uri="{9D8B030D-6E8A-4147-A177-3AD203B41FA5}">
                      <a16:colId xmlns:a16="http://schemas.microsoft.com/office/drawing/2014/main" val="2368854646"/>
                    </a:ext>
                  </a:extLst>
                </a:gridCol>
                <a:gridCol w="3255183">
                  <a:extLst>
                    <a:ext uri="{9D8B030D-6E8A-4147-A177-3AD203B41FA5}">
                      <a16:colId xmlns:a16="http://schemas.microsoft.com/office/drawing/2014/main" val="769459861"/>
                    </a:ext>
                  </a:extLst>
                </a:gridCol>
                <a:gridCol w="1991762">
                  <a:extLst>
                    <a:ext uri="{9D8B030D-6E8A-4147-A177-3AD203B41FA5}">
                      <a16:colId xmlns:a16="http://schemas.microsoft.com/office/drawing/2014/main" val="796408490"/>
                    </a:ext>
                  </a:extLst>
                </a:gridCol>
                <a:gridCol w="2053324">
                  <a:extLst>
                    <a:ext uri="{9D8B030D-6E8A-4147-A177-3AD203B41FA5}">
                      <a16:colId xmlns:a16="http://schemas.microsoft.com/office/drawing/2014/main" val="57440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500" dirty="0"/>
                        <a:t>Technology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500" dirty="0"/>
                        <a:t>Database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People </a:t>
                      </a:r>
                    </a:p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genotyped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Variants</a:t>
                      </a:r>
                    </a:p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500" dirty="0"/>
                        <a:t>genotyped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22947906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High-density (HD) SNP chip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Ancestry.com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&gt;10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700,000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28058966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23andMe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Millions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700,000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16308969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UK Biobank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483,000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826,000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126709707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Whole genome sequence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 err="1"/>
                        <a:t>TopMed</a:t>
                      </a:r>
                      <a:r>
                        <a:rPr lang="en-US" sz="2500" dirty="0"/>
                        <a:t> (U. Michigan)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135,000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500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30426267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Illumina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600,000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500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431080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HD imputed to sequence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500" dirty="0"/>
                        <a:t>U. Michigan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&gt;25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500" dirty="0"/>
                        <a:t>500 million</a:t>
                      </a:r>
                      <a:endParaRPr lang="en-US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91440" marB="91440"/>
                </a:tc>
                <a:extLst>
                  <a:ext uri="{0D108BD9-81ED-4DB2-BD59-A6C34878D82A}">
                    <a16:rowId xmlns:a16="http://schemas.microsoft.com/office/drawing/2014/main" val="22289384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2CE94E6-692A-4349-8572-4C1339A0F458}"/>
              </a:ext>
            </a:extLst>
          </p:cNvPr>
          <p:cNvSpPr txBox="1"/>
          <p:nvPr/>
        </p:nvSpPr>
        <p:spPr>
          <a:xfrm>
            <a:off x="487680" y="5761987"/>
            <a:ext cx="11216638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300" b="1" dirty="0">
                <a:solidFill>
                  <a:srgbClr val="00523C"/>
                </a:solidFill>
              </a:rPr>
              <a:t>Total raw data = 600,000 people </a:t>
            </a:r>
            <a:r>
              <a:rPr lang="en-US" sz="2300" b="1" dirty="0">
                <a:solidFill>
                  <a:srgbClr val="00523C"/>
                </a:solidFill>
                <a:sym typeface="Symbol" panose="05050102010706020507" pitchFamily="18" charset="2"/>
              </a:rPr>
              <a:t> </a:t>
            </a:r>
            <a:r>
              <a:rPr lang="en-US" sz="2300" b="1" dirty="0">
                <a:solidFill>
                  <a:srgbClr val="00523C"/>
                </a:solidFill>
              </a:rPr>
              <a:t>40</a:t>
            </a:r>
            <a:r>
              <a:rPr lang="en-US" sz="2300" b="1" dirty="0">
                <a:solidFill>
                  <a:srgbClr val="00523C"/>
                </a:solidFill>
                <a:sym typeface="Symbol" panose="05050102010706020507" pitchFamily="18" charset="2"/>
              </a:rPr>
              <a:t></a:t>
            </a:r>
            <a:r>
              <a:rPr lang="en-US" sz="2300" b="1" dirty="0">
                <a:solidFill>
                  <a:srgbClr val="00523C"/>
                </a:solidFill>
              </a:rPr>
              <a:t> coverage</a:t>
            </a:r>
            <a:r>
              <a:rPr lang="en-US" sz="2300" b="1" dirty="0">
                <a:solidFill>
                  <a:srgbClr val="00523C"/>
                </a:solidFill>
                <a:sym typeface="Symbol" panose="05050102010706020507" pitchFamily="18" charset="2"/>
              </a:rPr>
              <a:t>  </a:t>
            </a:r>
            <a:r>
              <a:rPr lang="en-US" sz="2300" b="1" dirty="0">
                <a:solidFill>
                  <a:srgbClr val="00523C"/>
                </a:solidFill>
              </a:rPr>
              <a:t>2.7 billion genome length) =  65 million GB</a:t>
            </a:r>
          </a:p>
        </p:txBody>
      </p:sp>
    </p:spTree>
    <p:extLst>
      <p:ext uri="{BB962C8B-B14F-4D97-AF65-F5344CB8AC3E}">
        <p14:creationId xmlns:p14="http://schemas.microsoft.com/office/powerpoint/2010/main" val="235878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22B4-587E-47C7-8594-5C287B2E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new mutations by sequencing new AI bulls?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57E2-5DAD-4513-8F7E-A0D0D520FA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4200"/>
              </a:spcAft>
            </a:pPr>
            <a:r>
              <a:rPr lang="en-US" dirty="0"/>
              <a:t>Normal DNA in both parents, but progeny has new mutation</a:t>
            </a:r>
          </a:p>
          <a:p>
            <a:pPr>
              <a:spcAft>
                <a:spcPts val="1200"/>
              </a:spcAft>
            </a:pPr>
            <a:r>
              <a:rPr lang="en-US" dirty="0"/>
              <a:t>New </a:t>
            </a:r>
            <a:r>
              <a:rPr lang="en-US" dirty="0">
                <a:solidFill>
                  <a:srgbClr val="244270"/>
                </a:solidFill>
              </a:rPr>
              <a:t>dominant</a:t>
            </a:r>
            <a:r>
              <a:rPr lang="en-US" dirty="0"/>
              <a:t> mutation examples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NZL: </a:t>
            </a:r>
            <a:r>
              <a:rPr lang="en-US" dirty="0">
                <a:solidFill>
                  <a:srgbClr val="00523C"/>
                </a:solidFill>
              </a:rPr>
              <a:t>Half</a:t>
            </a:r>
            <a:r>
              <a:rPr lang="en-US" dirty="0"/>
              <a:t> of Halcyon daughters had thick hair and </a:t>
            </a:r>
            <a:r>
              <a:rPr lang="en-US" dirty="0">
                <a:solidFill>
                  <a:srgbClr val="C00000"/>
                </a:solidFill>
              </a:rPr>
              <a:t>gave no milk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CAN: </a:t>
            </a:r>
            <a:r>
              <a:rPr lang="en-US" dirty="0" err="1"/>
              <a:t>Rosabel</a:t>
            </a:r>
            <a:r>
              <a:rPr lang="en-US" dirty="0"/>
              <a:t> had new dominant mutation for red hair color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Europe: </a:t>
            </a:r>
            <a:r>
              <a:rPr lang="en-US" dirty="0">
                <a:solidFill>
                  <a:srgbClr val="C00000"/>
                </a:solidFill>
              </a:rPr>
              <a:t>Bulldog</a:t>
            </a:r>
            <a:r>
              <a:rPr lang="en-US" dirty="0"/>
              <a:t> calves from </a:t>
            </a:r>
            <a:r>
              <a:rPr lang="en-US" dirty="0" err="1"/>
              <a:t>Igale</a:t>
            </a:r>
            <a:r>
              <a:rPr lang="en-US" dirty="0"/>
              <a:t> </a:t>
            </a:r>
            <a:r>
              <a:rPr lang="en-US" dirty="0" err="1"/>
              <a:t>Masc</a:t>
            </a:r>
            <a:r>
              <a:rPr lang="en-US" dirty="0"/>
              <a:t> </a:t>
            </a:r>
            <a:r>
              <a:rPr lang="en-US" dirty="0">
                <a:solidFill>
                  <a:srgbClr val="00523C"/>
                </a:solidFill>
              </a:rPr>
              <a:t>(1%)</a:t>
            </a:r>
            <a:r>
              <a:rPr lang="en-US" dirty="0"/>
              <a:t>, </a:t>
            </a:r>
            <a:r>
              <a:rPr lang="en-US" dirty="0" err="1"/>
              <a:t>Captivo</a:t>
            </a:r>
            <a:r>
              <a:rPr lang="en-US" dirty="0"/>
              <a:t> </a:t>
            </a:r>
            <a:r>
              <a:rPr lang="en-US" dirty="0">
                <a:solidFill>
                  <a:srgbClr val="00523C"/>
                </a:solidFill>
              </a:rPr>
              <a:t>(12%)</a:t>
            </a:r>
            <a:r>
              <a:rPr lang="en-US" dirty="0"/>
              <a:t>, Energy </a:t>
            </a:r>
            <a:r>
              <a:rPr lang="en-US" dirty="0">
                <a:solidFill>
                  <a:srgbClr val="00523C"/>
                </a:solidFill>
              </a:rPr>
              <a:t>(20%)</a:t>
            </a:r>
          </a:p>
          <a:p>
            <a:pPr>
              <a:spcAft>
                <a:spcPts val="1200"/>
              </a:spcAft>
            </a:pPr>
            <a:r>
              <a:rPr lang="en-US" dirty="0"/>
              <a:t>New </a:t>
            </a:r>
            <a:r>
              <a:rPr lang="en-US" dirty="0">
                <a:solidFill>
                  <a:srgbClr val="244270"/>
                </a:solidFill>
              </a:rPr>
              <a:t>recessive</a:t>
            </a:r>
            <a:r>
              <a:rPr lang="en-US" dirty="0"/>
              <a:t> mutation examples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CAN: </a:t>
            </a:r>
            <a:r>
              <a:rPr lang="en-US" dirty="0" err="1"/>
              <a:t>Maughlin</a:t>
            </a:r>
            <a:r>
              <a:rPr lang="en-US" dirty="0"/>
              <a:t> Storm with </a:t>
            </a:r>
            <a:r>
              <a:rPr lang="en-US" dirty="0">
                <a:solidFill>
                  <a:srgbClr val="C00000"/>
                </a:solidFill>
              </a:rPr>
              <a:t>HCD</a:t>
            </a:r>
            <a:r>
              <a:rPr lang="en-US" dirty="0"/>
              <a:t> mutation causing calf death</a:t>
            </a:r>
          </a:p>
          <a:p>
            <a:pPr lvl="1"/>
            <a:r>
              <a:rPr lang="en-US" dirty="0"/>
              <a:t>USA: 118 animals with large new </a:t>
            </a:r>
            <a:r>
              <a:rPr lang="en-US" dirty="0">
                <a:solidFill>
                  <a:srgbClr val="C00000"/>
                </a:solidFill>
              </a:rPr>
              <a:t>chromosome deletions</a:t>
            </a:r>
            <a:r>
              <a:rPr lang="en-US" dirty="0"/>
              <a:t>; 252 with </a:t>
            </a:r>
            <a:r>
              <a:rPr lang="en-US" dirty="0">
                <a:solidFill>
                  <a:srgbClr val="C00000"/>
                </a:solidFill>
              </a:rPr>
              <a:t>XXY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955F6-6611-4200-8F96-F65A292E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608" y="851120"/>
            <a:ext cx="2285392" cy="10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770FF-737A-4A67-8543-9344A152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28119-A14A-487E-B82D-C3CEB33385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Many models to choose from and several currently in use</a:t>
            </a:r>
          </a:p>
          <a:p>
            <a:r>
              <a:rPr lang="en-US" dirty="0">
                <a:solidFill>
                  <a:srgbClr val="244270"/>
                </a:solidFill>
              </a:rPr>
              <a:t>17</a:t>
            </a:r>
            <a:r>
              <a:rPr lang="en-US" dirty="0"/>
              <a:t> countries filled out </a:t>
            </a:r>
            <a:r>
              <a:rPr lang="en-US" dirty="0" err="1"/>
              <a:t>Interbull</a:t>
            </a:r>
            <a:r>
              <a:rPr lang="en-US" dirty="0"/>
              <a:t> Form GENO: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10</a:t>
            </a:r>
            <a:r>
              <a:rPr lang="en-US" dirty="0"/>
              <a:t> use multi-step GBLUP </a:t>
            </a:r>
            <a:r>
              <a:rPr lang="en-US" dirty="0">
                <a:solidFill>
                  <a:srgbClr val="00523C"/>
                </a:solidFill>
              </a:rPr>
              <a:t>linear</a:t>
            </a:r>
            <a:r>
              <a:rPr lang="en-US" dirty="0"/>
              <a:t> model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4</a:t>
            </a:r>
            <a:r>
              <a:rPr lang="en-US" dirty="0"/>
              <a:t> use multi-step </a:t>
            </a:r>
            <a:r>
              <a:rPr lang="en-US" dirty="0">
                <a:solidFill>
                  <a:srgbClr val="00523C"/>
                </a:solidFill>
              </a:rPr>
              <a:t>Bayesian</a:t>
            </a:r>
            <a:r>
              <a:rPr lang="en-US" dirty="0"/>
              <a:t> model (non-normal SNP effect distributions)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2</a:t>
            </a:r>
            <a:r>
              <a:rPr lang="en-US" dirty="0"/>
              <a:t> use </a:t>
            </a:r>
            <a:r>
              <a:rPr lang="en-US" dirty="0">
                <a:solidFill>
                  <a:srgbClr val="00523C"/>
                </a:solidFill>
              </a:rPr>
              <a:t>single-step</a:t>
            </a:r>
            <a:r>
              <a:rPr lang="en-US" dirty="0"/>
              <a:t> GBLUP linear model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1</a:t>
            </a:r>
            <a:r>
              <a:rPr lang="en-US" dirty="0"/>
              <a:t> uses linear </a:t>
            </a:r>
            <a:r>
              <a:rPr lang="en-US" dirty="0">
                <a:solidFill>
                  <a:srgbClr val="00523C"/>
                </a:solidFill>
              </a:rPr>
              <a:t>haplotype</a:t>
            </a:r>
            <a:r>
              <a:rPr lang="en-US" dirty="0"/>
              <a:t> model after choosing subset by Bayesian model</a:t>
            </a:r>
          </a:p>
          <a:p>
            <a:pPr lvl="1"/>
            <a:r>
              <a:rPr lang="en-US" dirty="0">
                <a:solidFill>
                  <a:srgbClr val="244270"/>
                </a:solidFill>
              </a:rPr>
              <a:t>9</a:t>
            </a:r>
            <a:r>
              <a:rPr lang="en-US" dirty="0"/>
              <a:t> of the </a:t>
            </a:r>
            <a:r>
              <a:rPr lang="en-US" dirty="0">
                <a:solidFill>
                  <a:srgbClr val="244270"/>
                </a:solidFill>
              </a:rPr>
              <a:t>17</a:t>
            </a:r>
            <a:r>
              <a:rPr lang="en-US" dirty="0"/>
              <a:t> countries include a </a:t>
            </a:r>
            <a:r>
              <a:rPr lang="en-US" dirty="0">
                <a:solidFill>
                  <a:srgbClr val="00523C"/>
                </a:solidFill>
              </a:rPr>
              <a:t>polygenic</a:t>
            </a:r>
            <a:r>
              <a:rPr lang="en-US" dirty="0"/>
              <a:t> term (non-SNP genetic variance)</a:t>
            </a:r>
          </a:p>
          <a:p>
            <a:r>
              <a:rPr lang="en-US" dirty="0"/>
              <a:t>Where did these methods come from?</a:t>
            </a:r>
          </a:p>
        </p:txBody>
      </p:sp>
    </p:spTree>
    <p:extLst>
      <p:ext uri="{BB962C8B-B14F-4D97-AF65-F5344CB8AC3E}">
        <p14:creationId xmlns:p14="http://schemas.microsoft.com/office/powerpoint/2010/main" val="166723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8645-3AA5-434A-82CD-9458E512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 using genomic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B2BA1-164B-4558-A16E-1A39C3093A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Nejati-Javaremi</a:t>
            </a:r>
            <a:r>
              <a:rPr lang="en-US" dirty="0"/>
              <a:t>, Smith, Gibson (1997) derived GBLUP methods</a:t>
            </a:r>
          </a:p>
          <a:p>
            <a:r>
              <a:rPr lang="en-US" dirty="0"/>
              <a:t>Compared 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/>
              <a:t> matrix to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 matrix</a:t>
            </a:r>
          </a:p>
          <a:p>
            <a:pPr lvl="1"/>
            <a:r>
              <a:rPr lang="en-US" dirty="0"/>
              <a:t>Used individual SNP genotypes (not haplotypes)</a:t>
            </a:r>
          </a:p>
          <a:p>
            <a:pPr lvl="1"/>
            <a:r>
              <a:rPr lang="en-US" dirty="0"/>
              <a:t>Simulated 1,000 phenotypes with 30% heritability </a:t>
            </a:r>
          </a:p>
          <a:p>
            <a:pPr lvl="1"/>
            <a:r>
              <a:rPr lang="en-US" dirty="0"/>
              <a:t>Selected directly on 100 QTLs (not markers, no polygenic effect)</a:t>
            </a:r>
          </a:p>
          <a:p>
            <a:pPr lvl="1"/>
            <a:r>
              <a:rPr lang="en-US" dirty="0"/>
              <a:t>Obtained 71% REL with 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/>
              <a:t> matrix vs. 42% REL with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/>
              <a:t> matrix</a:t>
            </a:r>
          </a:p>
          <a:p>
            <a:r>
              <a:rPr lang="en-US" dirty="0"/>
              <a:t>Research was from U. Guelph, Canada, but was not cited by Schaeffer (2006)</a:t>
            </a:r>
          </a:p>
          <a:p>
            <a:r>
              <a:rPr lang="en-US" dirty="0"/>
              <a:t>First author is a professor at U. Tehran, Iran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E3DFA-D89F-4868-9B2B-F6E6F469C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569" y="0"/>
            <a:ext cx="1511431" cy="1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75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D4012-19AF-4A8A-AF6E-C7ACE03A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haplotype models using Gibbs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A2D62-B4BB-461E-83F3-C3FE79481B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Meuwissen</a:t>
            </a:r>
            <a:r>
              <a:rPr lang="en-US" dirty="0"/>
              <a:t>, Hayes, Goddard (2001) compared Bayesian to linear models</a:t>
            </a:r>
          </a:p>
          <a:p>
            <a:pPr lvl="1"/>
            <a:r>
              <a:rPr lang="en-US" dirty="0"/>
              <a:t>Used haplotypes (not individual SNP effects) from 1,000 markers</a:t>
            </a:r>
          </a:p>
          <a:p>
            <a:pPr lvl="1"/>
            <a:r>
              <a:rPr lang="en-US" dirty="0"/>
              <a:t>Simulated 2,200 phenotypes with 50% heritability and 100 QTLs with some very large effects</a:t>
            </a:r>
          </a:p>
          <a:p>
            <a:pPr lvl="1"/>
            <a:r>
              <a:rPr lang="en-US" dirty="0"/>
              <a:t>Obtained REL = 20% </a:t>
            </a:r>
            <a:r>
              <a:rPr lang="en-US" dirty="0">
                <a:solidFill>
                  <a:srgbClr val="00523C"/>
                </a:solidFill>
              </a:rPr>
              <a:t>pedigree</a:t>
            </a:r>
            <a:r>
              <a:rPr lang="en-US" dirty="0"/>
              <a:t>, 54% </a:t>
            </a:r>
            <a:r>
              <a:rPr lang="en-US" dirty="0">
                <a:solidFill>
                  <a:srgbClr val="00523C"/>
                </a:solidFill>
              </a:rPr>
              <a:t>GBLUP</a:t>
            </a:r>
            <a:r>
              <a:rPr lang="en-US" dirty="0"/>
              <a:t>, 64% </a:t>
            </a:r>
            <a:r>
              <a:rPr lang="en-US" dirty="0" err="1">
                <a:solidFill>
                  <a:srgbClr val="00523C"/>
                </a:solidFill>
              </a:rPr>
              <a:t>BayesA</a:t>
            </a:r>
            <a:r>
              <a:rPr lang="en-US" dirty="0"/>
              <a:t>, 72% </a:t>
            </a:r>
            <a:r>
              <a:rPr lang="en-US" dirty="0" err="1">
                <a:solidFill>
                  <a:srgbClr val="00523C"/>
                </a:solidFill>
              </a:rPr>
              <a:t>BayesB</a:t>
            </a:r>
            <a:endParaRPr lang="en-US" dirty="0">
              <a:solidFill>
                <a:srgbClr val="00523C"/>
              </a:solidFill>
            </a:endParaRPr>
          </a:p>
          <a:p>
            <a:pPr lvl="1"/>
            <a:r>
              <a:rPr lang="en-US" dirty="0"/>
              <a:t>Did not cite </a:t>
            </a:r>
            <a:r>
              <a:rPr lang="en-US" dirty="0" err="1"/>
              <a:t>Nejati-Javaremi</a:t>
            </a:r>
            <a:r>
              <a:rPr lang="en-US" dirty="0"/>
              <a:t> et al (1997 JAS) in their 2001 or later papers</a:t>
            </a:r>
          </a:p>
          <a:p>
            <a:r>
              <a:rPr lang="en-US" dirty="0"/>
              <a:t>Calus et al (2008) showed that individual SNP effects are better than haplotypes at higher SNP densities; polygenic effects should be included</a:t>
            </a:r>
          </a:p>
          <a:p>
            <a:r>
              <a:rPr lang="en-US" dirty="0" err="1"/>
              <a:t>BayesA</a:t>
            </a:r>
            <a:r>
              <a:rPr lang="en-US" dirty="0"/>
              <a:t> and </a:t>
            </a:r>
            <a:r>
              <a:rPr lang="en-US" dirty="0" err="1"/>
              <a:t>BayesB</a:t>
            </a:r>
            <a:r>
              <a:rPr lang="en-US" dirty="0"/>
              <a:t> had much smaller gains in later studies of real traits</a:t>
            </a:r>
          </a:p>
        </p:txBody>
      </p:sp>
    </p:spTree>
    <p:extLst>
      <p:ext uri="{BB962C8B-B14F-4D97-AF65-F5344CB8AC3E}">
        <p14:creationId xmlns:p14="http://schemas.microsoft.com/office/powerpoint/2010/main" val="3243950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6D53-F651-4831-A408-9F360C2B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taken to reduce upward bias of young bulls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71DB-A410-4F68-8B42-EA0425B869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Highest parent averages and elite cows had been </a:t>
            </a:r>
            <a:r>
              <a:rPr lang="en-US" dirty="0">
                <a:solidFill>
                  <a:srgbClr val="00523C"/>
                </a:solidFill>
              </a:rPr>
              <a:t>inflated</a:t>
            </a:r>
            <a:r>
              <a:rPr lang="en-US" dirty="0"/>
              <a:t> for </a:t>
            </a:r>
            <a:r>
              <a:rPr lang="en-US" dirty="0">
                <a:solidFill>
                  <a:srgbClr val="244270"/>
                </a:solidFill>
              </a:rPr>
              <a:t>decades</a:t>
            </a:r>
          </a:p>
          <a:p>
            <a:pPr lvl="1"/>
            <a:r>
              <a:rPr lang="en-US" dirty="0"/>
              <a:t>Animal model rewarded cow families within herds</a:t>
            </a:r>
          </a:p>
          <a:p>
            <a:r>
              <a:rPr lang="en-US" dirty="0"/>
              <a:t>Early genomic PTAs had similar biases, later corrected by:</a:t>
            </a:r>
          </a:p>
          <a:p>
            <a:pPr lvl="1"/>
            <a:r>
              <a:rPr lang="en-US" dirty="0"/>
              <a:t>Including a </a:t>
            </a:r>
            <a:r>
              <a:rPr lang="en-US" dirty="0">
                <a:solidFill>
                  <a:srgbClr val="00523C"/>
                </a:solidFill>
              </a:rPr>
              <a:t>polygenic</a:t>
            </a:r>
            <a:r>
              <a:rPr lang="en-US" dirty="0"/>
              <a:t> effect in the model </a:t>
            </a:r>
            <a:r>
              <a:rPr lang="en-US" dirty="0">
                <a:solidFill>
                  <a:srgbClr val="244270"/>
                </a:solidFill>
              </a:rPr>
              <a:t>(2010)</a:t>
            </a:r>
          </a:p>
          <a:p>
            <a:pPr lvl="1"/>
            <a:r>
              <a:rPr lang="en-US" dirty="0"/>
              <a:t>Adjusting the </a:t>
            </a:r>
            <a:r>
              <a:rPr lang="en-US" dirty="0">
                <a:solidFill>
                  <a:srgbClr val="00523C"/>
                </a:solidFill>
              </a:rPr>
              <a:t>Mendelian sampling </a:t>
            </a:r>
            <a:r>
              <a:rPr lang="en-US" dirty="0"/>
              <a:t>of top cows downward </a:t>
            </a:r>
            <a:r>
              <a:rPr lang="en-US" dirty="0">
                <a:solidFill>
                  <a:srgbClr val="244270"/>
                </a:solidFill>
              </a:rPr>
              <a:t>(2010)</a:t>
            </a:r>
          </a:p>
          <a:p>
            <a:pPr lvl="1"/>
            <a:r>
              <a:rPr lang="en-US" dirty="0"/>
              <a:t>Using </a:t>
            </a:r>
            <a:r>
              <a:rPr lang="en-US" dirty="0">
                <a:solidFill>
                  <a:srgbClr val="00523C"/>
                </a:solidFill>
              </a:rPr>
              <a:t>pedigree index </a:t>
            </a:r>
            <a:r>
              <a:rPr lang="en-US" dirty="0"/>
              <a:t>instead of parent average </a:t>
            </a:r>
            <a:r>
              <a:rPr lang="en-US" dirty="0">
                <a:solidFill>
                  <a:srgbClr val="244270"/>
                </a:solidFill>
              </a:rPr>
              <a:t>(mainly in Europe)</a:t>
            </a:r>
          </a:p>
          <a:p>
            <a:pPr lvl="1"/>
            <a:r>
              <a:rPr lang="en-US" dirty="0"/>
              <a:t>Reducing the </a:t>
            </a:r>
            <a:r>
              <a:rPr lang="en-US" dirty="0">
                <a:solidFill>
                  <a:srgbClr val="00523C"/>
                </a:solidFill>
              </a:rPr>
              <a:t>weight</a:t>
            </a:r>
            <a:r>
              <a:rPr lang="en-US" dirty="0"/>
              <a:t> on direct genomic value </a:t>
            </a:r>
            <a:r>
              <a:rPr lang="en-US" dirty="0">
                <a:solidFill>
                  <a:srgbClr val="244270"/>
                </a:solidFill>
              </a:rPr>
              <a:t>(2011)</a:t>
            </a:r>
          </a:p>
          <a:p>
            <a:pPr lvl="1"/>
            <a:r>
              <a:rPr lang="en-US" dirty="0"/>
              <a:t>Using </a:t>
            </a:r>
            <a:r>
              <a:rPr lang="en-US" dirty="0">
                <a:solidFill>
                  <a:srgbClr val="00523C"/>
                </a:solidFill>
              </a:rPr>
              <a:t>lower heritability </a:t>
            </a:r>
            <a:r>
              <a:rPr lang="en-US" dirty="0"/>
              <a:t>estimates for yield traits </a:t>
            </a:r>
            <a:r>
              <a:rPr lang="en-US" dirty="0">
                <a:solidFill>
                  <a:srgbClr val="244270"/>
                </a:solidFill>
              </a:rPr>
              <a:t>(2014)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F481-C94B-4324-898C-EC808A33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selection requires: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58BF-55FC-4383-8791-19B1478139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DNA from many animals</a:t>
            </a:r>
          </a:p>
          <a:p>
            <a:r>
              <a:rPr lang="en-US" dirty="0"/>
              <a:t>Genotypes for many variants per animal</a:t>
            </a:r>
          </a:p>
          <a:p>
            <a:r>
              <a:rPr lang="en-US" dirty="0"/>
              <a:t>Phenotypes from many animals</a:t>
            </a:r>
          </a:p>
          <a:p>
            <a:r>
              <a:rPr lang="en-US" dirty="0"/>
              <a:t>Quality control of the data</a:t>
            </a:r>
          </a:p>
          <a:p>
            <a:r>
              <a:rPr lang="en-US" dirty="0"/>
              <a:t>Statistical methods to convert data into predictions</a:t>
            </a:r>
          </a:p>
          <a:p>
            <a:r>
              <a:rPr lang="en-US" dirty="0"/>
              <a:t>Breeders convinced that the predictions will work</a:t>
            </a:r>
          </a:p>
          <a:p>
            <a:r>
              <a:rPr lang="en-US" dirty="0"/>
              <a:t>Investment to continue collecting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124EA-B7D6-4D12-A031-476C327F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 vs. young bull merit and bias across time</a:t>
            </a:r>
          </a:p>
        </p:txBody>
      </p:sp>
      <p:pic>
        <p:nvPicPr>
          <p:cNvPr id="1026" name="Chart 1" descr="image003">
            <a:extLst>
              <a:ext uri="{FF2B5EF4-FFF2-40B4-BE49-F238E27FC236}">
                <a16:creationId xmlns:a16="http://schemas.microsoft.com/office/drawing/2014/main" id="{9EBB4353-B205-423D-B0D8-C67415EE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42" y="1192019"/>
            <a:ext cx="7543703" cy="431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E5BBE-E703-405C-970E-968CBB7A9581}"/>
              </a:ext>
            </a:extLst>
          </p:cNvPr>
          <p:cNvSpPr txBox="1"/>
          <p:nvPr/>
        </p:nvSpPr>
        <p:spPr>
          <a:xfrm>
            <a:off x="2589342" y="5566751"/>
            <a:ext cx="7458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and final (Apr 2019) PTA averages of the top 100 NM$ USA AI Holsteins.</a:t>
            </a:r>
          </a:p>
          <a:p>
            <a:r>
              <a:rPr lang="en-US" dirty="0"/>
              <a:t>Young: bulls with no milking daughters. Proven: bulls with ≥ 100 daughters.</a:t>
            </a:r>
          </a:p>
          <a:p>
            <a:r>
              <a:rPr lang="en-US" dirty="0"/>
              <a:t>NM$ adjusted to current base.</a:t>
            </a:r>
          </a:p>
        </p:txBody>
      </p:sp>
    </p:spTree>
    <p:extLst>
      <p:ext uri="{BB962C8B-B14F-4D97-AF65-F5344CB8AC3E}">
        <p14:creationId xmlns:p14="http://schemas.microsoft.com/office/powerpoint/2010/main" val="355959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070775734"/>
              </p:ext>
            </p:extLst>
          </p:nvPr>
        </p:nvGraphicFramePr>
        <p:xfrm>
          <a:off x="513427" y="1008020"/>
          <a:ext cx="11397198" cy="543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745854745"/>
              </p:ext>
            </p:extLst>
          </p:nvPr>
        </p:nvGraphicFramePr>
        <p:xfrm>
          <a:off x="509808" y="1010887"/>
          <a:ext cx="11397198" cy="543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interval – Holstein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5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4B9B41-F14D-45DA-8D3F-A4F4F996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progress </a:t>
            </a:r>
            <a:r>
              <a:rPr lang="en-US" dirty="0">
                <a:solidFill>
                  <a:srgbClr val="FFFF00"/>
                </a:solidFill>
              </a:rPr>
              <a:t>(Holstein)</a:t>
            </a:r>
          </a:p>
        </p:txBody>
      </p:sp>
      <p:pic>
        <p:nvPicPr>
          <p:cNvPr id="8" name="Picture 7" descr="http://www.holsteinplaza.com/common/assets/images/dam/46375-scaled-120x90.jpg">
            <a:extLst>
              <a:ext uri="{FF2B5EF4-FFF2-40B4-BE49-F238E27FC236}">
                <a16:creationId xmlns:a16="http://schemas.microsoft.com/office/drawing/2014/main" id="{C94A7A9F-BE0B-4002-88E2-D7BCA144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6087" y="0"/>
            <a:ext cx="1213461" cy="859536"/>
          </a:xfrm>
          <a:prstGeom prst="rect">
            <a:avLst/>
          </a:prstGeom>
          <a:noFill/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B12479C-43EC-4B40-B5A1-AAD8D2EF2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867522"/>
              </p:ext>
            </p:extLst>
          </p:nvPr>
        </p:nvGraphicFramePr>
        <p:xfrm>
          <a:off x="487680" y="1157287"/>
          <a:ext cx="11216640" cy="5224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995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73B4-9725-4B33-AD87-26EC220C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50 years of genetic progress </a:t>
            </a:r>
            <a:r>
              <a:rPr lang="en-US" dirty="0">
                <a:solidFill>
                  <a:srgbClr val="FFFF00"/>
                </a:solidFill>
              </a:rPr>
              <a:t>(Cole, 2018)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697048-3709-4AB3-9736-E1AE1755A60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0534258"/>
              </p:ext>
            </p:extLst>
          </p:nvPr>
        </p:nvGraphicFramePr>
        <p:xfrm>
          <a:off x="1315616" y="1166327"/>
          <a:ext cx="9638525" cy="53262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561486">
                  <a:extLst>
                    <a:ext uri="{9D8B030D-6E8A-4147-A177-3AD203B41FA5}">
                      <a16:colId xmlns:a16="http://schemas.microsoft.com/office/drawing/2014/main" val="963468235"/>
                    </a:ext>
                  </a:extLst>
                </a:gridCol>
                <a:gridCol w="2398831">
                  <a:extLst>
                    <a:ext uri="{9D8B030D-6E8A-4147-A177-3AD203B41FA5}">
                      <a16:colId xmlns:a16="http://schemas.microsoft.com/office/drawing/2014/main" val="2400673874"/>
                    </a:ext>
                  </a:extLst>
                </a:gridCol>
                <a:gridCol w="1839104">
                  <a:extLst>
                    <a:ext uri="{9D8B030D-6E8A-4147-A177-3AD203B41FA5}">
                      <a16:colId xmlns:a16="http://schemas.microsoft.com/office/drawing/2014/main" val="2878285255"/>
                    </a:ext>
                  </a:extLst>
                </a:gridCol>
                <a:gridCol w="1839104">
                  <a:extLst>
                    <a:ext uri="{9D8B030D-6E8A-4147-A177-3AD203B41FA5}">
                      <a16:colId xmlns:a16="http://schemas.microsoft.com/office/drawing/2014/main" val="573120797"/>
                    </a:ext>
                  </a:extLst>
                </a:gridCol>
              </a:tblGrid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Trait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50-year progress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 mean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2067 mean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extLst>
                  <a:ext uri="{0D108BD9-81ED-4DB2-BD59-A6C34878D82A}">
                    <a16:rowId xmlns:a16="http://schemas.microsoft.com/office/drawing/2014/main" val="2408021007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Milk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+9,329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27,055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36,384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3862185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Fat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+531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1,008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1,539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660422748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Protein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+342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1,167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173488811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Productive life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(months)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306238383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Body size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(pounds)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–230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1566520729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Udder composite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666449828"/>
                  </a:ext>
                </a:extLst>
              </a:tr>
              <a:tr h="780568">
                <a:tc>
                  <a:txBody>
                    <a:bodyPr/>
                    <a:lstStyle/>
                    <a:p>
                      <a:r>
                        <a:rPr lang="en-US" dirty="0"/>
                        <a:t>Daughter pregnancy rate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(%)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4206957752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Cow conception rate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(%)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8673510"/>
                  </a:ext>
                </a:extLst>
              </a:tr>
              <a:tr h="505074">
                <a:tc>
                  <a:txBody>
                    <a:bodyPr/>
                    <a:lstStyle/>
                    <a:p>
                      <a:r>
                        <a:rPr lang="en-US" dirty="0"/>
                        <a:t>Heifer conception rate </a:t>
                      </a:r>
                      <a:r>
                        <a:rPr lang="en-US" sz="1800" dirty="0">
                          <a:solidFill>
                            <a:srgbClr val="00523C"/>
                          </a:solidFill>
                        </a:rPr>
                        <a:t>(%)</a:t>
                      </a:r>
                      <a:endParaRPr lang="en-US" sz="1800" b="1" dirty="0">
                        <a:solidFill>
                          <a:srgbClr val="00523C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+21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952640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578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E9DA-3D79-4313-9D4B-6A90CD5C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for more 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DB6D-4946-4C43-92A6-19B47AC53D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26</a:t>
            </a:r>
            <a:r>
              <a:rPr lang="en-US" dirty="0"/>
              <a:t> traits had US genomic PTAs in 2009 </a:t>
            </a:r>
          </a:p>
          <a:p>
            <a:r>
              <a:rPr lang="en-US" dirty="0">
                <a:solidFill>
                  <a:srgbClr val="C00000"/>
                </a:solidFill>
              </a:rPr>
              <a:t>10</a:t>
            </a:r>
            <a:r>
              <a:rPr lang="en-US" dirty="0"/>
              <a:t> new traits added in 2010-2019, mostly with low h</a:t>
            </a:r>
            <a:r>
              <a:rPr lang="en-US" baseline="30000" dirty="0"/>
              <a:t>2</a:t>
            </a:r>
          </a:p>
          <a:p>
            <a:pPr lvl="1"/>
            <a:r>
              <a:rPr lang="en-US" dirty="0">
                <a:solidFill>
                  <a:srgbClr val="00523C"/>
                </a:solidFill>
              </a:rPr>
              <a:t>Heifer and cow conception rates, cow livability, gestation length, mastitis, metritis, retained placenta, DA, ketosis, milk fever, and early first calving</a:t>
            </a:r>
          </a:p>
          <a:p>
            <a:r>
              <a:rPr lang="en-US" dirty="0"/>
              <a:t>Several more future traits expected soon:</a:t>
            </a:r>
          </a:p>
          <a:p>
            <a:pPr lvl="1"/>
            <a:r>
              <a:rPr lang="en-US" dirty="0">
                <a:solidFill>
                  <a:srgbClr val="00523C"/>
                </a:solidFill>
              </a:rPr>
              <a:t>Feed intake, calf livability, heat tolerance</a:t>
            </a:r>
          </a:p>
          <a:p>
            <a:r>
              <a:rPr lang="en-US" dirty="0"/>
              <a:t>High genomic reliability requires:</a:t>
            </a:r>
          </a:p>
          <a:p>
            <a:pPr lvl="1"/>
            <a:r>
              <a:rPr lang="en-US" dirty="0"/>
              <a:t>Large reference populations, historical databases, or high</a:t>
            </a:r>
            <a:r>
              <a:rPr lang="en-US" dirty="0">
                <a:solidFill>
                  <a:prstClr val="black"/>
                </a:solidFill>
              </a:rPr>
              <a:t> h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39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F9DE-22B2-474D-9D39-C5B912DF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mating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0078B-9E60-4FE8-AA4A-169AB736E3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900"/>
              </a:spcAft>
            </a:pPr>
            <a:r>
              <a:rPr lang="en-US" dirty="0"/>
              <a:t>Reduce inbreeding using genomic instead of pedigree relationships</a:t>
            </a:r>
          </a:p>
          <a:p>
            <a:pPr lvl="1">
              <a:spcAft>
                <a:spcPts val="900"/>
              </a:spcAft>
            </a:pPr>
            <a:r>
              <a:rPr lang="en-US" dirty="0"/>
              <a:t>Genomic relationship of each live female to each marketed bull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File contains 1 million females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5,000 males</a:t>
            </a:r>
          </a:p>
          <a:p>
            <a:pPr>
              <a:spcAft>
                <a:spcPts val="900"/>
              </a:spcAft>
            </a:pPr>
            <a:r>
              <a:rPr lang="en-US" dirty="0"/>
              <a:t>Genomic mating increases heifer calf value by</a:t>
            </a:r>
          </a:p>
          <a:p>
            <a:pPr lvl="1">
              <a:spcAft>
                <a:spcPts val="9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+$33 </a:t>
            </a:r>
            <a:r>
              <a:rPr lang="en-US" dirty="0"/>
              <a:t>compared with pedigree mating </a:t>
            </a:r>
            <a:r>
              <a:rPr lang="en-US" dirty="0">
                <a:solidFill>
                  <a:srgbClr val="00523C"/>
                </a:solidFill>
              </a:rPr>
              <a:t>(1.3% lower inbreeding)</a:t>
            </a:r>
          </a:p>
          <a:p>
            <a:pPr lvl="1">
              <a:spcAft>
                <a:spcPts val="42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+$78 </a:t>
            </a:r>
            <a:r>
              <a:rPr lang="en-US" dirty="0"/>
              <a:t>compared with random mating </a:t>
            </a:r>
            <a:r>
              <a:rPr lang="en-US" dirty="0">
                <a:solidFill>
                  <a:srgbClr val="00523C"/>
                </a:solidFill>
              </a:rPr>
              <a:t>(3.1% lower inbreeding)</a:t>
            </a:r>
          </a:p>
          <a:p>
            <a:pPr>
              <a:spcAft>
                <a:spcPts val="4200"/>
              </a:spcAft>
            </a:pPr>
            <a:r>
              <a:rPr lang="en-US" dirty="0"/>
              <a:t>Also improves conception rates by avoiding recessive carrier </a:t>
            </a:r>
            <a:r>
              <a:rPr lang="en-US" dirty="0" err="1"/>
              <a:t>matings</a:t>
            </a:r>
            <a:endParaRPr lang="en-US" dirty="0"/>
          </a:p>
          <a:p>
            <a:r>
              <a:rPr lang="en-US" dirty="0"/>
              <a:t>Also reduces inbreeding of bull calves, promoting faster growth</a:t>
            </a:r>
          </a:p>
          <a:p>
            <a:endParaRPr lang="en-US" dirty="0"/>
          </a:p>
        </p:txBody>
      </p:sp>
      <p:pic>
        <p:nvPicPr>
          <p:cNvPr id="4" name="Picture 3" descr="Supersire.jpg">
            <a:extLst>
              <a:ext uri="{FF2B5EF4-FFF2-40B4-BE49-F238E27FC236}">
                <a16:creationId xmlns:a16="http://schemas.microsoft.com/office/drawing/2014/main" id="{C7F45F1F-9014-4A37-BCC1-6763D1B94F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4080" y="-9767"/>
            <a:ext cx="1198827" cy="859536"/>
          </a:xfrm>
          <a:prstGeom prst="rect">
            <a:avLst/>
          </a:prstGeom>
        </p:spPr>
      </p:pic>
      <p:pic>
        <p:nvPicPr>
          <p:cNvPr id="5" name="Picture 4" descr="http://www.holsteinplaza.com/common/assets/images/dam/46376-scaled-120x90.jpg">
            <a:extLst>
              <a:ext uri="{FF2B5EF4-FFF2-40B4-BE49-F238E27FC236}">
                <a16:creationId xmlns:a16="http://schemas.microsoft.com/office/drawing/2014/main" id="{D4E21EEC-FC65-455F-84F9-1F7C6405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0979847" y="-4764"/>
            <a:ext cx="1213463" cy="859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868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2C02-6184-4662-A059-C8F1FCEB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Ancestor discovery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4F5AD-0B4C-43CB-8D0D-95C45B5D69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Accurate discovery if true ancestor is genotyped </a:t>
            </a:r>
          </a:p>
          <a:p>
            <a:pPr>
              <a:spcAft>
                <a:spcPts val="3600"/>
              </a:spcAft>
            </a:pPr>
            <a:r>
              <a:rPr lang="en-US" dirty="0"/>
              <a:t>Accurate detection if reported pedigree is wrong</a:t>
            </a:r>
          </a:p>
          <a:p>
            <a:pPr>
              <a:spcAft>
                <a:spcPts val="3600"/>
              </a:spcAft>
            </a:pPr>
            <a:r>
              <a:rPr lang="en-US" dirty="0"/>
              <a:t>Accuracy slightly reduced with lower density chips</a:t>
            </a:r>
          </a:p>
          <a:p>
            <a:pPr>
              <a:spcAft>
                <a:spcPts val="3600"/>
              </a:spcAft>
            </a:pPr>
            <a:r>
              <a:rPr lang="en-US" dirty="0"/>
              <a:t>Methods published and used since 2013 </a:t>
            </a:r>
            <a:r>
              <a:rPr lang="en-US" dirty="0">
                <a:solidFill>
                  <a:srgbClr val="00523C"/>
                </a:solidFill>
              </a:rPr>
              <a:t>(</a:t>
            </a:r>
            <a:r>
              <a:rPr lang="en-US" dirty="0" err="1">
                <a:solidFill>
                  <a:srgbClr val="00523C"/>
                </a:solidFill>
              </a:rPr>
              <a:t>VanRaden</a:t>
            </a:r>
            <a:r>
              <a:rPr lang="en-US" dirty="0">
                <a:solidFill>
                  <a:srgbClr val="00523C"/>
                </a:solidFill>
              </a:rPr>
              <a:t> et al.)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A44CF46-34C7-4BD4-80FD-93BED27714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2886961"/>
              </p:ext>
            </p:extLst>
          </p:nvPr>
        </p:nvGraphicFramePr>
        <p:xfrm>
          <a:off x="6858000" y="1828800"/>
          <a:ext cx="3749040" cy="2515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3234558297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46563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/>
                        <a:t>Ancestor</a:t>
                      </a:r>
                    </a:p>
                  </a:txBody>
                  <a:tcPr marL="182880" marR="182880" marT="91440" marB="91440" anchor="b"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700" b="1" dirty="0"/>
                        <a:t>Correctly discovered</a:t>
                      </a:r>
                    </a:p>
                  </a:txBody>
                  <a:tcPr marL="182880" marR="182880" marT="91440" marB="91440" anchor="b"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18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Sire</a:t>
                      </a:r>
                    </a:p>
                  </a:txBody>
                  <a:tcPr marL="182880" marR="182880" marT="91440" marB="91440"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~</a:t>
                      </a: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100%</a:t>
                      </a:r>
                    </a:p>
                  </a:txBody>
                  <a:tcPr marL="182880" marR="502920" marT="91440" marB="91440"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6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MGS</a:t>
                      </a:r>
                    </a:p>
                  </a:txBody>
                  <a:tcPr marL="182880" marR="182880" marT="91440" marB="91440"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97%</a:t>
                      </a:r>
                    </a:p>
                  </a:txBody>
                  <a:tcPr marL="182880" marR="502920" marT="91440" marB="91440"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675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MGGS</a:t>
                      </a:r>
                    </a:p>
                  </a:txBody>
                  <a:tcPr marL="182880" marR="182880" marT="91440" marB="91440"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800"/>
                        </a:lnSpc>
                      </a:pPr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92%</a:t>
                      </a:r>
                    </a:p>
                  </a:txBody>
                  <a:tcPr marL="182880" marR="502920" marT="91440" marB="91440"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55473"/>
                  </a:ext>
                </a:extLst>
              </a:tr>
            </a:tbl>
          </a:graphicData>
        </a:graphic>
      </p:graphicFrame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224B53DB-F35A-4339-BF3D-171871255A41}"/>
              </a:ext>
            </a:extLst>
          </p:cNvPr>
          <p:cNvSpPr/>
          <p:nvPr/>
        </p:nvSpPr>
        <p:spPr>
          <a:xfrm>
            <a:off x="1505527" y="5015345"/>
            <a:ext cx="2530764" cy="378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1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/>
              <a:t>Discovering pedigrees </a:t>
            </a:r>
            <a:r>
              <a:rPr lang="da-DK" sz="3200" dirty="0">
                <a:solidFill>
                  <a:srgbClr val="FFFF00"/>
                </a:solidFill>
              </a:rPr>
              <a:t>(parents, grandparents, etc.)</a:t>
            </a:r>
            <a:endParaRPr lang="en-US" sz="3200" dirty="0">
              <a:solidFill>
                <a:srgbClr val="FFFF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645FE7-52A6-47F6-834E-7EB5CC676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739651"/>
              </p:ext>
            </p:extLst>
          </p:nvPr>
        </p:nvGraphicFramePr>
        <p:xfrm>
          <a:off x="487680" y="857814"/>
          <a:ext cx="11218571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4095672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508957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53477918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62703228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05358940"/>
                    </a:ext>
                  </a:extLst>
                </a:gridCol>
                <a:gridCol w="480767">
                  <a:extLst>
                    <a:ext uri="{9D8B030D-6E8A-4147-A177-3AD203B41FA5}">
                      <a16:colId xmlns:a16="http://schemas.microsoft.com/office/drawing/2014/main" val="2539713555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427558676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18725132"/>
                    </a:ext>
                  </a:extLst>
                </a:gridCol>
                <a:gridCol w="405084">
                  <a:extLst>
                    <a:ext uri="{9D8B030D-6E8A-4147-A177-3AD203B41FA5}">
                      <a16:colId xmlns:a16="http://schemas.microsoft.com/office/drawing/2014/main" val="2501340582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21041538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9735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Sire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4769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586397"/>
                  </a:ext>
                </a:extLst>
              </a:tr>
              <a:tr h="640080">
                <a:tc row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Calf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90910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Maternal grandsire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(MGS)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72284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Dam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Maternal great-grandsire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(MGGS)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73369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244270"/>
                          </a:solidFill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Maternal granddam</a:t>
                      </a:r>
                    </a:p>
                    <a:p>
                      <a:pPr>
                        <a:lnSpc>
                          <a:spcPts val="28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 (MGD)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44714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24427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57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599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C62F-7C6D-463D-A109-2D92D796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in pedigrees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F5F98-6695-49BA-A30A-3EF263F246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291,131 discovered </a:t>
            </a:r>
            <a:r>
              <a:rPr lang="en-US" dirty="0">
                <a:solidFill>
                  <a:srgbClr val="244270"/>
                </a:solidFill>
              </a:rPr>
              <a:t>MGS</a:t>
            </a:r>
            <a:r>
              <a:rPr lang="en-US" dirty="0"/>
              <a:t> not yet used because no </a:t>
            </a:r>
            <a:r>
              <a:rPr lang="en-US" dirty="0">
                <a:solidFill>
                  <a:srgbClr val="C00000"/>
                </a:solidFill>
              </a:rPr>
              <a:t>dam</a:t>
            </a:r>
            <a:r>
              <a:rPr lang="en-US" dirty="0"/>
              <a:t> ID available</a:t>
            </a:r>
          </a:p>
          <a:p>
            <a:pPr>
              <a:spcAft>
                <a:spcPts val="3600"/>
              </a:spcAft>
            </a:pPr>
            <a:r>
              <a:rPr lang="en-US" dirty="0"/>
              <a:t>153,909 discovered </a:t>
            </a:r>
            <a:r>
              <a:rPr lang="en-US" dirty="0">
                <a:solidFill>
                  <a:srgbClr val="244270"/>
                </a:solidFill>
              </a:rPr>
              <a:t>MGGS</a:t>
            </a:r>
            <a:r>
              <a:rPr lang="en-US" dirty="0"/>
              <a:t> not yet used because no </a:t>
            </a:r>
            <a:r>
              <a:rPr lang="en-US" dirty="0">
                <a:solidFill>
                  <a:srgbClr val="C00000"/>
                </a:solidFill>
              </a:rPr>
              <a:t>MGD</a:t>
            </a:r>
            <a:r>
              <a:rPr lang="en-US" dirty="0"/>
              <a:t> ID available</a:t>
            </a:r>
          </a:p>
          <a:p>
            <a:pPr>
              <a:spcAft>
                <a:spcPts val="1200"/>
              </a:spcAft>
            </a:pPr>
            <a:r>
              <a:rPr lang="en-US" dirty="0"/>
              <a:t>Procedures developed to fill missing </a:t>
            </a:r>
            <a:r>
              <a:rPr lang="en-US" dirty="0">
                <a:solidFill>
                  <a:srgbClr val="C00000"/>
                </a:solidFill>
              </a:rPr>
              <a:t>dam</a:t>
            </a:r>
            <a:r>
              <a:rPr lang="en-US" dirty="0"/>
              <a:t> IDs to link to ancestors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HOUSADAM000000001</a:t>
            </a:r>
            <a:r>
              <a:rPr lang="en-US" dirty="0"/>
              <a:t>, for example</a:t>
            </a:r>
          </a:p>
          <a:p>
            <a:pPr lvl="1">
              <a:spcAft>
                <a:spcPts val="3600"/>
              </a:spcAft>
            </a:pPr>
            <a:r>
              <a:rPr lang="en-US" dirty="0"/>
              <a:t>Should predictions use and public see the discovered pedigrees?</a:t>
            </a:r>
          </a:p>
          <a:p>
            <a:pPr>
              <a:spcAft>
                <a:spcPts val="600"/>
              </a:spcAft>
            </a:pPr>
            <a:r>
              <a:rPr lang="en-US" dirty="0"/>
              <a:t>First check if </a:t>
            </a:r>
            <a:r>
              <a:rPr lang="en-US" dirty="0">
                <a:solidFill>
                  <a:srgbClr val="C00000"/>
                </a:solidFill>
              </a:rPr>
              <a:t>true dam </a:t>
            </a:r>
            <a:r>
              <a:rPr lang="en-US" dirty="0"/>
              <a:t>can be discovered in same herd </a:t>
            </a:r>
            <a:r>
              <a:rPr lang="en-US" dirty="0">
                <a:solidFill>
                  <a:srgbClr val="00523C"/>
                </a:solidFill>
              </a:rPr>
              <a:t>(33,810 found)</a:t>
            </a:r>
          </a:p>
          <a:p>
            <a:pPr lvl="1"/>
            <a:r>
              <a:rPr lang="en-US" dirty="0"/>
              <a:t>Match birth and fresh dates </a:t>
            </a:r>
            <a:r>
              <a:rPr lang="en-US" dirty="0">
                <a:solidFill>
                  <a:srgbClr val="00523C"/>
                </a:solidFill>
              </a:rPr>
              <a:t>(only 1 dam’s pedigree matches calf’s)</a:t>
            </a:r>
          </a:p>
          <a:p>
            <a:pPr>
              <a:spcAft>
                <a:spcPts val="3600"/>
              </a:spcAft>
            </a:pPr>
            <a:r>
              <a:rPr lang="en-US" dirty="0"/>
              <a:t>Postdoc Juan Nani is documenting benefits from pedigree discovery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6C39-0D4D-4FB6-AABA-7B12F50D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986" y="0"/>
            <a:ext cx="1015014" cy="12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8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9CD3-0AF1-42C7-85B2-C48756EFA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and genomic milestones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39F16B-DCA2-44B7-AF04-0D8B81D920E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6690798"/>
              </p:ext>
            </p:extLst>
          </p:nvPr>
        </p:nvGraphicFramePr>
        <p:xfrm>
          <a:off x="487363" y="1189038"/>
          <a:ext cx="11217276" cy="51227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31948">
                  <a:extLst>
                    <a:ext uri="{9D8B030D-6E8A-4147-A177-3AD203B41FA5}">
                      <a16:colId xmlns:a16="http://schemas.microsoft.com/office/drawing/2014/main" val="553574178"/>
                    </a:ext>
                  </a:extLst>
                </a:gridCol>
                <a:gridCol w="4628271">
                  <a:extLst>
                    <a:ext uri="{9D8B030D-6E8A-4147-A177-3AD203B41FA5}">
                      <a16:colId xmlns:a16="http://schemas.microsoft.com/office/drawing/2014/main" val="1242804230"/>
                    </a:ext>
                  </a:extLst>
                </a:gridCol>
                <a:gridCol w="5557057">
                  <a:extLst>
                    <a:ext uri="{9D8B030D-6E8A-4147-A177-3AD203B41FA5}">
                      <a16:colId xmlns:a16="http://schemas.microsoft.com/office/drawing/2014/main" val="1282121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Year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Researchers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Discovery/Development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303184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1865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Mendel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Inherited traits of peas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32389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1900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Bateson and others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Rediscovery of Mendel’s laws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011192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1905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Spillman (USDA)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Horned/polled (Mendelian trait in cattle)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4134558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1922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Wright (USDA)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Pedigree relationship matrix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27007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1953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Watson, Crick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Structure of DNA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163854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1974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Norman (USDA), Henderson (1976)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Use of pedigree relationships in PTAs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959306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2001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Lander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Sequence of human genome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980062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2007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Illumina, USDA, and others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Development of SNP chip for cattle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31414089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2009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 err="1"/>
                        <a:t>Elsik</a:t>
                      </a:r>
                      <a:r>
                        <a:rPr lang="en-US" sz="2300" dirty="0"/>
                        <a:t> (NIH and USDA funding)</a:t>
                      </a:r>
                      <a:endParaRPr lang="en-US" sz="2300" b="1" dirty="0">
                        <a:solidFill>
                          <a:srgbClr val="FFFFCC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Sequence of cattle genome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26747849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2009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USDA and many others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300" dirty="0"/>
                        <a:t>Genomic methods, official predictions</a:t>
                      </a:r>
                      <a:endParaRPr lang="en-US" sz="23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0" anchor="ctr"/>
                </a:tc>
                <a:extLst>
                  <a:ext uri="{0D108BD9-81ED-4DB2-BD59-A6C34878D82A}">
                    <a16:rowId xmlns:a16="http://schemas.microsoft.com/office/drawing/2014/main" val="1724500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17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B82F-51D2-49A1-8879-1E1465FB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over the last decade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10DBD-F6F6-4B6F-B125-E94756206E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4200"/>
              </a:spcAft>
            </a:pPr>
            <a:r>
              <a:rPr lang="en-US" dirty="0"/>
              <a:t>Progress in stability and reliability of predictions</a:t>
            </a:r>
          </a:p>
          <a:p>
            <a:pPr>
              <a:spcAft>
                <a:spcPts val="4200"/>
              </a:spcAft>
            </a:pPr>
            <a:r>
              <a:rPr lang="en-US" dirty="0"/>
              <a:t>Expansion in number of variants tested</a:t>
            </a:r>
          </a:p>
          <a:p>
            <a:pPr>
              <a:spcAft>
                <a:spcPts val="4200"/>
              </a:spcAft>
            </a:pPr>
            <a:r>
              <a:rPr lang="en-US" dirty="0"/>
              <a:t>Additional traits tested and new uses for genotyping</a:t>
            </a:r>
          </a:p>
          <a:p>
            <a:pPr>
              <a:spcAft>
                <a:spcPts val="4200"/>
              </a:spcAft>
            </a:pPr>
            <a:r>
              <a:rPr lang="en-US" dirty="0"/>
              <a:t>Growth in numbers genotyped worldwide and in other species</a:t>
            </a:r>
          </a:p>
          <a:p>
            <a:pPr>
              <a:spcAft>
                <a:spcPts val="4200"/>
              </a:spcAft>
            </a:pPr>
            <a:r>
              <a:rPr lang="en-US" dirty="0"/>
              <a:t>Genetic progress</a:t>
            </a:r>
          </a:p>
        </p:txBody>
      </p:sp>
    </p:spTree>
    <p:extLst>
      <p:ext uri="{BB962C8B-B14F-4D97-AF65-F5344CB8AC3E}">
        <p14:creationId xmlns:p14="http://schemas.microsoft.com/office/powerpoint/2010/main" val="4222123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5895-1FE3-4403-BC4E-37C457A5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selection in other species: Example in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23129-2E9D-4ADB-BBBD-8C9231A386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Genomic methods from dairy cattle are now used for many species</a:t>
            </a:r>
          </a:p>
          <a:p>
            <a:r>
              <a:rPr lang="en-US" dirty="0"/>
              <a:t>Example: </a:t>
            </a:r>
            <a:r>
              <a:rPr lang="en-US" dirty="0" err="1"/>
              <a:t>Roorkiwal</a:t>
            </a:r>
            <a:r>
              <a:rPr lang="en-US" dirty="0"/>
              <a:t> et al. (2016) Front. Plant Sci. 7:1666</a:t>
            </a:r>
          </a:p>
          <a:p>
            <a:pPr lvl="1"/>
            <a:r>
              <a:rPr lang="en-US" dirty="0"/>
              <a:t>3,000 markers for 315 elite lines of </a:t>
            </a:r>
            <a:r>
              <a:rPr lang="en-US" dirty="0">
                <a:solidFill>
                  <a:srgbClr val="00523C"/>
                </a:solidFill>
              </a:rPr>
              <a:t>chickpeas</a:t>
            </a:r>
            <a:r>
              <a:rPr lang="en-US" dirty="0"/>
              <a:t> in India</a:t>
            </a:r>
          </a:p>
          <a:p>
            <a:pPr lvl="1"/>
            <a:r>
              <a:rPr lang="en-US" dirty="0"/>
              <a:t>Tested G-BLUP, Bayes B, Bayes C</a:t>
            </a:r>
            <a:r>
              <a:rPr lang="el-GR" dirty="0"/>
              <a:t>π, </a:t>
            </a:r>
            <a:r>
              <a:rPr lang="en-US" dirty="0"/>
              <a:t>Bayesian LASSO, and Random Forest</a:t>
            </a:r>
          </a:p>
          <a:p>
            <a:pPr lvl="1"/>
            <a:r>
              <a:rPr lang="en-US" dirty="0"/>
              <a:t>“… models did not show any significant difference for estimating prediction accuracy within traits”</a:t>
            </a:r>
          </a:p>
          <a:p>
            <a:pPr lvl="1"/>
            <a:r>
              <a:rPr lang="en-US" dirty="0"/>
              <a:t>“… study establishes the necessary resources for deployment of genomic selection in </a:t>
            </a:r>
            <a:r>
              <a:rPr lang="en-US" dirty="0">
                <a:solidFill>
                  <a:srgbClr val="00523C"/>
                </a:solidFill>
              </a:rPr>
              <a:t>chickpea</a:t>
            </a:r>
            <a:r>
              <a:rPr lang="en-US" dirty="0"/>
              <a:t> breeding”</a:t>
            </a:r>
          </a:p>
        </p:txBody>
      </p:sp>
    </p:spTree>
    <p:extLst>
      <p:ext uri="{BB962C8B-B14F-4D97-AF65-F5344CB8AC3E}">
        <p14:creationId xmlns:p14="http://schemas.microsoft.com/office/powerpoint/2010/main" val="4242458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B0D-459E-4D37-9BF8-1B9BC93B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A6E93-8181-4195-B38F-3D69A09CE5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 DNA predictions implemented 10 years ago have improved rapidly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Adjustments were needed to remove biases, give breeders confidence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Accuracy improved as datasets expanded, more traits were included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Many new uses such as pedigree discovery and genomic mating </a:t>
            </a:r>
          </a:p>
          <a:p>
            <a:pPr>
              <a:spcAft>
                <a:spcPts val="3600"/>
              </a:spcAft>
            </a:pPr>
            <a:r>
              <a:rPr lang="en-US" dirty="0"/>
              <a:t>Future predictions will use more gene tests discovered from sequence data and more international genotypes</a:t>
            </a:r>
          </a:p>
          <a:p>
            <a:pPr>
              <a:spcAft>
                <a:spcPts val="3600"/>
              </a:spcAft>
            </a:pPr>
            <a:r>
              <a:rPr lang="en-US" dirty="0"/>
              <a:t>Methods developed for dairy cattle are now used for beef, swine, poultry, humans, corn, alfalfa, soybeans, and even peas </a:t>
            </a:r>
          </a:p>
          <a:p>
            <a:r>
              <a:rPr lang="en-US" dirty="0"/>
              <a:t>Mendel would be pleased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E046B-19DF-4BAA-BE24-6A9A5C483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1" t="3251" r="14805" b="36916"/>
          <a:stretch/>
        </p:blipFill>
        <p:spPr>
          <a:xfrm>
            <a:off x="4635373" y="5477347"/>
            <a:ext cx="914400" cy="10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34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Acknowledgments and Disclaimers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Council on Dairy Cattle Breeding </a:t>
            </a:r>
            <a:r>
              <a:rPr lang="en-US" dirty="0">
                <a:solidFill>
                  <a:srgbClr val="244270"/>
                </a:solidFill>
              </a:rPr>
              <a:t>(CDCB) </a:t>
            </a:r>
            <a:r>
              <a:rPr lang="en-US" dirty="0"/>
              <a:t>and its </a:t>
            </a:r>
            <a:r>
              <a:rPr lang="en-US" dirty="0">
                <a:solidFill>
                  <a:srgbClr val="244270"/>
                </a:solidFill>
              </a:rPr>
              <a:t>industry suppliers </a:t>
            </a:r>
            <a:r>
              <a:rPr lang="en-US" dirty="0"/>
              <a:t>for data</a:t>
            </a:r>
          </a:p>
          <a:p>
            <a:pPr>
              <a:spcAft>
                <a:spcPts val="3600"/>
              </a:spcAft>
            </a:pPr>
            <a:r>
              <a:rPr lang="en-US" dirty="0">
                <a:solidFill>
                  <a:srgbClr val="244270"/>
                </a:solidFill>
              </a:rPr>
              <a:t>Taxpayers </a:t>
            </a:r>
            <a:r>
              <a:rPr lang="en-US" dirty="0"/>
              <a:t>for funding USDA-ARS-AGIL project 8042-31000-002-00, “Improving dairy animals by increasing accuracy of genomic prediction, evaluating new traits, and redefining selection goals”</a:t>
            </a:r>
          </a:p>
          <a:p>
            <a:pPr>
              <a:spcAft>
                <a:spcPts val="3600"/>
              </a:spcAft>
            </a:pPr>
            <a:r>
              <a:rPr lang="en-US" dirty="0">
                <a:solidFill>
                  <a:srgbClr val="244270"/>
                </a:solidFill>
              </a:rPr>
              <a:t>AGIL staff </a:t>
            </a:r>
            <a:r>
              <a:rPr lang="en-US" dirty="0"/>
              <a:t>for doing this research</a:t>
            </a:r>
          </a:p>
          <a:p>
            <a:pPr>
              <a:spcAft>
                <a:spcPts val="3600"/>
              </a:spcAft>
            </a:pPr>
            <a:r>
              <a:rPr lang="en-US" sz="2000" dirty="0"/>
              <a:t>Mention of trade names or commercial products in this presentation is solely for the purpose of providing specific information and does not imply recommendation or endorsement by USDA; USDA is an equal opportunity provider and employer</a:t>
            </a:r>
          </a:p>
          <a:p>
            <a:pPr>
              <a:spcAft>
                <a:spcPts val="3600"/>
              </a:spcAft>
            </a:pPr>
            <a:endParaRPr lang="en-US" dirty="0"/>
          </a:p>
          <a:p>
            <a:pPr>
              <a:spcAft>
                <a:spcPts val="3600"/>
              </a:spcAft>
            </a:pPr>
            <a:endParaRPr lang="en-US" dirty="0"/>
          </a:p>
          <a:p>
            <a:pPr>
              <a:spcAft>
                <a:spcPts val="3600"/>
              </a:spcAft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8919-38FC-40BF-84E4-8E357647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DNA for selected years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79A4E9-1E0C-42CB-B0B7-FCD9EB76E41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1238838"/>
              </p:ext>
            </p:extLst>
          </p:nvPr>
        </p:nvGraphicFramePr>
        <p:xfrm>
          <a:off x="487363" y="1189038"/>
          <a:ext cx="1121727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971">
                  <a:extLst>
                    <a:ext uri="{9D8B030D-6E8A-4147-A177-3AD203B41FA5}">
                      <a16:colId xmlns:a16="http://schemas.microsoft.com/office/drawing/2014/main" val="1094894869"/>
                    </a:ext>
                  </a:extLst>
                </a:gridCol>
                <a:gridCol w="1329179">
                  <a:extLst>
                    <a:ext uri="{9D8B030D-6E8A-4147-A177-3AD203B41FA5}">
                      <a16:colId xmlns:a16="http://schemas.microsoft.com/office/drawing/2014/main" val="2847200565"/>
                    </a:ext>
                  </a:extLst>
                </a:gridCol>
                <a:gridCol w="1498862">
                  <a:extLst>
                    <a:ext uri="{9D8B030D-6E8A-4147-A177-3AD203B41FA5}">
                      <a16:colId xmlns:a16="http://schemas.microsoft.com/office/drawing/2014/main" val="1623814050"/>
                    </a:ext>
                  </a:extLst>
                </a:gridCol>
                <a:gridCol w="1564850">
                  <a:extLst>
                    <a:ext uri="{9D8B030D-6E8A-4147-A177-3AD203B41FA5}">
                      <a16:colId xmlns:a16="http://schemas.microsoft.com/office/drawing/2014/main" val="2180540109"/>
                    </a:ext>
                  </a:extLst>
                </a:gridCol>
                <a:gridCol w="1527142">
                  <a:extLst>
                    <a:ext uri="{9D8B030D-6E8A-4147-A177-3AD203B41FA5}">
                      <a16:colId xmlns:a16="http://schemas.microsoft.com/office/drawing/2014/main" val="3662745722"/>
                    </a:ext>
                  </a:extLst>
                </a:gridCol>
                <a:gridCol w="1470581">
                  <a:extLst>
                    <a:ext uri="{9D8B030D-6E8A-4147-A177-3AD203B41FA5}">
                      <a16:colId xmlns:a16="http://schemas.microsoft.com/office/drawing/2014/main" val="2148338802"/>
                    </a:ext>
                  </a:extLst>
                </a:gridCol>
                <a:gridCol w="1523691">
                  <a:extLst>
                    <a:ext uri="{9D8B030D-6E8A-4147-A177-3AD203B41FA5}">
                      <a16:colId xmlns:a16="http://schemas.microsoft.com/office/drawing/2014/main" val="356956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37140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052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Tissue (ear)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579,255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745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22,550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102,229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825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Blood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1,375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14,656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32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Embryos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6,188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70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Nasal swab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3,300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656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582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Semen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&lt;1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5,285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0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Unknown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rgbClr val="00523C"/>
                          </a:solidFill>
                        </a:rPr>
                        <a:t>17,048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63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91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A8B0-9075-4794-9B09-C7FA04C76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for embryo genotyping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0D41D-BAEC-4C26-8330-304A5CB098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4200"/>
              </a:spcAft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15,000</a:t>
            </a:r>
            <a:r>
              <a:rPr lang="en-US" dirty="0"/>
              <a:t> embryos already genotyped</a:t>
            </a:r>
          </a:p>
          <a:p>
            <a:pPr>
              <a:spcAft>
                <a:spcPts val="4200"/>
              </a:spcAft>
            </a:pPr>
            <a:r>
              <a:rPr lang="en-US" dirty="0"/>
              <a:t>Genomic predictions sent only to breeder via nominator</a:t>
            </a:r>
          </a:p>
          <a:p>
            <a:pPr>
              <a:spcAft>
                <a:spcPts val="1200"/>
              </a:spcAft>
            </a:pPr>
            <a:r>
              <a:rPr lang="en-US" dirty="0"/>
              <a:t>Change selection strategies if technology improves and costs decline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Genotype before instead of after pregnancy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Demand for embryo genotyping could be more than for calves</a:t>
            </a:r>
          </a:p>
          <a:p>
            <a:pPr lvl="1">
              <a:spcAft>
                <a:spcPts val="4200"/>
              </a:spcAft>
            </a:pPr>
            <a:r>
              <a:rPr lang="en-US" dirty="0"/>
              <a:t>Could genotype </a:t>
            </a:r>
            <a:r>
              <a:rPr lang="en-US" dirty="0">
                <a:solidFill>
                  <a:srgbClr val="C00000"/>
                </a:solidFill>
              </a:rPr>
              <a:t>20 million </a:t>
            </a:r>
            <a:r>
              <a:rPr lang="en-US" dirty="0"/>
              <a:t>embryos/year instead of </a:t>
            </a:r>
            <a:r>
              <a:rPr lang="en-US" dirty="0">
                <a:solidFill>
                  <a:srgbClr val="C00000"/>
                </a:solidFill>
              </a:rPr>
              <a:t>4 million </a:t>
            </a:r>
            <a:r>
              <a:rPr lang="en-US" dirty="0"/>
              <a:t>calves</a:t>
            </a:r>
          </a:p>
          <a:p>
            <a:r>
              <a:rPr lang="en-US" dirty="0"/>
              <a:t>May be difficult to automate </a:t>
            </a:r>
            <a:r>
              <a:rPr lang="en-US" dirty="0">
                <a:solidFill>
                  <a:srgbClr val="244270"/>
                </a:solidFill>
              </a:rPr>
              <a:t>… requires switching to ET instead of AI</a:t>
            </a:r>
          </a:p>
        </p:txBody>
      </p:sp>
    </p:spTree>
    <p:extLst>
      <p:ext uri="{BB962C8B-B14F-4D97-AF65-F5344CB8AC3E}">
        <p14:creationId xmlns:p14="http://schemas.microsoft.com/office/powerpoint/2010/main" val="125653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4" name="Rectangle 4">
            <a:extLst>
              <a:ext uri="{FF2B5EF4-FFF2-40B4-BE49-F238E27FC236}">
                <a16:creationId xmlns:a16="http://schemas.microsoft.com/office/drawing/2014/main" id="{32CAD5F8-7F0B-4085-8424-13D121C8F1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Worldwide dairy genotyping </a:t>
            </a:r>
            <a:r>
              <a:rPr lang="en-US" altLang="en-US" dirty="0">
                <a:solidFill>
                  <a:srgbClr val="FFFF00"/>
                </a:solidFill>
              </a:rPr>
              <a:t>(January 2009)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819303" name="Group 103">
            <a:extLst>
              <a:ext uri="{FF2B5EF4-FFF2-40B4-BE49-F238E27FC236}">
                <a16:creationId xmlns:a16="http://schemas.microsoft.com/office/drawing/2014/main" id="{72121C4B-BCFA-4D19-B90A-794A3B4558AC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817735658"/>
              </p:ext>
            </p:extLst>
          </p:nvPr>
        </p:nvGraphicFramePr>
        <p:xfrm>
          <a:off x="484633" y="1142998"/>
          <a:ext cx="6380402" cy="4267200"/>
        </p:xfrm>
        <a:graphic>
          <a:graphicData uri="http://schemas.openxmlformats.org/drawingml/2006/table">
            <a:tbl>
              <a:tblPr/>
              <a:tblGrid>
                <a:gridCol w="4911232">
                  <a:extLst>
                    <a:ext uri="{9D8B030D-6E8A-4147-A177-3AD203B41FA5}">
                      <a16:colId xmlns:a16="http://schemas.microsoft.com/office/drawing/2014/main" val="944330745"/>
                    </a:ext>
                  </a:extLst>
                </a:gridCol>
                <a:gridCol w="1469170">
                  <a:extLst>
                    <a:ext uri="{9D8B030D-6E8A-4147-A177-3AD203B41FA5}">
                      <a16:colId xmlns:a16="http://schemas.microsoft.com/office/drawing/2014/main" val="4232057163"/>
                    </a:ext>
                  </a:extLst>
                </a:gridCol>
              </a:tblGrid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Countries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Animals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14557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United States and Canada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22,344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505976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kumimoji="0" lang="en-US" alt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8,500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27394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Netherlands and New Zealand*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0257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New Zealand and Ireland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97833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79973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Australia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52953"/>
                  </a:ext>
                </a:extLst>
              </a:tr>
              <a:tr h="48313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Denmark, Finland, and Sweden</a:t>
                      </a:r>
                    </a:p>
                  </a:txBody>
                  <a:tcPr marL="182880" marR="18288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2,000</a:t>
                      </a:r>
                    </a:p>
                  </a:txBody>
                  <a:tcPr marL="182880" marR="274320" marT="64008" marB="7315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552355"/>
                  </a:ext>
                </a:extLst>
              </a:tr>
            </a:tbl>
          </a:graphicData>
        </a:graphic>
      </p:graphicFrame>
      <p:sp>
        <p:nvSpPr>
          <p:cNvPr id="819270" name="Text Box 70">
            <a:extLst>
              <a:ext uri="{FF2B5EF4-FFF2-40B4-BE49-F238E27FC236}">
                <a16:creationId xmlns:a16="http://schemas.microsoft.com/office/drawing/2014/main" id="{5E76BC63-F0BA-4CD0-9D9A-B5772544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51" y="5625273"/>
            <a:ext cx="6281928" cy="6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en-US" sz="2000" b="1" dirty="0">
                <a:solidFill>
                  <a:schemeClr val="hlink"/>
                </a:solidFill>
              </a:rPr>
              <a:t>*Used customized Illumina 50K chip</a:t>
            </a:r>
          </a:p>
          <a:p>
            <a:pPr>
              <a:lnSpc>
                <a:spcPts val="2600"/>
              </a:lnSpc>
            </a:pPr>
            <a:r>
              <a:rPr lang="en-US" altLang="en-US" sz="2000" b="1" dirty="0">
                <a:solidFill>
                  <a:schemeClr val="hlink"/>
                </a:solidFill>
              </a:rPr>
              <a:t> (different markers)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0FFBE-11BE-480F-9A60-60682756CE20}"/>
              </a:ext>
            </a:extLst>
          </p:cNvPr>
          <p:cNvSpPr txBox="1"/>
          <p:nvPr/>
        </p:nvSpPr>
        <p:spPr>
          <a:xfrm>
            <a:off x="7845552" y="1990637"/>
            <a:ext cx="38587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i="1" dirty="0">
                <a:solidFill>
                  <a:srgbClr val="00523C"/>
                </a:solidFill>
              </a:rPr>
              <a:t>Source:</a:t>
            </a:r>
          </a:p>
          <a:p>
            <a:pPr>
              <a:lnSpc>
                <a:spcPts val="2600"/>
              </a:lnSpc>
            </a:pPr>
            <a:r>
              <a:rPr lang="en-US" sz="2400" b="1" dirty="0">
                <a:solidFill>
                  <a:srgbClr val="00523C"/>
                </a:solidFill>
              </a:rPr>
              <a:t>“Dairy Cattle Breeders Have Adopted Genomic Selection” (Gordon Conference on Quantitative Genetics and Genomics, February 2009)</a:t>
            </a:r>
          </a:p>
        </p:txBody>
      </p:sp>
    </p:spTree>
    <p:extLst>
      <p:ext uri="{BB962C8B-B14F-4D97-AF65-F5344CB8AC3E}">
        <p14:creationId xmlns:p14="http://schemas.microsoft.com/office/powerpoint/2010/main" val="1466749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4" name="Rectangle 4">
            <a:extLst>
              <a:ext uri="{FF2B5EF4-FFF2-40B4-BE49-F238E27FC236}">
                <a16:creationId xmlns:a16="http://schemas.microsoft.com/office/drawing/2014/main" id="{32CAD5F8-7F0B-4085-8424-13D121C8F1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Worldwide livestock genotyping </a:t>
            </a:r>
            <a:r>
              <a:rPr lang="en-US" altLang="en-US" dirty="0">
                <a:solidFill>
                  <a:srgbClr val="FFFF00"/>
                </a:solidFill>
              </a:rPr>
              <a:t>(January 2019)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819303" name="Group 103">
            <a:extLst>
              <a:ext uri="{FF2B5EF4-FFF2-40B4-BE49-F238E27FC236}">
                <a16:creationId xmlns:a16="http://schemas.microsoft.com/office/drawing/2014/main" id="{72121C4B-BCFA-4D19-B90A-794A3B4558AC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4073637709"/>
              </p:ext>
            </p:extLst>
          </p:nvPr>
        </p:nvGraphicFramePr>
        <p:xfrm>
          <a:off x="484632" y="1143000"/>
          <a:ext cx="10142179" cy="4885184"/>
        </p:xfrm>
        <a:graphic>
          <a:graphicData uri="http://schemas.openxmlformats.org/drawingml/2006/table">
            <a:tbl>
              <a:tblPr/>
              <a:tblGrid>
                <a:gridCol w="3181089">
                  <a:extLst>
                    <a:ext uri="{9D8B030D-6E8A-4147-A177-3AD203B41FA5}">
                      <a16:colId xmlns:a16="http://schemas.microsoft.com/office/drawing/2014/main" val="143220614"/>
                    </a:ext>
                  </a:extLst>
                </a:gridCol>
                <a:gridCol w="4237622">
                  <a:extLst>
                    <a:ext uri="{9D8B030D-6E8A-4147-A177-3AD203B41FA5}">
                      <a16:colId xmlns:a16="http://schemas.microsoft.com/office/drawing/2014/main" val="944330745"/>
                    </a:ext>
                  </a:extLst>
                </a:gridCol>
                <a:gridCol w="2723468">
                  <a:extLst>
                    <a:ext uri="{9D8B030D-6E8A-4147-A177-3AD203B41FA5}">
                      <a16:colId xmlns:a16="http://schemas.microsoft.com/office/drawing/2014/main" val="42320571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Species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Countries/Companies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Animals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14557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Dairy</a:t>
                      </a:r>
                    </a:p>
                  </a:txBody>
                  <a:tcPr marL="182880" marR="182880" marT="64008" marB="914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United States and Canada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3,020,000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5059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kumimoji="0" lang="en-US" altLang="en-US" sz="27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273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Netherlands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465,000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02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New Zealand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3978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37160" marR="137160" marT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785,000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779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Beef </a:t>
                      </a: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+mn-lt"/>
                        </a:rPr>
                        <a:t>(Angus)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United States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550,000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568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Beef and dairy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Ireland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1,500,000</a:t>
                      </a:r>
                    </a:p>
                  </a:txBody>
                  <a:tcPr marL="182880" marR="6400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52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Poultry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Aviagen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5000"/>
                        <a:defRPr sz="2000" b="1"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5000"/>
                        </a:spcBef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5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defRPr b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1,000,000/year?</a:t>
                      </a:r>
                    </a:p>
                  </a:txBody>
                  <a:tcPr marL="182880" marR="182880" marT="64008" marB="914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5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91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CDCB usable genotype counts/year by animal sex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04C878A-8E84-4674-B025-543121AA2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247586"/>
              </p:ext>
            </p:extLst>
          </p:nvPr>
        </p:nvGraphicFramePr>
        <p:xfrm>
          <a:off x="484632" y="1160584"/>
          <a:ext cx="11460480" cy="515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12A55D-9B52-41A1-B3FC-7946FADEE229}"/>
              </a:ext>
            </a:extLst>
          </p:cNvPr>
          <p:cNvSpPr txBox="1"/>
          <p:nvPr/>
        </p:nvSpPr>
        <p:spPr>
          <a:xfrm>
            <a:off x="9249569" y="1447800"/>
            <a:ext cx="23328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endParaRPr lang="en-US" sz="900" dirty="0">
              <a:solidFill>
                <a:srgbClr val="000000"/>
              </a:solidFill>
              <a:latin typeface="Calibri"/>
              <a:ea typeface="Arial Unicode MS"/>
              <a:cs typeface="Calibri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AB5B0B1-6DC0-4EFB-8D57-3DFA989E3AE3}"/>
              </a:ext>
            </a:extLst>
          </p:cNvPr>
          <p:cNvSpPr txBox="1"/>
          <p:nvPr/>
        </p:nvSpPr>
        <p:spPr>
          <a:xfrm>
            <a:off x="9249569" y="6079772"/>
            <a:ext cx="2332832" cy="230832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244270"/>
                </a:solidFill>
                <a:latin typeface="Calibri" pitchFamily="34" charset="0"/>
              </a:rPr>
              <a:t>*Through December 13</a:t>
            </a:r>
          </a:p>
        </p:txBody>
      </p:sp>
    </p:spTree>
    <p:extLst>
      <p:ext uri="{BB962C8B-B14F-4D97-AF65-F5344CB8AC3E}">
        <p14:creationId xmlns:p14="http://schemas.microsoft.com/office/powerpoint/2010/main" val="1979964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international genotype exchanges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08897183"/>
              </p:ext>
            </p:extLst>
          </p:nvPr>
        </p:nvGraphicFramePr>
        <p:xfrm>
          <a:off x="484633" y="1282700"/>
          <a:ext cx="9130148" cy="405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8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Country exchanges</a:t>
                      </a:r>
                      <a:r>
                        <a:rPr lang="en-US" sz="2600" b="1" baseline="0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with U.S.</a:t>
                      </a:r>
                      <a:endParaRPr lang="en-US" sz="2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Breed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Sex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Year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Canada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2008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United Kingdom, Italy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Holstein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2011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 Europe via Interbull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Brown Swiss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2012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Denmark (Viking)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Jersey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2014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Japan, Switzerland, Germany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Holstein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Bulls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2016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United Kingdom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All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2017</a:t>
                      </a:r>
                    </a:p>
                  </a:txBody>
                  <a:tcPr marL="155448" marR="155448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52246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17E31A0-7DE1-401A-B91F-77645E77F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12" y="239522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17478"/>
      </p:ext>
    </p:extLst>
  </p:cSld>
  <p:clrMapOvr>
    <a:masterClrMapping/>
  </p:clrMapOvr>
</p:sld>
</file>

<file path=ppt/theme/theme1.xml><?xml version="1.0" encoding="utf-8"?>
<a:theme xmlns:a="http://schemas.openxmlformats.org/drawingml/2006/main" name="AIP-2017 16-9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IP-2017 16-9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144050</TotalTime>
  <Words>2182</Words>
  <Application>Microsoft Office PowerPoint</Application>
  <PresentationFormat>Widescreen</PresentationFormat>
  <Paragraphs>590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Calibri</vt:lpstr>
      <vt:lpstr>Arial Unicode MS</vt:lpstr>
      <vt:lpstr>Symbol</vt:lpstr>
      <vt:lpstr>Wingdings</vt:lpstr>
      <vt:lpstr>Arial</vt:lpstr>
      <vt:lpstr>Courier New</vt:lpstr>
      <vt:lpstr>Tahoma</vt:lpstr>
      <vt:lpstr>AIP-2017 16-9 Slide Master</vt:lpstr>
      <vt:lpstr>1_AIP-2017 16-9 Slide Master</vt:lpstr>
      <vt:lpstr>PowerPoint Presentation</vt:lpstr>
      <vt:lpstr>Genomic selection requires:</vt:lpstr>
      <vt:lpstr>Progress over the last decade</vt:lpstr>
      <vt:lpstr>Sources of DNA for selected years</vt:lpstr>
      <vt:lpstr>Potential for embryo genotyping</vt:lpstr>
      <vt:lpstr>Worldwide dairy genotyping (January 2009)</vt:lpstr>
      <vt:lpstr>Worldwide livestock genotyping (January 2019)</vt:lpstr>
      <vt:lpstr>CDCB usable genotype counts/year by animal sex</vt:lpstr>
      <vt:lpstr>Formal international genotype exchanges</vt:lpstr>
      <vt:lpstr>Genotyped animals in database by region (2019)</vt:lpstr>
      <vt:lpstr>Top 10 NM$ genotyped Holsteins by country</vt:lpstr>
      <vt:lpstr>Numbers of variants tested in cattle</vt:lpstr>
      <vt:lpstr>Chip history (37 chips + sequence)</vt:lpstr>
      <vt:lpstr>Human genotyping and sequencing (January 2019)</vt:lpstr>
      <vt:lpstr>Detect new mutations by sequencing new AI bulls?</vt:lpstr>
      <vt:lpstr>Statistical methods</vt:lpstr>
      <vt:lpstr>Linear model using genomic relationships</vt:lpstr>
      <vt:lpstr>Bayesian haplotype models using Gibbs sampling</vt:lpstr>
      <vt:lpstr>Steps taken to reduce upward bias of young bulls</vt:lpstr>
      <vt:lpstr>Proven vs. young bull merit and bias across time</vt:lpstr>
      <vt:lpstr>Generation interval – Holstein</vt:lpstr>
      <vt:lpstr>Genetic progress (Holstein)</vt:lpstr>
      <vt:lpstr>Predict 50 years of genetic progress (Cole, 2018) </vt:lpstr>
      <vt:lpstr>Selection for more traits</vt:lpstr>
      <vt:lpstr>Genomic mating programs</vt:lpstr>
      <vt:lpstr>Ancestor discovery</vt:lpstr>
      <vt:lpstr>Discovering pedigrees (parents, grandparents, etc.)</vt:lpstr>
      <vt:lpstr>Filling in pedigrees</vt:lpstr>
      <vt:lpstr>Genetic and genomic milestones</vt:lpstr>
      <vt:lpstr>Genomic selection in other species: Example in peas</vt:lpstr>
      <vt:lpstr>Summary</vt:lpstr>
      <vt:lpstr>Acknowledgments and Disclaimers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Connor, Erin</dc:creator>
  <cp:lastModifiedBy>Vanraden, Paul</cp:lastModifiedBy>
  <cp:revision>937</cp:revision>
  <cp:lastPrinted>2019-06-17T19:24:32Z</cp:lastPrinted>
  <dcterms:created xsi:type="dcterms:W3CDTF">2018-03-06T18:06:07Z</dcterms:created>
  <dcterms:modified xsi:type="dcterms:W3CDTF">2019-06-27T14:43:35Z</dcterms:modified>
</cp:coreProperties>
</file>