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Lst>
  <p:notesMasterIdLst>
    <p:notesMasterId r:id="rId16"/>
  </p:notesMasterIdLst>
  <p:handoutMasterIdLst>
    <p:handoutMasterId r:id="rId17"/>
  </p:handoutMasterIdLst>
  <p:sldIdLst>
    <p:sldId id="316" r:id="rId2"/>
    <p:sldId id="910" r:id="rId3"/>
    <p:sldId id="922" r:id="rId4"/>
    <p:sldId id="925" r:id="rId5"/>
    <p:sldId id="920" r:id="rId6"/>
    <p:sldId id="325" r:id="rId7"/>
    <p:sldId id="919" r:id="rId8"/>
    <p:sldId id="913" r:id="rId9"/>
    <p:sldId id="914" r:id="rId10"/>
    <p:sldId id="915" r:id="rId11"/>
    <p:sldId id="916" r:id="rId12"/>
    <p:sldId id="924" r:id="rId13"/>
    <p:sldId id="600" r:id="rId14"/>
    <p:sldId id="921" r:id="rId15"/>
  </p:sldIdLst>
  <p:sldSz cx="9104313" cy="5121275"/>
  <p:notesSz cx="6858000" cy="9144000"/>
  <p:embeddedFontLs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94838" rtl="0" eaLnBrk="1" latinLnBrk="0" hangingPunct="1">
      <a:defRPr sz="1958" kern="1200">
        <a:solidFill>
          <a:schemeClr val="tx1"/>
        </a:solidFill>
        <a:latin typeface="+mn-lt"/>
        <a:ea typeface="+mn-ea"/>
        <a:cs typeface="+mn-cs"/>
      </a:defRPr>
    </a:lvl1pPr>
    <a:lvl2pPr marL="497419" algn="l" defTabSz="994838" rtl="0" eaLnBrk="1" latinLnBrk="0" hangingPunct="1">
      <a:defRPr sz="1958" kern="1200">
        <a:solidFill>
          <a:schemeClr val="tx1"/>
        </a:solidFill>
        <a:latin typeface="+mn-lt"/>
        <a:ea typeface="+mn-ea"/>
        <a:cs typeface="+mn-cs"/>
      </a:defRPr>
    </a:lvl2pPr>
    <a:lvl3pPr marL="994838" algn="l" defTabSz="994838" rtl="0" eaLnBrk="1" latinLnBrk="0" hangingPunct="1">
      <a:defRPr sz="1958" kern="1200">
        <a:solidFill>
          <a:schemeClr val="tx1"/>
        </a:solidFill>
        <a:latin typeface="+mn-lt"/>
        <a:ea typeface="+mn-ea"/>
        <a:cs typeface="+mn-cs"/>
      </a:defRPr>
    </a:lvl3pPr>
    <a:lvl4pPr marL="1492257" algn="l" defTabSz="994838" rtl="0" eaLnBrk="1" latinLnBrk="0" hangingPunct="1">
      <a:defRPr sz="1958" kern="1200">
        <a:solidFill>
          <a:schemeClr val="tx1"/>
        </a:solidFill>
        <a:latin typeface="+mn-lt"/>
        <a:ea typeface="+mn-ea"/>
        <a:cs typeface="+mn-cs"/>
      </a:defRPr>
    </a:lvl4pPr>
    <a:lvl5pPr marL="1989676" algn="l" defTabSz="994838" rtl="0" eaLnBrk="1" latinLnBrk="0" hangingPunct="1">
      <a:defRPr sz="1958" kern="1200">
        <a:solidFill>
          <a:schemeClr val="tx1"/>
        </a:solidFill>
        <a:latin typeface="+mn-lt"/>
        <a:ea typeface="+mn-ea"/>
        <a:cs typeface="+mn-cs"/>
      </a:defRPr>
    </a:lvl5pPr>
    <a:lvl6pPr marL="2487095" algn="l" defTabSz="994838" rtl="0" eaLnBrk="1" latinLnBrk="0" hangingPunct="1">
      <a:defRPr sz="1958" kern="1200">
        <a:solidFill>
          <a:schemeClr val="tx1"/>
        </a:solidFill>
        <a:latin typeface="+mn-lt"/>
        <a:ea typeface="+mn-ea"/>
        <a:cs typeface="+mn-cs"/>
      </a:defRPr>
    </a:lvl6pPr>
    <a:lvl7pPr marL="2984514" algn="l" defTabSz="994838" rtl="0" eaLnBrk="1" latinLnBrk="0" hangingPunct="1">
      <a:defRPr sz="1958" kern="1200">
        <a:solidFill>
          <a:schemeClr val="tx1"/>
        </a:solidFill>
        <a:latin typeface="+mn-lt"/>
        <a:ea typeface="+mn-ea"/>
        <a:cs typeface="+mn-cs"/>
      </a:defRPr>
    </a:lvl7pPr>
    <a:lvl8pPr marL="3481933" algn="l" defTabSz="994838" rtl="0" eaLnBrk="1" latinLnBrk="0" hangingPunct="1">
      <a:defRPr sz="1958" kern="1200">
        <a:solidFill>
          <a:schemeClr val="tx1"/>
        </a:solidFill>
        <a:latin typeface="+mn-lt"/>
        <a:ea typeface="+mn-ea"/>
        <a:cs typeface="+mn-cs"/>
      </a:defRPr>
    </a:lvl8pPr>
    <a:lvl9pPr marL="3979351" algn="l" defTabSz="994838" rtl="0" eaLnBrk="1" latinLnBrk="0" hangingPunct="1">
      <a:defRPr sz="19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2868" userDrawn="1">
          <p15:clr>
            <a:srgbClr val="A4A3A4"/>
          </p15:clr>
        </p15:guide>
        <p15:guide id="3" orient="horz" pos="16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B. Cole" initials="JBC" lastIdx="9" clrIdx="0"/>
  <p:cmAuthor id="2" name="John Cole" initials="J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4A"/>
    <a:srgbClr val="007E5D"/>
    <a:srgbClr val="AC1F2D"/>
    <a:srgbClr val="00523C"/>
    <a:srgbClr val="001A13"/>
    <a:srgbClr val="244270"/>
    <a:srgbClr val="76FEC7"/>
    <a:srgbClr val="8FFFE2"/>
    <a:srgbClr val="007053"/>
    <a:srgbClr val="009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69213" autoAdjust="0"/>
  </p:normalViewPr>
  <p:slideViewPr>
    <p:cSldViewPr snapToGrid="0">
      <p:cViewPr varScale="1">
        <p:scale>
          <a:sx n="96" d="100"/>
          <a:sy n="96" d="100"/>
        </p:scale>
        <p:origin x="828" y="72"/>
      </p:cViewPr>
      <p:guideLst>
        <p:guide orient="horz" pos="2151"/>
        <p:guide pos="2868"/>
        <p:guide orient="horz" pos="1613"/>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84" d="100"/>
          <a:sy n="84" d="100"/>
        </p:scale>
        <p:origin x="9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7A395-616C-4BEF-8C2C-318A319528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80AE9E-689A-4A5F-911E-9273641277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122F9A-897D-44D6-A59F-5ED701F3179B}" type="datetimeFigureOut">
              <a:rPr lang="en-US" smtClean="0"/>
              <a:t>7/14/2022</a:t>
            </a:fld>
            <a:endParaRPr lang="en-US"/>
          </a:p>
        </p:txBody>
      </p:sp>
      <p:sp>
        <p:nvSpPr>
          <p:cNvPr id="4" name="Footer Placeholder 3">
            <a:extLst>
              <a:ext uri="{FF2B5EF4-FFF2-40B4-BE49-F238E27FC236}">
                <a16:creationId xmlns:a16="http://schemas.microsoft.com/office/drawing/2014/main" id="{5213BC43-4F48-4D01-B287-11A540C43F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9040C7-96E0-4AE1-BBE9-93434E8B0A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57EA84-E22F-48D4-89F7-04650D33810B}" type="slidenum">
              <a:rPr lang="en-US" smtClean="0"/>
              <a:t>‹#›</a:t>
            </a:fld>
            <a:endParaRPr lang="en-US"/>
          </a:p>
        </p:txBody>
      </p:sp>
    </p:spTree>
    <p:extLst>
      <p:ext uri="{BB962C8B-B14F-4D97-AF65-F5344CB8AC3E}">
        <p14:creationId xmlns:p14="http://schemas.microsoft.com/office/powerpoint/2010/main" val="276539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6D14B-8364-214E-A0D7-BBA9B709ADE1}" type="datetimeFigureOut">
              <a:rPr lang="en-US" smtClean="0"/>
              <a:pPr/>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A9EBF-91FD-2F40-B54F-8B48B4AB474B}" type="slidenum">
              <a:rPr lang="en-US" smtClean="0"/>
              <a:pPr/>
              <a:t>‹#›</a:t>
            </a:fld>
            <a:endParaRPr lang="en-US"/>
          </a:p>
        </p:txBody>
      </p:sp>
    </p:spTree>
    <p:extLst>
      <p:ext uri="{BB962C8B-B14F-4D97-AF65-F5344CB8AC3E}">
        <p14:creationId xmlns:p14="http://schemas.microsoft.com/office/powerpoint/2010/main" val="17117418"/>
      </p:ext>
    </p:extLst>
  </p:cSld>
  <p:clrMap bg1="lt1" tx1="dk1" bg2="lt2" tx2="dk2" accent1="accent1" accent2="accent2" accent3="accent3" accent4="accent4" accent5="accent5" accent6="accent6" hlink="hlink" folHlink="folHlink"/>
  <p:notesStyle>
    <a:lvl1pPr marL="0" algn="l" defTabSz="994838" rtl="0" eaLnBrk="1" latinLnBrk="0" hangingPunct="1">
      <a:defRPr sz="1306" kern="1200">
        <a:solidFill>
          <a:schemeClr val="tx1"/>
        </a:solidFill>
        <a:latin typeface="+mn-lt"/>
        <a:ea typeface="+mn-ea"/>
        <a:cs typeface="+mn-cs"/>
      </a:defRPr>
    </a:lvl1pPr>
    <a:lvl2pPr marL="497419" algn="l" defTabSz="994838" rtl="0" eaLnBrk="1" latinLnBrk="0" hangingPunct="1">
      <a:defRPr sz="1306" kern="1200">
        <a:solidFill>
          <a:schemeClr val="tx1"/>
        </a:solidFill>
        <a:latin typeface="+mn-lt"/>
        <a:ea typeface="+mn-ea"/>
        <a:cs typeface="+mn-cs"/>
      </a:defRPr>
    </a:lvl2pPr>
    <a:lvl3pPr marL="994838" algn="l" defTabSz="994838" rtl="0" eaLnBrk="1" latinLnBrk="0" hangingPunct="1">
      <a:defRPr sz="1306" kern="1200">
        <a:solidFill>
          <a:schemeClr val="tx1"/>
        </a:solidFill>
        <a:latin typeface="+mn-lt"/>
        <a:ea typeface="+mn-ea"/>
        <a:cs typeface="+mn-cs"/>
      </a:defRPr>
    </a:lvl3pPr>
    <a:lvl4pPr marL="1492257" algn="l" defTabSz="994838" rtl="0" eaLnBrk="1" latinLnBrk="0" hangingPunct="1">
      <a:defRPr sz="1306" kern="1200">
        <a:solidFill>
          <a:schemeClr val="tx1"/>
        </a:solidFill>
        <a:latin typeface="+mn-lt"/>
        <a:ea typeface="+mn-ea"/>
        <a:cs typeface="+mn-cs"/>
      </a:defRPr>
    </a:lvl4pPr>
    <a:lvl5pPr marL="1989676" algn="l" defTabSz="994838" rtl="0" eaLnBrk="1" latinLnBrk="0" hangingPunct="1">
      <a:defRPr sz="1306" kern="1200">
        <a:solidFill>
          <a:schemeClr val="tx1"/>
        </a:solidFill>
        <a:latin typeface="+mn-lt"/>
        <a:ea typeface="+mn-ea"/>
        <a:cs typeface="+mn-cs"/>
      </a:defRPr>
    </a:lvl5pPr>
    <a:lvl6pPr marL="2487095" algn="l" defTabSz="994838" rtl="0" eaLnBrk="1" latinLnBrk="0" hangingPunct="1">
      <a:defRPr sz="1306" kern="1200">
        <a:solidFill>
          <a:schemeClr val="tx1"/>
        </a:solidFill>
        <a:latin typeface="+mn-lt"/>
        <a:ea typeface="+mn-ea"/>
        <a:cs typeface="+mn-cs"/>
      </a:defRPr>
    </a:lvl6pPr>
    <a:lvl7pPr marL="2984514" algn="l" defTabSz="994838" rtl="0" eaLnBrk="1" latinLnBrk="0" hangingPunct="1">
      <a:defRPr sz="1306" kern="1200">
        <a:solidFill>
          <a:schemeClr val="tx1"/>
        </a:solidFill>
        <a:latin typeface="+mn-lt"/>
        <a:ea typeface="+mn-ea"/>
        <a:cs typeface="+mn-cs"/>
      </a:defRPr>
    </a:lvl7pPr>
    <a:lvl8pPr marL="3481933" algn="l" defTabSz="994838" rtl="0" eaLnBrk="1" latinLnBrk="0" hangingPunct="1">
      <a:defRPr sz="1306" kern="1200">
        <a:solidFill>
          <a:schemeClr val="tx1"/>
        </a:solidFill>
        <a:latin typeface="+mn-lt"/>
        <a:ea typeface="+mn-ea"/>
        <a:cs typeface="+mn-cs"/>
      </a:defRPr>
    </a:lvl8pPr>
    <a:lvl9pPr marL="3979351" algn="l" defTabSz="994838"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a:t>
            </a:fld>
            <a:endParaRPr lang="en-US"/>
          </a:p>
        </p:txBody>
      </p:sp>
    </p:spTree>
    <p:extLst>
      <p:ext uri="{BB962C8B-B14F-4D97-AF65-F5344CB8AC3E}">
        <p14:creationId xmlns:p14="http://schemas.microsoft.com/office/powerpoint/2010/main" val="241231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83169" lvl="1"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10</a:t>
            </a:fld>
            <a:endParaRPr lang="en-US"/>
          </a:p>
        </p:txBody>
      </p:sp>
    </p:spTree>
    <p:extLst>
      <p:ext uri="{BB962C8B-B14F-4D97-AF65-F5344CB8AC3E}">
        <p14:creationId xmlns:p14="http://schemas.microsoft.com/office/powerpoint/2010/main" val="273530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994838"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11</a:t>
            </a:fld>
            <a:endParaRPr lang="en-US"/>
          </a:p>
        </p:txBody>
      </p:sp>
    </p:spTree>
    <p:extLst>
      <p:ext uri="{BB962C8B-B14F-4D97-AF65-F5344CB8AC3E}">
        <p14:creationId xmlns:p14="http://schemas.microsoft.com/office/powerpoint/2010/main" val="8145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83169" lvl="1"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12</a:t>
            </a:fld>
            <a:endParaRPr lang="en-US"/>
          </a:p>
        </p:txBody>
      </p:sp>
    </p:spTree>
    <p:extLst>
      <p:ext uri="{BB962C8B-B14F-4D97-AF65-F5344CB8AC3E}">
        <p14:creationId xmlns:p14="http://schemas.microsoft.com/office/powerpoint/2010/main" val="380496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97419"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13</a:t>
            </a:fld>
            <a:endParaRPr lang="en-US"/>
          </a:p>
        </p:txBody>
      </p:sp>
    </p:spTree>
    <p:extLst>
      <p:ext uri="{BB962C8B-B14F-4D97-AF65-F5344CB8AC3E}">
        <p14:creationId xmlns:p14="http://schemas.microsoft.com/office/powerpoint/2010/main" val="275656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14</a:t>
            </a:fld>
            <a:endParaRPr lang="en-US"/>
          </a:p>
        </p:txBody>
      </p:sp>
    </p:spTree>
    <p:extLst>
      <p:ext uri="{BB962C8B-B14F-4D97-AF65-F5344CB8AC3E}">
        <p14:creationId xmlns:p14="http://schemas.microsoft.com/office/powerpoint/2010/main" val="121123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Tx/>
              <a:buChar char="-"/>
            </a:pPr>
            <a:endParaRPr lang="en-US" sz="1306"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5A9EBF-91FD-2F40-B54F-8B48B4AB474B}" type="slidenum">
              <a:rPr lang="en-US" smtClean="0"/>
              <a:pPr/>
              <a:t>2</a:t>
            </a:fld>
            <a:endParaRPr lang="en-US"/>
          </a:p>
        </p:txBody>
      </p:sp>
    </p:spTree>
    <p:extLst>
      <p:ext uri="{BB962C8B-B14F-4D97-AF65-F5344CB8AC3E}">
        <p14:creationId xmlns:p14="http://schemas.microsoft.com/office/powerpoint/2010/main" val="344653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97419" lvl="1" indent="0">
              <a:buFontTx/>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3</a:t>
            </a:fld>
            <a:endParaRPr lang="en-US"/>
          </a:p>
        </p:txBody>
      </p:sp>
    </p:spTree>
    <p:extLst>
      <p:ext uri="{BB962C8B-B14F-4D97-AF65-F5344CB8AC3E}">
        <p14:creationId xmlns:p14="http://schemas.microsoft.com/office/powerpoint/2010/main" val="227483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lvl="0" indent="-285750">
              <a:buFontTx/>
              <a:buChar char="-"/>
            </a:pPr>
            <a:endParaRPr lang="en-US" b="0" i="0" u="none" strike="noStrike" baseline="0" dirty="0">
              <a:solidFill>
                <a:srgbClr val="000000"/>
              </a:solidFill>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2D5A9EBF-91FD-2F40-B54F-8B48B4AB474B}" type="slidenum">
              <a:rPr lang="en-US" smtClean="0"/>
              <a:pPr/>
              <a:t>4</a:t>
            </a:fld>
            <a:endParaRPr lang="en-US"/>
          </a:p>
        </p:txBody>
      </p:sp>
    </p:spTree>
    <p:extLst>
      <p:ext uri="{BB962C8B-B14F-4D97-AF65-F5344CB8AC3E}">
        <p14:creationId xmlns:p14="http://schemas.microsoft.com/office/powerpoint/2010/main" val="395714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5</a:t>
            </a:fld>
            <a:endParaRPr lang="en-US"/>
          </a:p>
        </p:txBody>
      </p:sp>
    </p:spTree>
    <p:extLst>
      <p:ext uri="{BB962C8B-B14F-4D97-AF65-F5344CB8AC3E}">
        <p14:creationId xmlns:p14="http://schemas.microsoft.com/office/powerpoint/2010/main" val="25116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05312" lvl="0"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6</a:t>
            </a:fld>
            <a:endParaRPr lang="en-US"/>
          </a:p>
        </p:txBody>
      </p:sp>
    </p:spTree>
    <p:extLst>
      <p:ext uri="{BB962C8B-B14F-4D97-AF65-F5344CB8AC3E}">
        <p14:creationId xmlns:p14="http://schemas.microsoft.com/office/powerpoint/2010/main" val="52721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7</a:t>
            </a:fld>
            <a:endParaRPr lang="en-US"/>
          </a:p>
        </p:txBody>
      </p:sp>
    </p:spTree>
    <p:extLst>
      <p:ext uri="{BB962C8B-B14F-4D97-AF65-F5344CB8AC3E}">
        <p14:creationId xmlns:p14="http://schemas.microsoft.com/office/powerpoint/2010/main" val="242093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Tx/>
              <a:buChar cha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8</a:t>
            </a:fld>
            <a:endParaRPr lang="en-US"/>
          </a:p>
        </p:txBody>
      </p:sp>
    </p:spTree>
    <p:extLst>
      <p:ext uri="{BB962C8B-B14F-4D97-AF65-F5344CB8AC3E}">
        <p14:creationId xmlns:p14="http://schemas.microsoft.com/office/powerpoint/2010/main" val="162082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994838"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2D5A9EBF-91FD-2F40-B54F-8B48B4AB474B}" type="slidenum">
              <a:rPr lang="en-US" smtClean="0"/>
              <a:pPr/>
              <a:t>9</a:t>
            </a:fld>
            <a:endParaRPr lang="en-US"/>
          </a:p>
        </p:txBody>
      </p:sp>
    </p:spTree>
    <p:extLst>
      <p:ext uri="{BB962C8B-B14F-4D97-AF65-F5344CB8AC3E}">
        <p14:creationId xmlns:p14="http://schemas.microsoft.com/office/powerpoint/2010/main" val="20166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4173" y="91047"/>
            <a:ext cx="8375968" cy="4777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4173" y="1001494"/>
            <a:ext cx="8375968" cy="3641796"/>
          </a:xfrm>
        </p:spPr>
        <p:txBody>
          <a:bodyPr/>
          <a:lstStyle>
            <a:lvl1pPr>
              <a:lnSpc>
                <a:spcPts val="2700"/>
              </a:lnSpc>
              <a:spcAft>
                <a:spcPts val="1200"/>
              </a:spcAft>
              <a:defRPr sz="2400"/>
            </a:lvl1pPr>
            <a:lvl2pPr>
              <a:lnSpc>
                <a:spcPts val="2700"/>
              </a:lnSpc>
              <a:spcAft>
                <a:spcPts val="1200"/>
              </a:spcAft>
              <a:defRPr sz="2400"/>
            </a:lvl2pPr>
            <a:lvl3pPr>
              <a:lnSpc>
                <a:spcPts val="2700"/>
              </a:lnSpc>
              <a:spcAft>
                <a:spcPts val="1200"/>
              </a:spcAft>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9104313" cy="204851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2" name="Title 1"/>
          <p:cNvSpPr>
            <a:spLocks noGrp="1"/>
          </p:cNvSpPr>
          <p:nvPr>
            <p:ph type="title"/>
          </p:nvPr>
        </p:nvSpPr>
        <p:spPr>
          <a:xfrm>
            <a:off x="682824" y="663870"/>
            <a:ext cx="7738666" cy="477749"/>
          </a:xfrm>
        </p:spPr>
        <p:txBody>
          <a:bodyPr/>
          <a:lstStyle>
            <a:lvl1pPr algn="l">
              <a:lnSpc>
                <a:spcPts val="4600"/>
              </a:lnSpc>
              <a:defRPr sz="42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82824" y="2302677"/>
            <a:ext cx="7738666" cy="2458212"/>
          </a:xfrm>
        </p:spPr>
        <p:txBody>
          <a:bodyPr/>
          <a:lstStyle>
            <a:lvl1pPr>
              <a:spcAft>
                <a:spcPts val="0"/>
              </a:spcAft>
              <a:buNone/>
              <a:defRPr/>
            </a:lvl1pPr>
          </a:lstStyle>
          <a:p>
            <a:pPr lvl="0"/>
            <a:r>
              <a:rPr lang="en-US"/>
              <a:t>Click to edit Master text styles</a:t>
            </a:r>
          </a:p>
        </p:txBody>
      </p:sp>
      <p:sp>
        <p:nvSpPr>
          <p:cNvPr id="5" name="Rectangle 4"/>
          <p:cNvSpPr/>
          <p:nvPr userDrawn="1"/>
        </p:nvSpPr>
        <p:spPr>
          <a:xfrm>
            <a:off x="0" y="0"/>
            <a:ext cx="9104313" cy="2276122"/>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4173" y="91047"/>
            <a:ext cx="8375968" cy="4777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4172" y="910450"/>
            <a:ext cx="4005898" cy="3823885"/>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34243" y="910450"/>
            <a:ext cx="4005898" cy="3823885"/>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6" cstate="print"/>
          <a:srcRect r="1468"/>
          <a:stretch>
            <a:fillRect/>
          </a:stretch>
        </p:blipFill>
        <p:spPr>
          <a:xfrm>
            <a:off x="8594471" y="4786559"/>
            <a:ext cx="509842" cy="353685"/>
          </a:xfrm>
          <a:prstGeom prst="rect">
            <a:avLst/>
          </a:prstGeom>
        </p:spPr>
      </p:pic>
      <p:sp>
        <p:nvSpPr>
          <p:cNvPr id="8" name="Rectangle 7"/>
          <p:cNvSpPr/>
          <p:nvPr/>
        </p:nvSpPr>
        <p:spPr>
          <a:xfrm>
            <a:off x="0" y="4958153"/>
            <a:ext cx="8621784" cy="18209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19" dirty="0"/>
          </a:p>
        </p:txBody>
      </p:sp>
      <p:sp>
        <p:nvSpPr>
          <p:cNvPr id="7" name="Rectangle 6"/>
          <p:cNvSpPr/>
          <p:nvPr/>
        </p:nvSpPr>
        <p:spPr>
          <a:xfrm>
            <a:off x="0" y="0"/>
            <a:ext cx="9104313" cy="637314"/>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2" name="Title Placeholder 1"/>
          <p:cNvSpPr>
            <a:spLocks noGrp="1"/>
          </p:cNvSpPr>
          <p:nvPr>
            <p:ph type="title"/>
          </p:nvPr>
        </p:nvSpPr>
        <p:spPr>
          <a:xfrm>
            <a:off x="364173" y="91047"/>
            <a:ext cx="8375968" cy="477749"/>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4173" y="1001494"/>
            <a:ext cx="8375968" cy="364179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36565" y="4958153"/>
            <a:ext cx="5917803" cy="182090"/>
          </a:xfrm>
          <a:prstGeom prst="rect">
            <a:avLst/>
          </a:prstGeom>
          <a:noFill/>
        </p:spPr>
        <p:txBody>
          <a:bodyPr wrap="square" lIns="0" tIns="0" rIns="0" bIns="0" rtlCol="0" anchor="ctr" anchorCtr="0">
            <a:noAutofit/>
          </a:bodyPr>
          <a:lstStyle/>
          <a:p>
            <a:r>
              <a:rPr lang="en-US" sz="800" b="1" dirty="0">
                <a:solidFill>
                  <a:schemeClr val="bg1"/>
                </a:solidFill>
              </a:rPr>
              <a:t>Meeting,  Location, Date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p:nvSpPr>
        <p:spPr>
          <a:xfrm>
            <a:off x="6555105" y="4983092"/>
            <a:ext cx="2002949" cy="123111"/>
          </a:xfrm>
          <a:prstGeom prst="rect">
            <a:avLst/>
          </a:prstGeom>
        </p:spPr>
        <p:txBody>
          <a:bodyPr lIns="0" tIns="0" rIns="0" bIns="0" anchor="ctr" anchorCtr="0">
            <a:spAutoFit/>
          </a:bodyPr>
          <a:lstStyle/>
          <a:p>
            <a:pPr algn="r"/>
            <a:r>
              <a:rPr lang="en-US" sz="800" b="1" dirty="0">
                <a:solidFill>
                  <a:schemeClr val="bg1"/>
                </a:solidFill>
              </a:rPr>
              <a:t>Presenter</a:t>
            </a:r>
          </a:p>
        </p:txBody>
      </p:sp>
      <p:pic>
        <p:nvPicPr>
          <p:cNvPr id="9" name="Picture 8" descr="USDA symbol 2color Hi Res.jpg"/>
          <p:cNvPicPr>
            <a:picLocks noChangeAspect="1"/>
          </p:cNvPicPr>
          <p:nvPr userDrawn="1"/>
        </p:nvPicPr>
        <p:blipFill>
          <a:blip r:embed="rId6" cstate="print"/>
          <a:srcRect r="1468"/>
          <a:stretch>
            <a:fillRect/>
          </a:stretch>
        </p:blipFill>
        <p:spPr>
          <a:xfrm>
            <a:off x="8594471" y="4786559"/>
            <a:ext cx="509842" cy="353685"/>
          </a:xfrm>
          <a:prstGeom prst="rect">
            <a:avLst/>
          </a:prstGeom>
        </p:spPr>
      </p:pic>
      <p:sp>
        <p:nvSpPr>
          <p:cNvPr id="10" name="Rectangle 9"/>
          <p:cNvSpPr/>
          <p:nvPr userDrawn="1"/>
        </p:nvSpPr>
        <p:spPr>
          <a:xfrm>
            <a:off x="36418" y="4958153"/>
            <a:ext cx="8621784" cy="18209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p>
        </p:txBody>
      </p:sp>
      <p:sp>
        <p:nvSpPr>
          <p:cNvPr id="12" name="Rectangle 11"/>
          <p:cNvSpPr/>
          <p:nvPr userDrawn="1"/>
        </p:nvSpPr>
        <p:spPr>
          <a:xfrm>
            <a:off x="0" y="0"/>
            <a:ext cx="9104313" cy="637314"/>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36417" y="4958153"/>
            <a:ext cx="6017951" cy="182090"/>
          </a:xfrm>
          <a:prstGeom prst="rect">
            <a:avLst/>
          </a:prstGeom>
          <a:noFill/>
        </p:spPr>
        <p:txBody>
          <a:bodyPr wrap="square" lIns="0" tIns="0" rIns="0" bIns="0" rtlCol="0" anchor="ctr" anchorCtr="0">
            <a:noAutofit/>
          </a:bodyPr>
          <a:lstStyle/>
          <a:p>
            <a:r>
              <a:rPr lang="en-US" sz="900" b="1" dirty="0">
                <a:solidFill>
                  <a:schemeClr val="bg1"/>
                </a:solidFill>
              </a:rPr>
              <a:t>2022 ADSA ANNUAL MEETING | KANSAS CITY, MO | JUNE 19-22 (</a:t>
            </a:r>
            <a:fld id="{15B3028D-9398-4C32-B664-7BB0AE0371BF}" type="slidenum">
              <a:rPr lang="en-US" sz="900" b="1" smtClean="0">
                <a:solidFill>
                  <a:schemeClr val="bg1"/>
                </a:solidFill>
              </a:rPr>
              <a:pPr/>
              <a:t>‹#›</a:t>
            </a:fld>
            <a:r>
              <a:rPr lang="en-US" sz="900" b="1" dirty="0">
                <a:solidFill>
                  <a:schemeClr val="bg1"/>
                </a:solidFill>
              </a:rPr>
              <a:t>) </a:t>
            </a:r>
          </a:p>
        </p:txBody>
      </p:sp>
      <p:sp>
        <p:nvSpPr>
          <p:cNvPr id="16" name="Rectangle 15"/>
          <p:cNvSpPr/>
          <p:nvPr userDrawn="1"/>
        </p:nvSpPr>
        <p:spPr>
          <a:xfrm>
            <a:off x="6555105" y="4967704"/>
            <a:ext cx="2002949" cy="153888"/>
          </a:xfrm>
          <a:prstGeom prst="rect">
            <a:avLst/>
          </a:prstGeom>
        </p:spPr>
        <p:txBody>
          <a:bodyPr lIns="0" tIns="0" rIns="0" bIns="0" anchor="ctr" anchorCtr="0">
            <a:spAutoFit/>
          </a:bodyPr>
          <a:lstStyle/>
          <a:p>
            <a:pPr algn="r"/>
            <a:r>
              <a:rPr lang="en-US" sz="1000" b="1" dirty="0">
                <a:solidFill>
                  <a:schemeClr val="bg1"/>
                </a:solidFill>
              </a:rPr>
              <a:t>Toghiani</a:t>
            </a:r>
            <a:endParaRPr lang="en-US" sz="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hyperlink" Target="#NRC01"/><Relationship Id="rId4" Type="http://schemas.openxmlformats.org/officeDocument/2006/relationships/hyperlink" Target="#Dado94"/></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80" y="13648"/>
            <a:ext cx="7040627" cy="2115403"/>
          </a:xfrm>
        </p:spPr>
        <p:txBody>
          <a:bodyPr/>
          <a:lstStyle/>
          <a:p>
            <a:r>
              <a:rPr lang="en-US" sz="3200" dirty="0"/>
              <a:t>Phenotypic and genotypic impact of milk components and bodyweight composite on dry matter intake</a:t>
            </a:r>
          </a:p>
        </p:txBody>
      </p:sp>
      <p:sp>
        <p:nvSpPr>
          <p:cNvPr id="2" name="Content Placeholder 1">
            <a:extLst>
              <a:ext uri="{FF2B5EF4-FFF2-40B4-BE49-F238E27FC236}">
                <a16:creationId xmlns:a16="http://schemas.microsoft.com/office/drawing/2014/main" id="{B6F6E9E8-38A3-44CA-95AA-837800F95FFB}"/>
              </a:ext>
            </a:extLst>
          </p:cNvPr>
          <p:cNvSpPr>
            <a:spLocks noGrp="1"/>
          </p:cNvSpPr>
          <p:nvPr>
            <p:ph idx="1"/>
          </p:nvPr>
        </p:nvSpPr>
        <p:spPr>
          <a:xfrm>
            <a:off x="78380" y="2376300"/>
            <a:ext cx="8865665" cy="2500500"/>
          </a:xfrm>
        </p:spPr>
        <p:txBody>
          <a:bodyPr/>
          <a:lstStyle/>
          <a:p>
            <a:r>
              <a:rPr lang="en-US" sz="2000" dirty="0"/>
              <a:t>Sajjad Toghiani *</a:t>
            </a:r>
            <a:r>
              <a:rPr lang="en-US" sz="2000" baseline="30000" dirty="0"/>
              <a:t>1</a:t>
            </a:r>
            <a:r>
              <a:rPr lang="en-US" sz="2000" dirty="0"/>
              <a:t>, Paul VanRaden</a:t>
            </a:r>
            <a:r>
              <a:rPr lang="en-US" sz="2000" baseline="30000" dirty="0"/>
              <a:t>1</a:t>
            </a:r>
            <a:r>
              <a:rPr lang="en-US" sz="2000" dirty="0"/>
              <a:t> , Kristen Parker Gaddis</a:t>
            </a:r>
            <a:r>
              <a:rPr lang="en-US" sz="2000" baseline="30000" dirty="0"/>
              <a:t>2</a:t>
            </a:r>
            <a:r>
              <a:rPr lang="en-US" sz="2000" dirty="0"/>
              <a:t>, Mike VandeHaar</a:t>
            </a:r>
            <a:r>
              <a:rPr lang="en-US" sz="2000" baseline="30000" dirty="0"/>
              <a:t>3</a:t>
            </a:r>
            <a:r>
              <a:rPr lang="en-US" sz="2000" dirty="0"/>
              <a:t>, and Robert Tempelman</a:t>
            </a:r>
            <a:r>
              <a:rPr lang="en-US" sz="2000" baseline="30000" dirty="0"/>
              <a:t>3</a:t>
            </a:r>
            <a:r>
              <a:rPr lang="en-US" sz="2000" dirty="0"/>
              <a:t> </a:t>
            </a:r>
            <a:endParaRPr lang="en-US" sz="2000" baseline="30000" dirty="0"/>
          </a:p>
          <a:p>
            <a:endParaRPr lang="en-US" dirty="0"/>
          </a:p>
          <a:p>
            <a:r>
              <a:rPr lang="en-US" sz="1600" baseline="30000" dirty="0">
                <a:solidFill>
                  <a:srgbClr val="00523C"/>
                </a:solidFill>
              </a:rPr>
              <a:t>1 </a:t>
            </a:r>
            <a:r>
              <a:rPr lang="en-US" sz="1600" dirty="0">
                <a:solidFill>
                  <a:srgbClr val="00523C"/>
                </a:solidFill>
              </a:rPr>
              <a:t>USDA-ARS, Animal Genomics and Improvement Laboratory, Beltsville, MD, USA</a:t>
            </a:r>
          </a:p>
          <a:p>
            <a:r>
              <a:rPr lang="en-US" sz="1600" baseline="30000" dirty="0">
                <a:solidFill>
                  <a:srgbClr val="00523C"/>
                </a:solidFill>
              </a:rPr>
              <a:t>2 </a:t>
            </a:r>
            <a:r>
              <a:rPr lang="en-US" sz="1600" dirty="0">
                <a:solidFill>
                  <a:srgbClr val="00523C"/>
                </a:solidFill>
              </a:rPr>
              <a:t>Council on Dairy Cattle Breeding, Bowie, MD, USA</a:t>
            </a:r>
            <a:r>
              <a:rPr lang="en-US" sz="1600" baseline="30000" dirty="0">
                <a:solidFill>
                  <a:srgbClr val="00523C"/>
                </a:solidFill>
              </a:rPr>
              <a:t> </a:t>
            </a:r>
          </a:p>
          <a:p>
            <a:r>
              <a:rPr lang="en-US" sz="1600" baseline="30000" dirty="0">
                <a:solidFill>
                  <a:srgbClr val="00523C"/>
                </a:solidFill>
              </a:rPr>
              <a:t>3 </a:t>
            </a:r>
            <a:r>
              <a:rPr lang="en-US" sz="1600" dirty="0">
                <a:solidFill>
                  <a:srgbClr val="00523C"/>
                </a:solidFill>
              </a:rPr>
              <a:t>Department of Animal Science, Michigan State University, East Lansing, MI, USA</a:t>
            </a:r>
          </a:p>
          <a:p>
            <a:endParaRPr lang="en-US" sz="1600" baseline="30000" dirty="0">
              <a:solidFill>
                <a:srgbClr val="00523C"/>
              </a:solidFill>
            </a:endParaRPr>
          </a:p>
          <a:p>
            <a:r>
              <a:rPr lang="en-US" sz="1600" baseline="30000" dirty="0">
                <a:solidFill>
                  <a:srgbClr val="00523C"/>
                </a:solidFill>
              </a:rPr>
              <a:t>* </a:t>
            </a:r>
            <a:r>
              <a:rPr lang="en-US" sz="1600" dirty="0">
                <a:solidFill>
                  <a:srgbClr val="00523C"/>
                </a:solidFill>
              </a:rPr>
              <a:t>sajjad.toghiani@usda.gov</a:t>
            </a:r>
          </a:p>
          <a:p>
            <a:pPr algn="ctr"/>
            <a:endParaRPr lang="en-US" dirty="0">
              <a:solidFill>
                <a:srgbClr val="00523C"/>
              </a:solidFill>
            </a:endParaRPr>
          </a:p>
        </p:txBody>
      </p:sp>
      <p:pic>
        <p:nvPicPr>
          <p:cNvPr id="5" name="Picture 4" descr="A picture containing person, wall, person, indoor&#10;&#10;Description automatically generated">
            <a:extLst>
              <a:ext uri="{FF2B5EF4-FFF2-40B4-BE49-F238E27FC236}">
                <a16:creationId xmlns:a16="http://schemas.microsoft.com/office/drawing/2014/main" id="{7149D291-4EF7-4220-90A9-FDBAA9030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404" y="3200585"/>
            <a:ext cx="1134091" cy="1272069"/>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10" advTm="28709"/>
    </mc:Choice>
    <mc:Fallback xmlns="">
      <p:transition advTm="287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E8D8-BFD3-4DC2-9094-E077E78C24B1}"/>
              </a:ext>
            </a:extLst>
          </p:cNvPr>
          <p:cNvSpPr>
            <a:spLocks noGrp="1"/>
          </p:cNvSpPr>
          <p:nvPr>
            <p:ph type="title"/>
          </p:nvPr>
        </p:nvSpPr>
        <p:spPr>
          <a:xfrm>
            <a:off x="14744" y="67437"/>
            <a:ext cx="6404312" cy="479822"/>
          </a:xfrm>
        </p:spPr>
        <p:txBody>
          <a:bodyPr/>
          <a:lstStyle/>
          <a:p>
            <a:r>
              <a:rPr lang="en-US" sz="2400" dirty="0">
                <a:solidFill>
                  <a:srgbClr val="FFFF00"/>
                </a:solidFill>
              </a:rPr>
              <a:t> DMI prediction using 5 type traits forming BWC</a:t>
            </a:r>
          </a:p>
        </p:txBody>
      </p:sp>
      <p:sp>
        <p:nvSpPr>
          <p:cNvPr id="3" name="Content Placeholder 2">
            <a:extLst>
              <a:ext uri="{FF2B5EF4-FFF2-40B4-BE49-F238E27FC236}">
                <a16:creationId xmlns:a16="http://schemas.microsoft.com/office/drawing/2014/main" id="{8516F1C3-F271-4589-B897-66FC4E6BD592}"/>
              </a:ext>
            </a:extLst>
          </p:cNvPr>
          <p:cNvSpPr txBox="1">
            <a:spLocks/>
          </p:cNvSpPr>
          <p:nvPr/>
        </p:nvSpPr>
        <p:spPr>
          <a:xfrm>
            <a:off x="-19844" y="669875"/>
            <a:ext cx="4659086" cy="4080033"/>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gn="just"/>
            <a:r>
              <a:rPr lang="en-US" sz="1800" b="0" dirty="0"/>
              <a:t>Including genomic BWC is significant for predicting DMI, Directly associated with maintenance cost </a:t>
            </a:r>
          </a:p>
          <a:p>
            <a:pPr indent="-228600" algn="just"/>
            <a:r>
              <a:rPr lang="en-US" sz="1800" b="0" dirty="0"/>
              <a:t>Replacing BWC predictor with 5 type traits forming this index is valuable to test for predicting DMI</a:t>
            </a:r>
          </a:p>
          <a:p>
            <a:pPr indent="-228600" algn="just"/>
            <a:r>
              <a:rPr lang="en-US" sz="1800" b="0" dirty="0"/>
              <a:t>Multicollinearity Diagnostic checked because of possible high correlation between type trait predictors </a:t>
            </a:r>
          </a:p>
          <a:p>
            <a:pPr indent="-228600" algn="just"/>
            <a:r>
              <a:rPr lang="en-US" sz="1800" b="0" dirty="0"/>
              <a:t>Body depth has the largest VIF score, leading to unstable estimate and high S.E.  </a:t>
            </a:r>
          </a:p>
        </p:txBody>
      </p:sp>
      <p:graphicFrame>
        <p:nvGraphicFramePr>
          <p:cNvPr id="6" name="Table 5">
            <a:extLst>
              <a:ext uri="{FF2B5EF4-FFF2-40B4-BE49-F238E27FC236}">
                <a16:creationId xmlns:a16="http://schemas.microsoft.com/office/drawing/2014/main" id="{17AEEA02-5D5E-4CC9-8232-A443AACC58B0}"/>
              </a:ext>
            </a:extLst>
          </p:cNvPr>
          <p:cNvGraphicFramePr>
            <a:graphicFrameLocks noGrp="1"/>
          </p:cNvGraphicFramePr>
          <p:nvPr>
            <p:extLst>
              <p:ext uri="{D42A27DB-BD31-4B8C-83A1-F6EECF244321}">
                <p14:modId xmlns:p14="http://schemas.microsoft.com/office/powerpoint/2010/main" val="4171098365"/>
              </p:ext>
            </p:extLst>
          </p:nvPr>
        </p:nvGraphicFramePr>
        <p:xfrm>
          <a:off x="4948793" y="999992"/>
          <a:ext cx="4114800" cy="1536618"/>
        </p:xfrm>
        <a:graphic>
          <a:graphicData uri="http://schemas.openxmlformats.org/drawingml/2006/table">
            <a:tbl>
              <a:tblPr firstRow="1" firstCol="1" bandRow="1">
                <a:tableStyleId>{3B4B98B0-60AC-42C2-AFA5-B58CD77FA1E5}</a:tableStyleId>
              </a:tblPr>
              <a:tblGrid>
                <a:gridCol w="2057400">
                  <a:extLst>
                    <a:ext uri="{9D8B030D-6E8A-4147-A177-3AD203B41FA5}">
                      <a16:colId xmlns:a16="http://schemas.microsoft.com/office/drawing/2014/main" val="1901144885"/>
                    </a:ext>
                  </a:extLst>
                </a:gridCol>
                <a:gridCol w="2057400">
                  <a:extLst>
                    <a:ext uri="{9D8B030D-6E8A-4147-A177-3AD203B41FA5}">
                      <a16:colId xmlns:a16="http://schemas.microsoft.com/office/drawing/2014/main" val="1868813194"/>
                    </a:ext>
                  </a:extLst>
                </a:gridCol>
              </a:tblGrid>
              <a:tr h="280168">
                <a:tc>
                  <a:txBody>
                    <a:bodyPr/>
                    <a:lstStyle/>
                    <a:p>
                      <a:pPr marL="0" marR="0" algn="l">
                        <a:lnSpc>
                          <a:spcPct val="100000"/>
                        </a:lnSpc>
                        <a:spcBef>
                          <a:spcPts val="0"/>
                        </a:spcBef>
                        <a:spcAft>
                          <a:spcPts val="0"/>
                        </a:spcAft>
                      </a:pPr>
                      <a:r>
                        <a:rPr lang="en-US" sz="1600" dirty="0">
                          <a:effectLst/>
                        </a:rPr>
                        <a:t>Type traits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estimates (S.E.)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381312"/>
                  </a:ext>
                </a:extLst>
              </a:tr>
              <a:tr h="251290">
                <a:tc>
                  <a:txBody>
                    <a:bodyPr/>
                    <a:lstStyle/>
                    <a:p>
                      <a:pPr marL="0" marR="0" fontAlgn="base">
                        <a:lnSpc>
                          <a:spcPct val="100000"/>
                        </a:lnSpc>
                        <a:spcBef>
                          <a:spcPts val="0"/>
                        </a:spcBef>
                        <a:spcAft>
                          <a:spcPts val="0"/>
                        </a:spcAft>
                      </a:pPr>
                      <a:r>
                        <a:rPr lang="en-US" sz="1600">
                          <a:effectLst/>
                        </a:rPr>
                        <a:t>Stature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0.04 (±0.07)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5851766"/>
                  </a:ext>
                </a:extLst>
              </a:tr>
              <a:tr h="251290">
                <a:tc>
                  <a:txBody>
                    <a:bodyPr/>
                    <a:lstStyle/>
                    <a:p>
                      <a:pPr marL="0" marR="0" fontAlgn="base">
                        <a:lnSpc>
                          <a:spcPct val="100000"/>
                        </a:lnSpc>
                        <a:spcBef>
                          <a:spcPts val="0"/>
                        </a:spcBef>
                        <a:spcAft>
                          <a:spcPts val="0"/>
                        </a:spcAft>
                      </a:pPr>
                      <a:r>
                        <a:rPr lang="en-US" sz="1600">
                          <a:effectLst/>
                        </a:rPr>
                        <a:t>Strength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0.75 (±0.24)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2066376"/>
                  </a:ext>
                </a:extLst>
              </a:tr>
              <a:tr h="251290">
                <a:tc>
                  <a:txBody>
                    <a:bodyPr/>
                    <a:lstStyle/>
                    <a:p>
                      <a:pPr marL="0" marR="0" fontAlgn="base">
                        <a:lnSpc>
                          <a:spcPct val="100000"/>
                        </a:lnSpc>
                        <a:spcBef>
                          <a:spcPts val="0"/>
                        </a:spcBef>
                        <a:spcAft>
                          <a:spcPts val="0"/>
                        </a:spcAft>
                      </a:pPr>
                      <a:r>
                        <a:rPr lang="en-US" sz="1600">
                          <a:effectLst/>
                        </a:rPr>
                        <a:t>Body depth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-0.17 (±0.26)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8312206"/>
                  </a:ext>
                </a:extLst>
              </a:tr>
              <a:tr h="251290">
                <a:tc>
                  <a:txBody>
                    <a:bodyPr/>
                    <a:lstStyle/>
                    <a:p>
                      <a:pPr marL="0" marR="0" fontAlgn="base">
                        <a:lnSpc>
                          <a:spcPct val="100000"/>
                        </a:lnSpc>
                        <a:spcBef>
                          <a:spcPts val="0"/>
                        </a:spcBef>
                        <a:spcAft>
                          <a:spcPts val="0"/>
                        </a:spcAft>
                      </a:pPr>
                      <a:r>
                        <a:rPr lang="en-US" sz="1600">
                          <a:effectLst/>
                        </a:rPr>
                        <a:t>Dairy form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0.02 (±0.12)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3754079"/>
                  </a:ext>
                </a:extLst>
              </a:tr>
              <a:tr h="251290">
                <a:tc>
                  <a:txBody>
                    <a:bodyPr/>
                    <a:lstStyle/>
                    <a:p>
                      <a:pPr marL="0" marR="0" fontAlgn="base">
                        <a:lnSpc>
                          <a:spcPct val="100000"/>
                        </a:lnSpc>
                        <a:spcBef>
                          <a:spcPts val="0"/>
                        </a:spcBef>
                        <a:spcAft>
                          <a:spcPts val="0"/>
                        </a:spcAft>
                      </a:pPr>
                      <a:r>
                        <a:rPr lang="en-US" sz="1600" dirty="0">
                          <a:effectLst/>
                        </a:rPr>
                        <a:t>Rump width</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600" dirty="0">
                          <a:effectLst/>
                        </a:rPr>
                        <a:t>0.03 (±0.06)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0156064"/>
                  </a:ext>
                </a:extLst>
              </a:tr>
            </a:tbl>
          </a:graphicData>
        </a:graphic>
      </p:graphicFrame>
      <p:sp>
        <p:nvSpPr>
          <p:cNvPr id="7" name="TextBox 6">
            <a:extLst>
              <a:ext uri="{FF2B5EF4-FFF2-40B4-BE49-F238E27FC236}">
                <a16:creationId xmlns:a16="http://schemas.microsoft.com/office/drawing/2014/main" id="{B3C4EE67-9194-43D1-A8C9-5B6312B1B25C}"/>
              </a:ext>
            </a:extLst>
          </p:cNvPr>
          <p:cNvSpPr txBox="1"/>
          <p:nvPr/>
        </p:nvSpPr>
        <p:spPr>
          <a:xfrm>
            <a:off x="4957504" y="669875"/>
            <a:ext cx="4110179" cy="3077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0"/>
            <a:r>
              <a:rPr lang="en-US" sz="1400" b="1" dirty="0">
                <a:latin typeface="Calibri" panose="020F0502020204030204" pitchFamily="34" charset="0"/>
                <a:ea typeface="Calibri" panose="020F0502020204030204" pitchFamily="34" charset="0"/>
                <a:cs typeface="Calibri" panose="020F0502020204030204" pitchFamily="34" charset="0"/>
              </a:rPr>
              <a:t>DMI (kg/day) required per unit of component output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02D9A3DB-4E69-492B-874B-7859F83CB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243" y="2645626"/>
            <a:ext cx="3672657" cy="2269139"/>
          </a:xfrm>
          <a:prstGeom prst="rect">
            <a:avLst/>
          </a:prstGeom>
        </p:spPr>
      </p:pic>
      <p:grpSp>
        <p:nvGrpSpPr>
          <p:cNvPr id="17" name="Group 16">
            <a:extLst>
              <a:ext uri="{FF2B5EF4-FFF2-40B4-BE49-F238E27FC236}">
                <a16:creationId xmlns:a16="http://schemas.microsoft.com/office/drawing/2014/main" id="{046EC5ED-C8A7-4070-A730-8AB541A664B4}"/>
              </a:ext>
            </a:extLst>
          </p:cNvPr>
          <p:cNvGrpSpPr/>
          <p:nvPr/>
        </p:nvGrpSpPr>
        <p:grpSpPr>
          <a:xfrm>
            <a:off x="5094821" y="4694929"/>
            <a:ext cx="3377709" cy="170824"/>
            <a:chOff x="5114664" y="4694929"/>
            <a:chExt cx="3377709" cy="170824"/>
          </a:xfrm>
        </p:grpSpPr>
        <p:sp>
          <p:nvSpPr>
            <p:cNvPr id="12" name="Oval 11">
              <a:extLst>
                <a:ext uri="{FF2B5EF4-FFF2-40B4-BE49-F238E27FC236}">
                  <a16:creationId xmlns:a16="http://schemas.microsoft.com/office/drawing/2014/main" id="{F3BFA50B-1BA4-4577-A624-FD181006F49B}"/>
                </a:ext>
              </a:extLst>
            </p:cNvPr>
            <p:cNvSpPr/>
            <p:nvPr/>
          </p:nvSpPr>
          <p:spPr>
            <a:xfrm>
              <a:off x="5114664" y="4700896"/>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87498AD2-BC38-448A-BA6B-1FE5F817073A}"/>
                </a:ext>
              </a:extLst>
            </p:cNvPr>
            <p:cNvSpPr/>
            <p:nvPr/>
          </p:nvSpPr>
          <p:spPr>
            <a:xfrm>
              <a:off x="5733226" y="4697912"/>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7A0700A7-8219-4E4B-B27A-1A8FD69AEFD4}"/>
                </a:ext>
              </a:extLst>
            </p:cNvPr>
            <p:cNvSpPr/>
            <p:nvPr/>
          </p:nvSpPr>
          <p:spPr>
            <a:xfrm>
              <a:off x="7594885" y="4694929"/>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3C71D872-1E20-4A30-B91F-F159678EB54F}"/>
                </a:ext>
              </a:extLst>
            </p:cNvPr>
            <p:cNvSpPr/>
            <p:nvPr/>
          </p:nvSpPr>
          <p:spPr>
            <a:xfrm>
              <a:off x="7908646" y="4697922"/>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9B03B46D-71F7-4BAC-A919-130629C577F6}"/>
                </a:ext>
              </a:extLst>
            </p:cNvPr>
            <p:cNvSpPr/>
            <p:nvPr/>
          </p:nvSpPr>
          <p:spPr>
            <a:xfrm>
              <a:off x="8222408" y="4694936"/>
              <a:ext cx="269965" cy="164857"/>
            </a:xfrm>
            <a:prstGeom prst="ellipse">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647452"/>
      </p:ext>
    </p:extLst>
  </p:cSld>
  <p:clrMapOvr>
    <a:masterClrMapping/>
  </p:clrMapOvr>
  <mc:AlternateContent xmlns:mc="http://schemas.openxmlformats.org/markup-compatibility/2006" xmlns:p14="http://schemas.microsoft.com/office/powerpoint/2010/main">
    <mc:Choice Requires="p14">
      <p:transition p14:dur="10" advTm="60958"/>
    </mc:Choice>
    <mc:Fallback xmlns="">
      <p:transition advTm="60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A853-EF8F-4E59-A2B1-36A520BD5838}"/>
              </a:ext>
            </a:extLst>
          </p:cNvPr>
          <p:cNvSpPr>
            <a:spLocks noGrp="1"/>
          </p:cNvSpPr>
          <p:nvPr>
            <p:ph type="title"/>
          </p:nvPr>
        </p:nvSpPr>
        <p:spPr>
          <a:xfrm>
            <a:off x="84659" y="80327"/>
            <a:ext cx="8752114" cy="479822"/>
          </a:xfrm>
        </p:spPr>
        <p:txBody>
          <a:bodyPr/>
          <a:lstStyle/>
          <a:p>
            <a:r>
              <a:rPr lang="en-US" sz="2400" dirty="0">
                <a:solidFill>
                  <a:srgbClr val="FFFF00"/>
                </a:solidFill>
              </a:rPr>
              <a:t> DMI prediction using 4 type traits forming BWC</a:t>
            </a:r>
            <a:endParaRPr lang="en-US" sz="2400" dirty="0"/>
          </a:p>
        </p:txBody>
      </p:sp>
      <p:graphicFrame>
        <p:nvGraphicFramePr>
          <p:cNvPr id="3" name="Table 2">
            <a:extLst>
              <a:ext uri="{FF2B5EF4-FFF2-40B4-BE49-F238E27FC236}">
                <a16:creationId xmlns:a16="http://schemas.microsoft.com/office/drawing/2014/main" id="{C25DECD7-F1BC-4047-8F2E-E498143F1429}"/>
              </a:ext>
            </a:extLst>
          </p:cNvPr>
          <p:cNvGraphicFramePr>
            <a:graphicFrameLocks noGrp="1"/>
          </p:cNvGraphicFramePr>
          <p:nvPr>
            <p:extLst>
              <p:ext uri="{D42A27DB-BD31-4B8C-83A1-F6EECF244321}">
                <p14:modId xmlns:p14="http://schemas.microsoft.com/office/powerpoint/2010/main" val="1923107614"/>
              </p:ext>
            </p:extLst>
          </p:nvPr>
        </p:nvGraphicFramePr>
        <p:xfrm>
          <a:off x="5153048" y="1658846"/>
          <a:ext cx="3914769" cy="1843755"/>
        </p:xfrm>
        <a:graphic>
          <a:graphicData uri="http://schemas.openxmlformats.org/drawingml/2006/table">
            <a:tbl>
              <a:tblPr firstRow="1" firstCol="1" bandRow="1">
                <a:tableStyleId>{3B4B98B0-60AC-42C2-AFA5-B58CD77FA1E5}</a:tableStyleId>
              </a:tblPr>
              <a:tblGrid>
                <a:gridCol w="1304923">
                  <a:extLst>
                    <a:ext uri="{9D8B030D-6E8A-4147-A177-3AD203B41FA5}">
                      <a16:colId xmlns:a16="http://schemas.microsoft.com/office/drawing/2014/main" val="1901144885"/>
                    </a:ext>
                  </a:extLst>
                </a:gridCol>
                <a:gridCol w="1304923">
                  <a:extLst>
                    <a:ext uri="{9D8B030D-6E8A-4147-A177-3AD203B41FA5}">
                      <a16:colId xmlns:a16="http://schemas.microsoft.com/office/drawing/2014/main" val="1868813194"/>
                    </a:ext>
                  </a:extLst>
                </a:gridCol>
                <a:gridCol w="1304923">
                  <a:extLst>
                    <a:ext uri="{9D8B030D-6E8A-4147-A177-3AD203B41FA5}">
                      <a16:colId xmlns:a16="http://schemas.microsoft.com/office/drawing/2014/main" val="2963739895"/>
                    </a:ext>
                  </a:extLst>
                </a:gridCol>
              </a:tblGrid>
              <a:tr h="204398">
                <a:tc rowSpan="3">
                  <a:txBody>
                    <a:bodyPr/>
                    <a:lstStyle/>
                    <a:p>
                      <a:pPr marL="0" marR="0" algn="l">
                        <a:lnSpc>
                          <a:spcPct val="100000"/>
                        </a:lnSpc>
                        <a:spcBef>
                          <a:spcPts val="0"/>
                        </a:spcBef>
                        <a:spcAft>
                          <a:spcPts val="0"/>
                        </a:spcAft>
                      </a:pPr>
                      <a:r>
                        <a:rPr lang="en-US" sz="1400" dirty="0">
                          <a:effectLst/>
                        </a:rPr>
                        <a:t>Type traits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gridSpan="2">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Multicollinearity Diagnostic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9339650"/>
                  </a:ext>
                </a:extLst>
              </a:tr>
              <a:tr h="204398">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Before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dirty="0">
                          <a:ln>
                            <a:noFill/>
                          </a:ln>
                          <a:solidFill>
                            <a:prstClr val="black"/>
                          </a:solidFill>
                          <a:effectLst/>
                          <a:uLnTx/>
                          <a:uFillTx/>
                          <a:latin typeface="+mn-lt"/>
                          <a:ea typeface="+mn-ea"/>
                          <a:cs typeface="+mn-cs"/>
                        </a:rPr>
                        <a:t>After</a:t>
                      </a:r>
                    </a:p>
                  </a:txBody>
                  <a:tcPr marL="68580" marR="68580" marT="0" marB="0" anchor="ctr"/>
                </a:tc>
                <a:extLst>
                  <a:ext uri="{0D108BD9-81ED-4DB2-BD59-A6C34878D82A}">
                    <a16:rowId xmlns:a16="http://schemas.microsoft.com/office/drawing/2014/main" val="2643316278"/>
                  </a:ext>
                </a:extLst>
              </a:tr>
              <a:tr h="204398">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fontAlgn="base">
                        <a:lnSpc>
                          <a:spcPct val="100000"/>
                        </a:lnSpc>
                        <a:spcBef>
                          <a:spcPts val="0"/>
                        </a:spcBef>
                        <a:spcAft>
                          <a:spcPts val="0"/>
                        </a:spcAft>
                      </a:pPr>
                      <a:r>
                        <a:rPr lang="en-US" sz="1400" b="1" dirty="0">
                          <a:effectLst/>
                        </a:rPr>
                        <a:t>Estimates (S.E.)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381312"/>
                  </a:ext>
                </a:extLst>
              </a:tr>
              <a:tr h="240735">
                <a:tc>
                  <a:txBody>
                    <a:bodyPr/>
                    <a:lstStyle/>
                    <a:p>
                      <a:pPr marL="0" marR="0" fontAlgn="base">
                        <a:lnSpc>
                          <a:spcPct val="100000"/>
                        </a:lnSpc>
                        <a:spcBef>
                          <a:spcPts val="0"/>
                        </a:spcBef>
                        <a:spcAft>
                          <a:spcPts val="0"/>
                        </a:spcAft>
                      </a:pPr>
                      <a:r>
                        <a:rPr lang="en-US" sz="1400" dirty="0">
                          <a:effectLst/>
                        </a:rPr>
                        <a:t>Stature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0.04 (±0.07)</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mn-lt"/>
                          <a:ea typeface="+mn-ea"/>
                          <a:cs typeface="+mn-cs"/>
                        </a:rPr>
                        <a:t>0.04 (±0.07)</a:t>
                      </a:r>
                    </a:p>
                  </a:txBody>
                  <a:tcPr marL="68580" marR="68580" marT="0" marB="0"/>
                </a:tc>
                <a:extLst>
                  <a:ext uri="{0D108BD9-81ED-4DB2-BD59-A6C34878D82A}">
                    <a16:rowId xmlns:a16="http://schemas.microsoft.com/office/drawing/2014/main" val="2285851766"/>
                  </a:ext>
                </a:extLst>
              </a:tr>
              <a:tr h="240735">
                <a:tc>
                  <a:txBody>
                    <a:bodyPr/>
                    <a:lstStyle/>
                    <a:p>
                      <a:pPr marL="0" marR="0" fontAlgn="base">
                        <a:lnSpc>
                          <a:spcPct val="100000"/>
                        </a:lnSpc>
                        <a:spcBef>
                          <a:spcPts val="0"/>
                        </a:spcBef>
                        <a:spcAft>
                          <a:spcPts val="0"/>
                        </a:spcAft>
                      </a:pPr>
                      <a:r>
                        <a:rPr lang="en-US" sz="1400" dirty="0">
                          <a:effectLst/>
                        </a:rPr>
                        <a:t>Strength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0.75 (±0.24)</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fontAlgn="base">
                        <a:lnSpc>
                          <a:spcPct val="100000"/>
                        </a:lnSpc>
                        <a:spcBef>
                          <a:spcPts val="0"/>
                        </a:spcBef>
                        <a:spcAft>
                          <a:spcPts val="0"/>
                        </a:spcAft>
                      </a:pPr>
                      <a:r>
                        <a:rPr lang="en-US" sz="1400" kern="1200" dirty="0">
                          <a:solidFill>
                            <a:schemeClr val="tx1"/>
                          </a:solidFill>
                          <a:effectLst/>
                          <a:latin typeface="+mn-lt"/>
                          <a:ea typeface="+mn-ea"/>
                          <a:cs typeface="+mn-cs"/>
                        </a:rPr>
                        <a:t>0.60 (±0.07)</a:t>
                      </a:r>
                    </a:p>
                  </a:txBody>
                  <a:tcPr marL="68580" marR="68580" marT="0" marB="0"/>
                </a:tc>
                <a:extLst>
                  <a:ext uri="{0D108BD9-81ED-4DB2-BD59-A6C34878D82A}">
                    <a16:rowId xmlns:a16="http://schemas.microsoft.com/office/drawing/2014/main" val="2152066376"/>
                  </a:ext>
                </a:extLst>
              </a:tr>
              <a:tr h="240735">
                <a:tc>
                  <a:txBody>
                    <a:bodyPr/>
                    <a:lstStyle/>
                    <a:p>
                      <a:pPr marL="0" marR="0" fontAlgn="base">
                        <a:lnSpc>
                          <a:spcPct val="100000"/>
                        </a:lnSpc>
                        <a:spcBef>
                          <a:spcPts val="0"/>
                        </a:spcBef>
                        <a:spcAft>
                          <a:spcPts val="0"/>
                        </a:spcAft>
                      </a:pPr>
                      <a:r>
                        <a:rPr lang="en-US" sz="1400" dirty="0">
                          <a:effectLst/>
                        </a:rPr>
                        <a:t>Body depth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-0.17 (±0.26)</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fontAlgn="base">
                        <a:lnSpc>
                          <a:spcPct val="100000"/>
                        </a:lnSpc>
                        <a:spcBef>
                          <a:spcPts val="0"/>
                        </a:spcBef>
                        <a:spcAft>
                          <a:spcPts val="0"/>
                        </a:spcAft>
                      </a:pPr>
                      <a:r>
                        <a:rPr lang="en-US" sz="1400" kern="1200" dirty="0">
                          <a:solidFill>
                            <a:schemeClr val="tx1"/>
                          </a:solidFill>
                          <a:effectLst/>
                          <a:latin typeface="+mn-lt"/>
                          <a:ea typeface="+mn-ea"/>
                          <a:cs typeface="+mn-cs"/>
                        </a:rPr>
                        <a:t>--</a:t>
                      </a:r>
                    </a:p>
                  </a:txBody>
                  <a:tcPr marL="68580" marR="68580" marT="0" marB="0"/>
                </a:tc>
                <a:extLst>
                  <a:ext uri="{0D108BD9-81ED-4DB2-BD59-A6C34878D82A}">
                    <a16:rowId xmlns:a16="http://schemas.microsoft.com/office/drawing/2014/main" val="748312206"/>
                  </a:ext>
                </a:extLst>
              </a:tr>
              <a:tr h="240735">
                <a:tc>
                  <a:txBody>
                    <a:bodyPr/>
                    <a:lstStyle/>
                    <a:p>
                      <a:pPr marL="0" marR="0" fontAlgn="base">
                        <a:lnSpc>
                          <a:spcPct val="100000"/>
                        </a:lnSpc>
                        <a:spcBef>
                          <a:spcPts val="0"/>
                        </a:spcBef>
                        <a:spcAft>
                          <a:spcPts val="0"/>
                        </a:spcAft>
                      </a:pPr>
                      <a:r>
                        <a:rPr lang="en-US" sz="1400" dirty="0">
                          <a:effectLst/>
                        </a:rPr>
                        <a:t>Dairy 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0.02 (±0.12)</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fontAlgn="base">
                        <a:lnSpc>
                          <a:spcPct val="100000"/>
                        </a:lnSpc>
                        <a:spcBef>
                          <a:spcPts val="0"/>
                        </a:spcBef>
                        <a:spcAft>
                          <a:spcPts val="0"/>
                        </a:spcAft>
                      </a:pPr>
                      <a:r>
                        <a:rPr lang="en-US" sz="1400" kern="1200" dirty="0">
                          <a:solidFill>
                            <a:schemeClr val="tx1"/>
                          </a:solidFill>
                          <a:effectLst/>
                          <a:latin typeface="+mn-lt"/>
                          <a:ea typeface="+mn-ea"/>
                          <a:cs typeface="+mn-cs"/>
                        </a:rPr>
                        <a:t>-0.05 (±0.05)</a:t>
                      </a:r>
                    </a:p>
                  </a:txBody>
                  <a:tcPr marL="68580" marR="68580" marT="0" marB="0"/>
                </a:tc>
                <a:extLst>
                  <a:ext uri="{0D108BD9-81ED-4DB2-BD59-A6C34878D82A}">
                    <a16:rowId xmlns:a16="http://schemas.microsoft.com/office/drawing/2014/main" val="3013754079"/>
                  </a:ext>
                </a:extLst>
              </a:tr>
              <a:tr h="240735">
                <a:tc>
                  <a:txBody>
                    <a:bodyPr/>
                    <a:lstStyle/>
                    <a:p>
                      <a:pPr marL="0" marR="0" fontAlgn="base">
                        <a:lnSpc>
                          <a:spcPct val="100000"/>
                        </a:lnSpc>
                        <a:spcBef>
                          <a:spcPts val="0"/>
                        </a:spcBef>
                        <a:spcAft>
                          <a:spcPts val="0"/>
                        </a:spcAft>
                      </a:pPr>
                      <a:r>
                        <a:rPr lang="en-US" sz="1400" dirty="0">
                          <a:effectLst/>
                        </a:rPr>
                        <a:t>Rump width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lang="en-US" sz="1400" dirty="0">
                          <a:effectLst/>
                        </a:rPr>
                        <a:t>0.03 (±0.06)</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0.04 (±0.06)</a:t>
                      </a:r>
                    </a:p>
                  </a:txBody>
                  <a:tcPr marL="68580" marR="68580" marT="0" marB="0"/>
                </a:tc>
                <a:extLst>
                  <a:ext uri="{0D108BD9-81ED-4DB2-BD59-A6C34878D82A}">
                    <a16:rowId xmlns:a16="http://schemas.microsoft.com/office/drawing/2014/main" val="1440156064"/>
                  </a:ext>
                </a:extLst>
              </a:tr>
            </a:tbl>
          </a:graphicData>
        </a:graphic>
      </p:graphicFrame>
      <p:sp>
        <p:nvSpPr>
          <p:cNvPr id="4" name="TextBox 3">
            <a:extLst>
              <a:ext uri="{FF2B5EF4-FFF2-40B4-BE49-F238E27FC236}">
                <a16:creationId xmlns:a16="http://schemas.microsoft.com/office/drawing/2014/main" id="{49E2007F-FD59-4C43-9E1B-DA4F29A8D735}"/>
              </a:ext>
            </a:extLst>
          </p:cNvPr>
          <p:cNvSpPr txBox="1"/>
          <p:nvPr/>
        </p:nvSpPr>
        <p:spPr>
          <a:xfrm>
            <a:off x="5153048" y="1337437"/>
            <a:ext cx="3918859" cy="3077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0"/>
            <a:r>
              <a:rPr lang="en-US" sz="1400" b="1" dirty="0">
                <a:latin typeface="Calibri" panose="020F0502020204030204" pitchFamily="34" charset="0"/>
                <a:ea typeface="Calibri" panose="020F0502020204030204" pitchFamily="34" charset="0"/>
                <a:cs typeface="Calibri" panose="020F0502020204030204" pitchFamily="34" charset="0"/>
              </a:rPr>
              <a:t>DMI (kg/day) required per unit of each type trait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B5A5BFAC-B866-4D1E-9FDD-1F920C93F7A9}"/>
              </a:ext>
            </a:extLst>
          </p:cNvPr>
          <p:cNvSpPr txBox="1">
            <a:spLocks/>
          </p:cNvSpPr>
          <p:nvPr/>
        </p:nvSpPr>
        <p:spPr>
          <a:xfrm>
            <a:off x="-19844" y="732790"/>
            <a:ext cx="4868337" cy="4080033"/>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0" dirty="0"/>
              <a:t>Body depth removed from the set of 5 type traits due to highly VIF score.</a:t>
            </a:r>
            <a:endParaRPr lang="en-US" sz="1600" b="0" dirty="0"/>
          </a:p>
          <a:p>
            <a:pPr algn="just"/>
            <a:r>
              <a:rPr lang="en-US" sz="1800" b="0" dirty="0"/>
              <a:t>Strength was the most significant predictor associated with DMI, agreeing with the current BWC formula </a:t>
            </a:r>
          </a:p>
          <a:p>
            <a:pPr algn="just"/>
            <a:r>
              <a:rPr lang="en-US" sz="1800" b="0" dirty="0"/>
              <a:t>Although including only BWC in the mixed model was statistically significant, dissecting BWC to its 4 type trait components shows smaller AIC indicating the best fitted model. </a:t>
            </a:r>
          </a:p>
        </p:txBody>
      </p:sp>
    </p:spTree>
    <p:custDataLst>
      <p:tags r:id="rId1"/>
    </p:custDataLst>
    <p:extLst>
      <p:ext uri="{BB962C8B-B14F-4D97-AF65-F5344CB8AC3E}">
        <p14:creationId xmlns:p14="http://schemas.microsoft.com/office/powerpoint/2010/main" val="1794968806"/>
      </p:ext>
    </p:extLst>
  </p:cSld>
  <p:clrMapOvr>
    <a:masterClrMapping/>
  </p:clrMapOvr>
  <mc:AlternateContent xmlns:mc="http://schemas.openxmlformats.org/markup-compatibility/2006" xmlns:p14="http://schemas.microsoft.com/office/powerpoint/2010/main">
    <mc:Choice Requires="p14">
      <p:transition p14:dur="10" advTm="45613"/>
    </mc:Choice>
    <mc:Fallback xmlns="">
      <p:transition advTm="456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A853-EF8F-4E59-A2B1-36A520BD5838}"/>
              </a:ext>
            </a:extLst>
          </p:cNvPr>
          <p:cNvSpPr>
            <a:spLocks noGrp="1"/>
          </p:cNvSpPr>
          <p:nvPr>
            <p:ph type="title"/>
          </p:nvPr>
        </p:nvSpPr>
        <p:spPr>
          <a:xfrm>
            <a:off x="84659" y="80327"/>
            <a:ext cx="8752114" cy="479822"/>
          </a:xfrm>
        </p:spPr>
        <p:txBody>
          <a:bodyPr/>
          <a:lstStyle/>
          <a:p>
            <a:r>
              <a:rPr lang="en-US" sz="2400" dirty="0">
                <a:solidFill>
                  <a:srgbClr val="FFFF00"/>
                </a:solidFill>
              </a:rPr>
              <a:t> BW prediction using type traits forming BWC</a:t>
            </a:r>
            <a:endParaRPr lang="en-US" sz="2400" dirty="0"/>
          </a:p>
        </p:txBody>
      </p:sp>
      <p:graphicFrame>
        <p:nvGraphicFramePr>
          <p:cNvPr id="3" name="Table 2">
            <a:extLst>
              <a:ext uri="{FF2B5EF4-FFF2-40B4-BE49-F238E27FC236}">
                <a16:creationId xmlns:a16="http://schemas.microsoft.com/office/drawing/2014/main" id="{C25DECD7-F1BC-4047-8F2E-E498143F1429}"/>
              </a:ext>
            </a:extLst>
          </p:cNvPr>
          <p:cNvGraphicFramePr>
            <a:graphicFrameLocks noGrp="1"/>
          </p:cNvGraphicFramePr>
          <p:nvPr>
            <p:extLst>
              <p:ext uri="{D42A27DB-BD31-4B8C-83A1-F6EECF244321}">
                <p14:modId xmlns:p14="http://schemas.microsoft.com/office/powerpoint/2010/main" val="3098988240"/>
              </p:ext>
            </p:extLst>
          </p:nvPr>
        </p:nvGraphicFramePr>
        <p:xfrm>
          <a:off x="5457031" y="973046"/>
          <a:ext cx="3639360" cy="1706880"/>
        </p:xfrm>
        <a:graphic>
          <a:graphicData uri="http://schemas.openxmlformats.org/drawingml/2006/table">
            <a:tbl>
              <a:tblPr firstRow="1" firstCol="1" bandRow="1">
                <a:tableStyleId>{3B4B98B0-60AC-42C2-AFA5-B58CD77FA1E5}</a:tableStyleId>
              </a:tblPr>
              <a:tblGrid>
                <a:gridCol w="1213120">
                  <a:extLst>
                    <a:ext uri="{9D8B030D-6E8A-4147-A177-3AD203B41FA5}">
                      <a16:colId xmlns:a16="http://schemas.microsoft.com/office/drawing/2014/main" val="1901144885"/>
                    </a:ext>
                  </a:extLst>
                </a:gridCol>
                <a:gridCol w="1213120">
                  <a:extLst>
                    <a:ext uri="{9D8B030D-6E8A-4147-A177-3AD203B41FA5}">
                      <a16:colId xmlns:a16="http://schemas.microsoft.com/office/drawing/2014/main" val="1868813194"/>
                    </a:ext>
                  </a:extLst>
                </a:gridCol>
                <a:gridCol w="1213120">
                  <a:extLst>
                    <a:ext uri="{9D8B030D-6E8A-4147-A177-3AD203B41FA5}">
                      <a16:colId xmlns:a16="http://schemas.microsoft.com/office/drawing/2014/main" val="2963739895"/>
                    </a:ext>
                  </a:extLst>
                </a:gridCol>
              </a:tblGrid>
              <a:tr h="182733">
                <a:tc rowSpan="3">
                  <a:txBody>
                    <a:bodyPr/>
                    <a:lstStyle/>
                    <a:p>
                      <a:pPr marL="0" marR="0" algn="l">
                        <a:lnSpc>
                          <a:spcPct val="100000"/>
                        </a:lnSpc>
                        <a:spcBef>
                          <a:spcPts val="0"/>
                        </a:spcBef>
                        <a:spcAft>
                          <a:spcPts val="0"/>
                        </a:spcAft>
                      </a:pPr>
                      <a:r>
                        <a:rPr lang="en-US" sz="1400" dirty="0">
                          <a:effectLst/>
                        </a:rPr>
                        <a:t>Type traits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gridSpan="2">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Multicollinearity Diagnostic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9339650"/>
                  </a:ext>
                </a:extLst>
              </a:tr>
              <a:tr h="182733">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noProof="0" dirty="0">
                          <a:ln>
                            <a:noFill/>
                          </a:ln>
                          <a:solidFill>
                            <a:prstClr val="black"/>
                          </a:solidFill>
                          <a:effectLst/>
                          <a:uLnTx/>
                          <a:uFillTx/>
                          <a:latin typeface="+mn-lt"/>
                          <a:ea typeface="+mn-ea"/>
                          <a:cs typeface="+mn-cs"/>
                        </a:rPr>
                        <a:t>Before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base">
                        <a:lnSpc>
                          <a:spcPct val="100000"/>
                        </a:lnSpc>
                        <a:spcBef>
                          <a:spcPts val="0"/>
                        </a:spcBef>
                        <a:spcAft>
                          <a:spcPts val="0"/>
                        </a:spcAft>
                      </a:pPr>
                      <a:r>
                        <a:rPr kumimoji="0" lang="en-US" sz="1400" b="1" i="0" u="none" strike="noStrike" kern="1200" cap="none" spc="0" normalizeH="0" baseline="0" dirty="0">
                          <a:ln>
                            <a:noFill/>
                          </a:ln>
                          <a:solidFill>
                            <a:prstClr val="black"/>
                          </a:solidFill>
                          <a:effectLst/>
                          <a:uLnTx/>
                          <a:uFillTx/>
                          <a:latin typeface="+mn-lt"/>
                          <a:ea typeface="+mn-ea"/>
                          <a:cs typeface="+mn-cs"/>
                        </a:rPr>
                        <a:t>After</a:t>
                      </a:r>
                    </a:p>
                  </a:txBody>
                  <a:tcPr marL="68580" marR="68580" marT="0" marB="0" anchor="ctr"/>
                </a:tc>
                <a:extLst>
                  <a:ext uri="{0D108BD9-81ED-4DB2-BD59-A6C34878D82A}">
                    <a16:rowId xmlns:a16="http://schemas.microsoft.com/office/drawing/2014/main" val="2643316278"/>
                  </a:ext>
                </a:extLst>
              </a:tr>
              <a:tr h="182733">
                <a:tc vMerge="1">
                  <a:txBody>
                    <a:bodyPr/>
                    <a:lstStyle/>
                    <a:p>
                      <a:pPr marL="0" marR="0" algn="l">
                        <a:lnSpc>
                          <a:spcPct val="100000"/>
                        </a:lnSpc>
                        <a:spcBef>
                          <a:spcPts val="0"/>
                        </a:spcBef>
                        <a:spcAft>
                          <a:spcPts val="0"/>
                        </a:spcAft>
                      </a:pP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fontAlgn="base">
                        <a:lnSpc>
                          <a:spcPct val="100000"/>
                        </a:lnSpc>
                        <a:spcBef>
                          <a:spcPts val="0"/>
                        </a:spcBef>
                        <a:spcAft>
                          <a:spcPts val="0"/>
                        </a:spcAft>
                      </a:pPr>
                      <a:r>
                        <a:rPr lang="en-US" sz="1400" b="1" dirty="0">
                          <a:effectLst/>
                        </a:rPr>
                        <a:t>Estimates (S.E.)</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345" marR="62345" marT="0" marB="0" anchor="ctr"/>
                </a:tc>
                <a:tc hMerge="1">
                  <a:txBody>
                    <a:bodyPr/>
                    <a:lstStyle/>
                    <a:p>
                      <a:pPr marL="0" marR="0" algn="ctr" fontAlgn="base">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381312"/>
                  </a:ext>
                </a:extLst>
              </a:tr>
              <a:tr h="206179">
                <a:tc>
                  <a:txBody>
                    <a:bodyPr/>
                    <a:lstStyle/>
                    <a:p>
                      <a:pPr marL="0" marR="0" fontAlgn="base">
                        <a:lnSpc>
                          <a:spcPct val="100000"/>
                        </a:lnSpc>
                        <a:spcBef>
                          <a:spcPts val="0"/>
                        </a:spcBef>
                        <a:spcAft>
                          <a:spcPts val="0"/>
                        </a:spcAft>
                      </a:pPr>
                      <a:r>
                        <a:rPr lang="en-US" sz="1400" dirty="0">
                          <a:effectLst/>
                        </a:rPr>
                        <a:t>Stature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7.96 (</a:t>
                      </a:r>
                      <a:r>
                        <a:rPr lang="en-US" sz="1400" kern="1200" noProof="0" dirty="0">
                          <a:solidFill>
                            <a:schemeClr val="tx1"/>
                          </a:solidFill>
                          <a:effectLst/>
                          <a:latin typeface="+mn-lt"/>
                          <a:ea typeface="+mn-ea"/>
                          <a:cs typeface="+mn-cs"/>
                        </a:rPr>
                        <a:t>±</a:t>
                      </a:r>
                      <a:r>
                        <a:rPr lang="en-US" sz="1400" kern="1200" dirty="0">
                          <a:solidFill>
                            <a:schemeClr val="tx1"/>
                          </a:solidFill>
                          <a:effectLst/>
                          <a:latin typeface="+mn-lt"/>
                          <a:ea typeface="+mn-ea"/>
                          <a:cs typeface="+mn-cs"/>
                        </a:rPr>
                        <a:t>1.12)</a:t>
                      </a: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noProof="0" dirty="0">
                          <a:solidFill>
                            <a:schemeClr val="tx1"/>
                          </a:solidFill>
                          <a:effectLst/>
                          <a:latin typeface="+mn-lt"/>
                          <a:ea typeface="+mn-ea"/>
                          <a:cs typeface="+mn-cs"/>
                        </a:rPr>
                        <a:t>7.82 (±1.12)</a:t>
                      </a:r>
                    </a:p>
                  </a:txBody>
                  <a:tcPr marL="68580" marR="68580" marT="0" marB="0" anchor="ctr"/>
                </a:tc>
                <a:extLst>
                  <a:ext uri="{0D108BD9-81ED-4DB2-BD59-A6C34878D82A}">
                    <a16:rowId xmlns:a16="http://schemas.microsoft.com/office/drawing/2014/main" val="2285851766"/>
                  </a:ext>
                </a:extLst>
              </a:tr>
              <a:tr h="206179">
                <a:tc>
                  <a:txBody>
                    <a:bodyPr/>
                    <a:lstStyle/>
                    <a:p>
                      <a:pPr marL="0" marR="0" fontAlgn="base">
                        <a:lnSpc>
                          <a:spcPct val="100000"/>
                        </a:lnSpc>
                        <a:spcBef>
                          <a:spcPts val="0"/>
                        </a:spcBef>
                        <a:spcAft>
                          <a:spcPts val="0"/>
                        </a:spcAft>
                      </a:pPr>
                      <a:r>
                        <a:rPr lang="en-US" sz="1400" dirty="0">
                          <a:effectLst/>
                        </a:rPr>
                        <a:t>Strength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46.91 (</a:t>
                      </a:r>
                      <a:r>
                        <a:rPr lang="en-US" sz="1400" kern="1200" noProof="0" dirty="0">
                          <a:solidFill>
                            <a:schemeClr val="tx1"/>
                          </a:solidFill>
                          <a:effectLst/>
                          <a:latin typeface="+mn-lt"/>
                          <a:ea typeface="+mn-ea"/>
                          <a:cs typeface="+mn-cs"/>
                        </a:rPr>
                        <a:t>±3.79)</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29.30 (</a:t>
                      </a:r>
                      <a:r>
                        <a:rPr lang="en-US" sz="1400" kern="1200" noProof="0" dirty="0">
                          <a:solidFill>
                            <a:schemeClr val="tx1"/>
                          </a:solidFill>
                          <a:effectLst/>
                          <a:latin typeface="+mn-lt"/>
                          <a:ea typeface="+mn-ea"/>
                          <a:cs typeface="+mn-cs"/>
                        </a:rPr>
                        <a:t>±1.19)</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152066376"/>
                  </a:ext>
                </a:extLst>
              </a:tr>
              <a:tr h="206179">
                <a:tc>
                  <a:txBody>
                    <a:bodyPr/>
                    <a:lstStyle/>
                    <a:p>
                      <a:pPr marL="0" marR="0" fontAlgn="base">
                        <a:lnSpc>
                          <a:spcPct val="100000"/>
                        </a:lnSpc>
                        <a:spcBef>
                          <a:spcPts val="0"/>
                        </a:spcBef>
                        <a:spcAft>
                          <a:spcPts val="0"/>
                        </a:spcAft>
                      </a:pPr>
                      <a:r>
                        <a:rPr lang="en-US" sz="1400" dirty="0">
                          <a:effectLst/>
                        </a:rPr>
                        <a:t>Body depth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-20.52 (</a:t>
                      </a:r>
                      <a:r>
                        <a:rPr lang="en-US" sz="1400" kern="1200" noProof="0" dirty="0">
                          <a:solidFill>
                            <a:schemeClr val="tx1"/>
                          </a:solidFill>
                          <a:effectLst/>
                          <a:latin typeface="+mn-lt"/>
                          <a:ea typeface="+mn-ea"/>
                          <a:cs typeface="+mn-cs"/>
                        </a:rPr>
                        <a:t>±4.19)</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748312206"/>
                  </a:ext>
                </a:extLst>
              </a:tr>
              <a:tr h="206179">
                <a:tc>
                  <a:txBody>
                    <a:bodyPr/>
                    <a:lstStyle/>
                    <a:p>
                      <a:pPr marL="0" marR="0" fontAlgn="base">
                        <a:lnSpc>
                          <a:spcPct val="100000"/>
                        </a:lnSpc>
                        <a:spcBef>
                          <a:spcPts val="0"/>
                        </a:spcBef>
                        <a:spcAft>
                          <a:spcPts val="0"/>
                        </a:spcAft>
                      </a:pPr>
                      <a:r>
                        <a:rPr lang="en-US" sz="1400" dirty="0">
                          <a:effectLst/>
                        </a:rPr>
                        <a:t>Dairy 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-4.16 (</a:t>
                      </a:r>
                      <a:r>
                        <a:rPr lang="en-US" sz="1400" kern="1200" noProof="0" dirty="0">
                          <a:solidFill>
                            <a:schemeClr val="tx1"/>
                          </a:solidFill>
                          <a:effectLst/>
                          <a:latin typeface="+mn-lt"/>
                          <a:ea typeface="+mn-ea"/>
                          <a:cs typeface="+mn-cs"/>
                        </a:rPr>
                        <a:t>±1.86)</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-12.34 (</a:t>
                      </a:r>
                      <a:r>
                        <a:rPr lang="en-US" sz="1400" kern="1200" noProof="0" dirty="0">
                          <a:solidFill>
                            <a:schemeClr val="tx1"/>
                          </a:solidFill>
                          <a:effectLst/>
                          <a:latin typeface="+mn-lt"/>
                          <a:ea typeface="+mn-ea"/>
                          <a:cs typeface="+mn-cs"/>
                        </a:rPr>
                        <a:t>±0.82)</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013754079"/>
                  </a:ext>
                </a:extLst>
              </a:tr>
              <a:tr h="206179">
                <a:tc>
                  <a:txBody>
                    <a:bodyPr/>
                    <a:lstStyle/>
                    <a:p>
                      <a:pPr marL="0" marR="0" fontAlgn="base">
                        <a:lnSpc>
                          <a:spcPct val="100000"/>
                        </a:lnSpc>
                        <a:spcBef>
                          <a:spcPts val="0"/>
                        </a:spcBef>
                        <a:spcAft>
                          <a:spcPts val="0"/>
                        </a:spcAft>
                      </a:pPr>
                      <a:r>
                        <a:rPr lang="en-US" sz="1400" dirty="0">
                          <a:effectLst/>
                        </a:rPr>
                        <a:t>Rump width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2.05 (</a:t>
                      </a:r>
                      <a:r>
                        <a:rPr lang="en-US" sz="1400" kern="1200" noProof="0" dirty="0">
                          <a:solidFill>
                            <a:schemeClr val="tx1"/>
                          </a:solidFill>
                          <a:effectLst/>
                          <a:latin typeface="+mn-lt"/>
                          <a:ea typeface="+mn-ea"/>
                          <a:cs typeface="+mn-cs"/>
                        </a:rPr>
                        <a:t>± 1.01)</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3.40 (</a:t>
                      </a:r>
                      <a:r>
                        <a:rPr lang="en-US" sz="1400" kern="1200" noProof="0" dirty="0">
                          <a:solidFill>
                            <a:schemeClr val="tx1"/>
                          </a:solidFill>
                          <a:effectLst/>
                          <a:latin typeface="+mn-lt"/>
                          <a:ea typeface="+mn-ea"/>
                          <a:cs typeface="+mn-cs"/>
                        </a:rPr>
                        <a:t>±0.98)</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440156064"/>
                  </a:ext>
                </a:extLst>
              </a:tr>
            </a:tbl>
          </a:graphicData>
        </a:graphic>
      </p:graphicFrame>
      <p:sp>
        <p:nvSpPr>
          <p:cNvPr id="4" name="TextBox 3">
            <a:extLst>
              <a:ext uri="{FF2B5EF4-FFF2-40B4-BE49-F238E27FC236}">
                <a16:creationId xmlns:a16="http://schemas.microsoft.com/office/drawing/2014/main" id="{49E2007F-FD59-4C43-9E1B-DA4F29A8D735}"/>
              </a:ext>
            </a:extLst>
          </p:cNvPr>
          <p:cNvSpPr txBox="1"/>
          <p:nvPr/>
        </p:nvSpPr>
        <p:spPr>
          <a:xfrm>
            <a:off x="5470646" y="680212"/>
            <a:ext cx="3639360" cy="3077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0"/>
            <a:r>
              <a:rPr lang="en-US" sz="1400" b="1" dirty="0">
                <a:latin typeface="Calibri" panose="020F0502020204030204" pitchFamily="34" charset="0"/>
                <a:ea typeface="Calibri" panose="020F0502020204030204" pitchFamily="34" charset="0"/>
                <a:cs typeface="Calibri" panose="020F0502020204030204" pitchFamily="34" charset="0"/>
              </a:rPr>
              <a:t>BW (kg) required per unit of each type trait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B5A5BFAC-B866-4D1E-9FDD-1F920C93F7A9}"/>
              </a:ext>
            </a:extLst>
          </p:cNvPr>
          <p:cNvSpPr txBox="1">
            <a:spLocks/>
          </p:cNvSpPr>
          <p:nvPr/>
        </p:nvSpPr>
        <p:spPr>
          <a:xfrm>
            <a:off x="-19844" y="732790"/>
            <a:ext cx="5182416" cy="4080033"/>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0" dirty="0"/>
              <a:t>All 5 type traits included in BW model as predictors shown statistically significant.</a:t>
            </a:r>
          </a:p>
          <a:p>
            <a:pPr algn="just"/>
            <a:r>
              <a:rPr lang="en-US" sz="1800" b="0" dirty="0"/>
              <a:t>Body depth predictor removed from the model after detecting with highly VIF score (&gt; 30).</a:t>
            </a:r>
            <a:endParaRPr lang="en-US" sz="1600" b="0" dirty="0"/>
          </a:p>
          <a:p>
            <a:pPr algn="just"/>
            <a:r>
              <a:rPr lang="en-US" sz="1800" b="0" dirty="0"/>
              <a:t>Strength and dairy form were the most important trait associated with BW, after removing body depth. </a:t>
            </a:r>
          </a:p>
          <a:p>
            <a:pPr algn="just"/>
            <a:r>
              <a:rPr lang="en-US" sz="1800" b="0" dirty="0"/>
              <a:t>The importance and direction of coefficients used for strength and dairy form traits in BWC formula for HOL breed, supported by the estimates of both traits and their relationship with BW.</a:t>
            </a:r>
          </a:p>
        </p:txBody>
      </p:sp>
      <p:sp>
        <p:nvSpPr>
          <p:cNvPr id="8" name="TextBox 7">
            <a:extLst>
              <a:ext uri="{FF2B5EF4-FFF2-40B4-BE49-F238E27FC236}">
                <a16:creationId xmlns:a16="http://schemas.microsoft.com/office/drawing/2014/main" id="{175C4F52-ABE1-402D-BF71-1B30128007DE}"/>
              </a:ext>
            </a:extLst>
          </p:cNvPr>
          <p:cNvSpPr txBox="1"/>
          <p:nvPr/>
        </p:nvSpPr>
        <p:spPr>
          <a:xfrm>
            <a:off x="5461121" y="2823337"/>
            <a:ext cx="3639360" cy="307777"/>
          </a:xfrm>
          <a:prstGeom prst="rect">
            <a:avLst/>
          </a:prstGeom>
          <a:solidFill>
            <a:srgbClr val="00644A"/>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914400"/>
            <a:r>
              <a:rPr lang="en-US" sz="1400" b="1" dirty="0">
                <a:latin typeface="Calibri" panose="020F0502020204030204" pitchFamily="34" charset="0"/>
                <a:ea typeface="Calibri" panose="020F0502020204030204" pitchFamily="34" charset="0"/>
                <a:cs typeface="Calibri" panose="020F0502020204030204" pitchFamily="34" charset="0"/>
              </a:rPr>
              <a:t>Weights (%) from BWC formula</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89EEEFDE-C9CC-4E7B-A967-BFA0C7B82D8D}"/>
              </a:ext>
            </a:extLst>
          </p:cNvPr>
          <p:cNvGraphicFramePr>
            <a:graphicFrameLocks noGrp="1"/>
          </p:cNvGraphicFramePr>
          <p:nvPr>
            <p:extLst>
              <p:ext uri="{D42A27DB-BD31-4B8C-83A1-F6EECF244321}">
                <p14:modId xmlns:p14="http://schemas.microsoft.com/office/powerpoint/2010/main" val="200007312"/>
              </p:ext>
            </p:extLst>
          </p:nvPr>
        </p:nvGraphicFramePr>
        <p:xfrm>
          <a:off x="5437981" y="3135221"/>
          <a:ext cx="3639360" cy="1493520"/>
        </p:xfrm>
        <a:graphic>
          <a:graphicData uri="http://schemas.openxmlformats.org/drawingml/2006/table">
            <a:tbl>
              <a:tblPr firstRow="1" firstCol="1" bandRow="1">
                <a:tableStyleId>{C083E6E3-FA7D-4D7B-A595-EF9225AFEA82}</a:tableStyleId>
              </a:tblPr>
              <a:tblGrid>
                <a:gridCol w="1213120">
                  <a:extLst>
                    <a:ext uri="{9D8B030D-6E8A-4147-A177-3AD203B41FA5}">
                      <a16:colId xmlns:a16="http://schemas.microsoft.com/office/drawing/2014/main" val="1901144885"/>
                    </a:ext>
                  </a:extLst>
                </a:gridCol>
                <a:gridCol w="1213120">
                  <a:extLst>
                    <a:ext uri="{9D8B030D-6E8A-4147-A177-3AD203B41FA5}">
                      <a16:colId xmlns:a16="http://schemas.microsoft.com/office/drawing/2014/main" val="1868813194"/>
                    </a:ext>
                  </a:extLst>
                </a:gridCol>
                <a:gridCol w="1213120">
                  <a:extLst>
                    <a:ext uri="{9D8B030D-6E8A-4147-A177-3AD203B41FA5}">
                      <a16:colId xmlns:a16="http://schemas.microsoft.com/office/drawing/2014/main" val="2963739895"/>
                    </a:ext>
                  </a:extLst>
                </a:gridCol>
              </a:tblGrid>
              <a:tr h="182733">
                <a:tc>
                  <a:txBody>
                    <a:bodyPr/>
                    <a:lstStyle/>
                    <a:p>
                      <a:pPr marL="0" marR="0" algn="l">
                        <a:lnSpc>
                          <a:spcPct val="100000"/>
                        </a:lnSpc>
                        <a:spcBef>
                          <a:spcPts val="0"/>
                        </a:spcBef>
                        <a:spcAft>
                          <a:spcPts val="0"/>
                        </a:spcAft>
                      </a:pPr>
                      <a:r>
                        <a:rPr lang="en-US" sz="1400" kern="1200" dirty="0">
                          <a:effectLst/>
                        </a:rPr>
                        <a:t>Type traits</a:t>
                      </a:r>
                      <a:endParaRPr lang="en-US" sz="1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fontAlgn="base" latinLnBrk="0" hangingPunct="1">
                        <a:lnSpc>
                          <a:spcPct val="100000"/>
                        </a:lnSpc>
                        <a:spcBef>
                          <a:spcPts val="0"/>
                        </a:spcBef>
                        <a:spcAft>
                          <a:spcPts val="0"/>
                        </a:spcAft>
                      </a:pPr>
                      <a:r>
                        <a:rPr lang="en-US" sz="1400" kern="1200" dirty="0">
                          <a:effectLst/>
                        </a:rPr>
                        <a:t>Holstein and other Breeds</a:t>
                      </a:r>
                      <a:endParaRPr lang="en-US" sz="1400" b="1" kern="1200" dirty="0">
                        <a:solidFill>
                          <a:schemeClr val="tx1"/>
                        </a:solidFill>
                        <a:effectLst/>
                        <a:latin typeface="+mn-lt"/>
                        <a:ea typeface="+mn-ea"/>
                        <a:cs typeface="+mn-cs"/>
                      </a:endParaRPr>
                    </a:p>
                  </a:txBody>
                  <a:tcPr marL="68580" marR="68580" marT="0" marB="0" anchor="ctr"/>
                </a:tc>
                <a:tc>
                  <a:txBody>
                    <a:bodyPr/>
                    <a:lstStyle/>
                    <a:p>
                      <a:pPr marL="0" marR="0" algn="ctr" defTabSz="914400" rtl="0" eaLnBrk="1" fontAlgn="base" latinLnBrk="0" hangingPunct="1">
                        <a:lnSpc>
                          <a:spcPct val="100000"/>
                        </a:lnSpc>
                        <a:spcBef>
                          <a:spcPts val="0"/>
                        </a:spcBef>
                        <a:spcAft>
                          <a:spcPts val="0"/>
                        </a:spcAft>
                      </a:pPr>
                      <a:r>
                        <a:rPr lang="en-US" sz="1400" kern="1200" dirty="0">
                          <a:effectLst/>
                        </a:rPr>
                        <a:t>Jersey and</a:t>
                      </a:r>
                    </a:p>
                    <a:p>
                      <a:pPr marL="0" marR="0" algn="ctr" defTabSz="914400" rtl="0" eaLnBrk="1" fontAlgn="base" latinLnBrk="0" hangingPunct="1">
                        <a:lnSpc>
                          <a:spcPct val="100000"/>
                        </a:lnSpc>
                        <a:spcBef>
                          <a:spcPts val="0"/>
                        </a:spcBef>
                        <a:spcAft>
                          <a:spcPts val="0"/>
                        </a:spcAft>
                      </a:pPr>
                      <a:r>
                        <a:rPr lang="en-US" sz="1400" kern="1200" dirty="0">
                          <a:effectLst/>
                        </a:rPr>
                        <a:t>Brown Swiss</a:t>
                      </a:r>
                      <a:endParaRPr lang="en-US" sz="14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643316278"/>
                  </a:ext>
                </a:extLst>
              </a:tr>
              <a:tr h="206179">
                <a:tc>
                  <a:txBody>
                    <a:bodyPr/>
                    <a:lstStyle/>
                    <a:p>
                      <a:pPr marL="0" marR="0" algn="l" fontAlgn="base">
                        <a:lnSpc>
                          <a:spcPct val="100000"/>
                        </a:lnSpc>
                        <a:spcBef>
                          <a:spcPts val="0"/>
                        </a:spcBef>
                        <a:spcAft>
                          <a:spcPts val="0"/>
                        </a:spcAft>
                      </a:pPr>
                      <a:r>
                        <a:rPr lang="en-US" sz="1400" dirty="0">
                          <a:effectLst/>
                        </a:rPr>
                        <a:t>Stature</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23</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noProof="0" dirty="0">
                          <a:effectLst/>
                        </a:rPr>
                        <a:t>28</a:t>
                      </a:r>
                      <a:endParaRPr lang="en-US" sz="1400" kern="1200" noProof="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285851766"/>
                  </a:ext>
                </a:extLst>
              </a:tr>
              <a:tr h="206179">
                <a:tc>
                  <a:txBody>
                    <a:bodyPr/>
                    <a:lstStyle/>
                    <a:p>
                      <a:pPr marL="0" marR="0" algn="l" fontAlgn="base">
                        <a:lnSpc>
                          <a:spcPct val="100000"/>
                        </a:lnSpc>
                        <a:spcBef>
                          <a:spcPts val="0"/>
                        </a:spcBef>
                        <a:spcAft>
                          <a:spcPts val="0"/>
                        </a:spcAft>
                      </a:pPr>
                      <a:r>
                        <a:rPr lang="en-US" sz="1400" dirty="0">
                          <a:effectLst/>
                        </a:rPr>
                        <a:t>Strength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72</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28</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152066376"/>
                  </a:ext>
                </a:extLst>
              </a:tr>
              <a:tr h="206179">
                <a:tc>
                  <a:txBody>
                    <a:bodyPr/>
                    <a:lstStyle/>
                    <a:p>
                      <a:pPr marL="0" marR="0" algn="l" fontAlgn="base">
                        <a:lnSpc>
                          <a:spcPct val="100000"/>
                        </a:lnSpc>
                        <a:spcBef>
                          <a:spcPts val="0"/>
                        </a:spcBef>
                        <a:spcAft>
                          <a:spcPts val="0"/>
                        </a:spcAft>
                      </a:pPr>
                      <a:r>
                        <a:rPr lang="en-US" sz="1400" dirty="0">
                          <a:effectLst/>
                        </a:rPr>
                        <a:t>Body depth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8</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748312206"/>
                  </a:ext>
                </a:extLst>
              </a:tr>
              <a:tr h="206179">
                <a:tc>
                  <a:txBody>
                    <a:bodyPr/>
                    <a:lstStyle/>
                    <a:p>
                      <a:pPr marL="0" marR="0" algn="l" fontAlgn="base">
                        <a:lnSpc>
                          <a:spcPct val="100000"/>
                        </a:lnSpc>
                        <a:spcBef>
                          <a:spcPts val="0"/>
                        </a:spcBef>
                        <a:spcAft>
                          <a:spcPts val="0"/>
                        </a:spcAft>
                      </a:pPr>
                      <a:r>
                        <a:rPr lang="en-US" sz="1400" dirty="0">
                          <a:effectLst/>
                        </a:rPr>
                        <a:t>Dairy form</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-47</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-35</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013754079"/>
                  </a:ext>
                </a:extLst>
              </a:tr>
              <a:tr h="206179">
                <a:tc>
                  <a:txBody>
                    <a:bodyPr/>
                    <a:lstStyle/>
                    <a:p>
                      <a:pPr marL="0" marR="0" algn="l" fontAlgn="base">
                        <a:lnSpc>
                          <a:spcPct val="100000"/>
                        </a:lnSpc>
                        <a:spcBef>
                          <a:spcPts val="0"/>
                        </a:spcBef>
                        <a:spcAft>
                          <a:spcPts val="0"/>
                        </a:spcAft>
                      </a:pPr>
                      <a:r>
                        <a:rPr lang="en-US" sz="1400" dirty="0">
                          <a:effectLst/>
                        </a:rPr>
                        <a:t>Rump width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17</a:t>
                      </a:r>
                      <a:endParaRPr lang="en-US" sz="1400" kern="1200" dirty="0">
                        <a:solidFill>
                          <a:schemeClr val="tx1"/>
                        </a:solidFill>
                        <a:effectLst/>
                        <a:latin typeface="+mn-lt"/>
                        <a:ea typeface="+mn-ea"/>
                        <a:cs typeface="+mn-cs"/>
                      </a:endParaRPr>
                    </a:p>
                  </a:txBody>
                  <a:tcPr marL="68580" marR="68580" marT="0" marB="0"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kern="1200" dirty="0">
                          <a:effectLst/>
                        </a:rPr>
                        <a:t>9</a:t>
                      </a:r>
                      <a:endParaRPr lang="en-US" sz="14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440156064"/>
                  </a:ext>
                </a:extLst>
              </a:tr>
            </a:tbl>
          </a:graphicData>
        </a:graphic>
      </p:graphicFrame>
    </p:spTree>
    <p:custDataLst>
      <p:tags r:id="rId1"/>
    </p:custDataLst>
    <p:extLst>
      <p:ext uri="{BB962C8B-B14F-4D97-AF65-F5344CB8AC3E}">
        <p14:creationId xmlns:p14="http://schemas.microsoft.com/office/powerpoint/2010/main" val="1573691423"/>
      </p:ext>
    </p:extLst>
  </p:cSld>
  <p:clrMapOvr>
    <a:masterClrMapping/>
  </p:clrMapOvr>
  <mc:AlternateContent xmlns:mc="http://schemas.openxmlformats.org/markup-compatibility/2006" xmlns:p14="http://schemas.microsoft.com/office/powerpoint/2010/main">
    <mc:Choice Requires="p14">
      <p:transition p14:dur="10" advTm="77053"/>
    </mc:Choice>
    <mc:Fallback xmlns="">
      <p:transition advTm="770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FF00"/>
                </a:solidFill>
              </a:rPr>
              <a:t>Conclusions</a:t>
            </a:r>
          </a:p>
        </p:txBody>
      </p:sp>
      <p:sp>
        <p:nvSpPr>
          <p:cNvPr id="3" name="Content Placeholder 2"/>
          <p:cNvSpPr>
            <a:spLocks noGrp="1"/>
          </p:cNvSpPr>
          <p:nvPr>
            <p:ph sz="half" idx="1"/>
          </p:nvPr>
        </p:nvSpPr>
        <p:spPr>
          <a:xfrm>
            <a:off x="83026" y="665708"/>
            <a:ext cx="9083041" cy="4268242"/>
          </a:xfrm>
        </p:spPr>
        <p:txBody>
          <a:bodyPr/>
          <a:lstStyle/>
          <a:p>
            <a:pPr marL="285750" indent="-285750">
              <a:lnSpc>
                <a:spcPct val="100000"/>
              </a:lnSpc>
            </a:pPr>
            <a:r>
              <a:rPr lang="en-US" sz="2000" b="0" dirty="0">
                <a:solidFill>
                  <a:prstClr val="black"/>
                </a:solidFill>
              </a:rPr>
              <a:t>Phenotypic regressions of DMI on milk components were much less than corresponding genomic regressions.</a:t>
            </a:r>
          </a:p>
          <a:p>
            <a:pPr marL="285750" indent="-285750" algn="just">
              <a:lnSpc>
                <a:spcPct val="100000"/>
              </a:lnSpc>
              <a:spcAft>
                <a:spcPts val="0"/>
              </a:spcAft>
            </a:pPr>
            <a:r>
              <a:rPr lang="en-US" sz="2000" b="0" dirty="0">
                <a:solidFill>
                  <a:prstClr val="black"/>
                </a:solidFill>
              </a:rPr>
              <a:t>For 100 kg of standardized milk with 3.5% fat and 3.0% protein, </a:t>
            </a:r>
          </a:p>
          <a:p>
            <a:pPr marL="624078" lvl="1" indent="-285750" algn="just">
              <a:lnSpc>
                <a:spcPct val="100000"/>
              </a:lnSpc>
            </a:pPr>
            <a:r>
              <a:rPr lang="en-US" sz="1600" b="0" dirty="0">
                <a:solidFill>
                  <a:prstClr val="black"/>
                </a:solidFill>
              </a:rPr>
              <a:t>Estimated feed costs of genomic regression were 2.6 times more than phenotypic regression </a:t>
            </a:r>
          </a:p>
          <a:p>
            <a:pPr marL="285750" indent="-285750">
              <a:lnSpc>
                <a:spcPct val="100000"/>
              </a:lnSpc>
              <a:spcAft>
                <a:spcPts val="0"/>
              </a:spcAft>
            </a:pPr>
            <a:r>
              <a:rPr lang="en-US" sz="2000" b="0" dirty="0">
                <a:solidFill>
                  <a:prstClr val="black"/>
                </a:solidFill>
              </a:rPr>
              <a:t>The average annual maintenance cost from estimates using phenotypic, genomic, and sire genomic regressions</a:t>
            </a:r>
          </a:p>
          <a:p>
            <a:pPr marL="624078" lvl="1" indent="-285750">
              <a:lnSpc>
                <a:spcPct val="100000"/>
              </a:lnSpc>
              <a:spcAft>
                <a:spcPts val="0"/>
              </a:spcAft>
            </a:pPr>
            <a:r>
              <a:rPr lang="en-US" sz="1600" b="0" dirty="0">
                <a:solidFill>
                  <a:prstClr val="black"/>
                </a:solidFill>
              </a:rPr>
              <a:t>2X more than published NRC values in 2001 and 2021</a:t>
            </a:r>
          </a:p>
          <a:p>
            <a:pPr marL="624078" lvl="1" indent="-285750">
              <a:lnSpc>
                <a:spcPct val="100000"/>
              </a:lnSpc>
            </a:pPr>
            <a:r>
              <a:rPr lang="en-US" sz="1600" b="0" dirty="0">
                <a:solidFill>
                  <a:prstClr val="black"/>
                </a:solidFill>
              </a:rPr>
              <a:t>3.5X more than the assumed NM$ 2018 value. </a:t>
            </a:r>
          </a:p>
          <a:p>
            <a:pPr marL="285750" indent="-285750">
              <a:lnSpc>
                <a:spcPct val="100000"/>
              </a:lnSpc>
              <a:spcAft>
                <a:spcPts val="0"/>
              </a:spcAft>
            </a:pPr>
            <a:r>
              <a:rPr lang="en-US" sz="2000" b="0" dirty="0">
                <a:solidFill>
                  <a:prstClr val="black"/>
                </a:solidFill>
              </a:rPr>
              <a:t>Dairy producers will benefit when using an index in favor of selecting cows </a:t>
            </a:r>
          </a:p>
          <a:p>
            <a:pPr marL="624078" lvl="1" indent="-285750">
              <a:lnSpc>
                <a:spcPct val="100000"/>
              </a:lnSpc>
              <a:spcAft>
                <a:spcPts val="0"/>
              </a:spcAft>
            </a:pPr>
            <a:r>
              <a:rPr lang="en-US" sz="1600" b="0" dirty="0">
                <a:solidFill>
                  <a:prstClr val="black"/>
                </a:solidFill>
              </a:rPr>
              <a:t>Smaller body size </a:t>
            </a:r>
          </a:p>
          <a:p>
            <a:pPr marL="624078" lvl="1" indent="-285750">
              <a:lnSpc>
                <a:spcPct val="100000"/>
              </a:lnSpc>
              <a:spcAft>
                <a:spcPts val="0"/>
              </a:spcAft>
            </a:pPr>
            <a:r>
              <a:rPr lang="en-US" sz="1600" b="0" dirty="0">
                <a:solidFill>
                  <a:prstClr val="black"/>
                </a:solidFill>
              </a:rPr>
              <a:t>Higher feed efficiency (Negative or low RFI) </a:t>
            </a:r>
          </a:p>
          <a:p>
            <a:pPr marL="624078" lvl="1" indent="-285750">
              <a:lnSpc>
                <a:spcPct val="100000"/>
              </a:lnSpc>
            </a:pPr>
            <a:r>
              <a:rPr lang="en-US" sz="1600" b="0" dirty="0">
                <a:solidFill>
                  <a:prstClr val="black"/>
                </a:solidFill>
              </a:rPr>
              <a:t>Higher milk production </a:t>
            </a:r>
          </a:p>
        </p:txBody>
      </p:sp>
    </p:spTree>
    <p:extLst>
      <p:ext uri="{BB962C8B-B14F-4D97-AF65-F5344CB8AC3E}">
        <p14:creationId xmlns:p14="http://schemas.microsoft.com/office/powerpoint/2010/main" val="1147292469"/>
      </p:ext>
    </p:extLst>
  </p:cSld>
  <p:clrMapOvr>
    <a:masterClrMapping/>
  </p:clrMapOvr>
  <mc:AlternateContent xmlns:mc="http://schemas.openxmlformats.org/markup-compatibility/2006" xmlns:p14="http://schemas.microsoft.com/office/powerpoint/2010/main">
    <mc:Choice Requires="p14">
      <p:transition p14:dur="10" advTm="69066"/>
    </mc:Choice>
    <mc:Fallback xmlns="">
      <p:transition advTm="6906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FF00"/>
                </a:solidFill>
              </a:rPr>
              <a:t>Acknowledgments </a:t>
            </a:r>
          </a:p>
        </p:txBody>
      </p:sp>
      <p:sp>
        <p:nvSpPr>
          <p:cNvPr id="3" name="Content Placeholder 2"/>
          <p:cNvSpPr>
            <a:spLocks noGrp="1"/>
          </p:cNvSpPr>
          <p:nvPr>
            <p:ph sz="half" idx="1"/>
          </p:nvPr>
        </p:nvSpPr>
        <p:spPr>
          <a:xfrm>
            <a:off x="-19844" y="722874"/>
            <a:ext cx="8948058" cy="4058132"/>
          </a:xfrm>
        </p:spPr>
        <p:txBody>
          <a:bodyPr/>
          <a:lstStyle/>
          <a:p>
            <a:pPr indent="-228600" algn="just">
              <a:lnSpc>
                <a:spcPts val="2400"/>
              </a:lnSpc>
              <a:spcAft>
                <a:spcPts val="300"/>
              </a:spcAft>
            </a:pPr>
            <a:r>
              <a:rPr lang="en-US" sz="2000" dirty="0"/>
              <a:t>USDA-ARS project 8042-31000-002-00, “Improving Dairy Animals by Increasing Accuracy of Genomic Prediction, Evaluating New Traits, and Redefining Selection Goals”</a:t>
            </a:r>
            <a:endParaRPr lang="en-US" sz="2000" dirty="0">
              <a:solidFill>
                <a:srgbClr val="007053"/>
              </a:solidFill>
            </a:endParaRPr>
          </a:p>
          <a:p>
            <a:pPr indent="-228600" algn="just">
              <a:lnSpc>
                <a:spcPts val="2400"/>
              </a:lnSpc>
              <a:spcAft>
                <a:spcPts val="300"/>
              </a:spcAft>
            </a:pPr>
            <a:endParaRPr lang="en-US" dirty="0"/>
          </a:p>
          <a:p>
            <a:pPr indent="-228600" algn="just">
              <a:lnSpc>
                <a:spcPts val="2400"/>
              </a:lnSpc>
              <a:spcAft>
                <a:spcPts val="300"/>
              </a:spcAft>
            </a:pPr>
            <a:r>
              <a:rPr lang="en-US" sz="2000" dirty="0"/>
              <a:t>CDCB </a:t>
            </a:r>
            <a:r>
              <a:rPr lang="en-US" sz="2000" dirty="0">
                <a:solidFill>
                  <a:srgbClr val="000000"/>
                </a:solidFill>
              </a:rPr>
              <a:t>and its i</a:t>
            </a:r>
            <a:r>
              <a:rPr lang="en-US" sz="2000" dirty="0"/>
              <a:t>ndustry suppliers for data</a:t>
            </a:r>
          </a:p>
          <a:p>
            <a:pPr indent="-228600" algn="just">
              <a:lnSpc>
                <a:spcPts val="2400"/>
              </a:lnSpc>
              <a:spcAft>
                <a:spcPts val="300"/>
              </a:spcAft>
            </a:pPr>
            <a:endParaRPr lang="en-US" dirty="0">
              <a:solidFill>
                <a:srgbClr val="00523C"/>
              </a:solidFill>
            </a:endParaRPr>
          </a:p>
          <a:p>
            <a:pPr indent="-228600" algn="just">
              <a:lnSpc>
                <a:spcPts val="2400"/>
              </a:lnSpc>
              <a:spcAft>
                <a:spcPts val="300"/>
              </a:spcAft>
            </a:pPr>
            <a:r>
              <a:rPr lang="en-US" sz="2000" dirty="0"/>
              <a:t>Feed intake funding</a:t>
            </a:r>
          </a:p>
          <a:p>
            <a:pPr marL="568516" lvl="1" indent="-230188" algn="just">
              <a:lnSpc>
                <a:spcPct val="100000"/>
              </a:lnSpc>
              <a:spcAft>
                <a:spcPts val="2100"/>
              </a:spcAft>
            </a:pPr>
            <a:r>
              <a:rPr lang="en-US" sz="2000" dirty="0"/>
              <a:t>Agriculture and Food Research Initiative Competitive Grant #2011-68004-30340 from USDA National Institute of Food and Agriculture </a:t>
            </a:r>
            <a:r>
              <a:rPr lang="en-US" sz="2000" dirty="0">
                <a:solidFill>
                  <a:srgbClr val="244270"/>
                </a:solidFill>
              </a:rPr>
              <a:t>	</a:t>
            </a:r>
          </a:p>
          <a:p>
            <a:pPr marL="568516" lvl="1" indent="-230188" algn="just">
              <a:lnSpc>
                <a:spcPct val="100000"/>
              </a:lnSpc>
              <a:spcAft>
                <a:spcPts val="2100"/>
              </a:spcAft>
            </a:pPr>
            <a:r>
              <a:rPr lang="en-US" sz="2000" dirty="0"/>
              <a:t>Foundation for Food and Agriculture Research (FFAR)</a:t>
            </a:r>
            <a:endParaRPr lang="en-US" sz="2000" dirty="0">
              <a:solidFill>
                <a:srgbClr val="00563F"/>
              </a:solidFill>
            </a:endParaRPr>
          </a:p>
          <a:p>
            <a:pPr indent="-228600" algn="just">
              <a:lnSpc>
                <a:spcPts val="2400"/>
              </a:lnSpc>
              <a:spcAft>
                <a:spcPts val="300"/>
              </a:spcAft>
            </a:pPr>
            <a:endParaRPr lang="en-US" dirty="0"/>
          </a:p>
          <a:p>
            <a:pPr marL="0" indent="0" algn="just">
              <a:lnSpc>
                <a:spcPts val="2400"/>
              </a:lnSpc>
              <a:spcAft>
                <a:spcPts val="300"/>
              </a:spcAft>
              <a:buNone/>
            </a:pPr>
            <a:endParaRPr lang="en-US" sz="2200" dirty="0"/>
          </a:p>
        </p:txBody>
      </p:sp>
      <p:pic>
        <p:nvPicPr>
          <p:cNvPr id="5" name="Picture 4" descr="CDCB logo.tif">
            <a:extLst>
              <a:ext uri="{FF2B5EF4-FFF2-40B4-BE49-F238E27FC236}">
                <a16:creationId xmlns:a16="http://schemas.microsoft.com/office/drawing/2014/main" id="{17BD6242-4285-444D-92B8-D823DC98D73C}"/>
              </a:ext>
            </a:extLst>
          </p:cNvPr>
          <p:cNvPicPr>
            <a:picLocks noChangeAspect="1"/>
          </p:cNvPicPr>
          <p:nvPr/>
        </p:nvPicPr>
        <p:blipFill>
          <a:blip r:embed="rId3" cstate="print"/>
          <a:stretch>
            <a:fillRect/>
          </a:stretch>
        </p:blipFill>
        <p:spPr>
          <a:xfrm>
            <a:off x="4454185" y="2001253"/>
            <a:ext cx="890706" cy="408240"/>
          </a:xfrm>
          <a:prstGeom prst="rect">
            <a:avLst/>
          </a:prstGeom>
        </p:spPr>
      </p:pic>
      <p:pic>
        <p:nvPicPr>
          <p:cNvPr id="6" name="Picture 5">
            <a:extLst>
              <a:ext uri="{FF2B5EF4-FFF2-40B4-BE49-F238E27FC236}">
                <a16:creationId xmlns:a16="http://schemas.microsoft.com/office/drawing/2014/main" id="{358AE052-62BC-432E-A511-D5B5B368E3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865" y="3352710"/>
            <a:ext cx="1360429" cy="553930"/>
          </a:xfrm>
          <a:prstGeom prst="rect">
            <a:avLst/>
          </a:prstGeom>
        </p:spPr>
      </p:pic>
      <p:pic>
        <p:nvPicPr>
          <p:cNvPr id="9" name="Picture 8">
            <a:extLst>
              <a:ext uri="{FF2B5EF4-FFF2-40B4-BE49-F238E27FC236}">
                <a16:creationId xmlns:a16="http://schemas.microsoft.com/office/drawing/2014/main" id="{CFF58F7E-1D87-4E30-8030-8AE27D72D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539" y="4273458"/>
            <a:ext cx="1763730" cy="507548"/>
          </a:xfrm>
          <a:prstGeom prst="rect">
            <a:avLst/>
          </a:prstGeom>
        </p:spPr>
      </p:pic>
    </p:spTree>
    <p:extLst>
      <p:ext uri="{BB962C8B-B14F-4D97-AF65-F5344CB8AC3E}">
        <p14:creationId xmlns:p14="http://schemas.microsoft.com/office/powerpoint/2010/main" val="1723228609"/>
      </p:ext>
    </p:extLst>
  </p:cSld>
  <p:clrMapOvr>
    <a:masterClrMapping/>
  </p:clrMapOvr>
  <mc:AlternateContent xmlns:mc="http://schemas.openxmlformats.org/markup-compatibility/2006" xmlns:p14="http://schemas.microsoft.com/office/powerpoint/2010/main">
    <mc:Choice Requires="p14">
      <p:transition p14:dur="10" advTm="19863"/>
    </mc:Choice>
    <mc:Fallback xmlns="">
      <p:transition advTm="198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F6C2DF1-849F-44AC-A7B9-DA35BC36B4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63" t="15262" r="19468" b="39554"/>
          <a:stretch/>
        </p:blipFill>
        <p:spPr>
          <a:xfrm>
            <a:off x="6559940" y="992788"/>
            <a:ext cx="1866899" cy="1463075"/>
          </a:xfrm>
          <a:prstGeom prst="rect">
            <a:avLst/>
          </a:prstGeom>
        </p:spPr>
      </p:pic>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135604" y="73155"/>
            <a:ext cx="8412480" cy="479822"/>
          </a:xfrm>
        </p:spPr>
        <p:txBody>
          <a:bodyPr/>
          <a:lstStyle/>
          <a:p>
            <a:r>
              <a:rPr lang="en-US" sz="2600" dirty="0">
                <a:solidFill>
                  <a:srgbClr val="FFFF00"/>
                </a:solidFill>
              </a:rPr>
              <a:t>Backgrounds</a:t>
            </a:r>
          </a:p>
        </p:txBody>
      </p:sp>
      <p:sp>
        <p:nvSpPr>
          <p:cNvPr id="3" name="Content Placeholder 2">
            <a:extLst>
              <a:ext uri="{FF2B5EF4-FFF2-40B4-BE49-F238E27FC236}">
                <a16:creationId xmlns:a16="http://schemas.microsoft.com/office/drawing/2014/main" id="{EAEF1923-1283-4ED3-A720-2A1C4AFCB4F3}"/>
              </a:ext>
            </a:extLst>
          </p:cNvPr>
          <p:cNvSpPr>
            <a:spLocks noGrp="1"/>
          </p:cNvSpPr>
          <p:nvPr>
            <p:ph sz="half" idx="1"/>
          </p:nvPr>
        </p:nvSpPr>
        <p:spPr>
          <a:xfrm>
            <a:off x="135604" y="714709"/>
            <a:ext cx="8291234" cy="4038361"/>
          </a:xfrm>
        </p:spPr>
        <p:txBody>
          <a:bodyPr/>
          <a:lstStyle/>
          <a:p>
            <a:pPr marL="233363" indent="-233363">
              <a:lnSpc>
                <a:spcPts val="2500"/>
              </a:lnSpc>
            </a:pPr>
            <a:r>
              <a:rPr lang="en-US" sz="2000" b="0" dirty="0"/>
              <a:t>Improvement in feed efficiency in dairy industry matters</a:t>
            </a:r>
          </a:p>
          <a:p>
            <a:pPr marL="681228" lvl="1">
              <a:lnSpc>
                <a:spcPct val="100000"/>
              </a:lnSpc>
              <a:spcAft>
                <a:spcPts val="0"/>
              </a:spcAft>
            </a:pPr>
            <a:r>
              <a:rPr lang="en-US" sz="1800" b="0" dirty="0"/>
              <a:t>Farm profitability </a:t>
            </a:r>
          </a:p>
          <a:p>
            <a:pPr marL="681228" lvl="1">
              <a:lnSpc>
                <a:spcPct val="100000"/>
              </a:lnSpc>
              <a:spcBef>
                <a:spcPts val="600"/>
              </a:spcBef>
              <a:spcAft>
                <a:spcPts val="0"/>
              </a:spcAft>
            </a:pPr>
            <a:r>
              <a:rPr lang="en-US" sz="1800" b="0" dirty="0"/>
              <a:t>Environmental management </a:t>
            </a:r>
          </a:p>
          <a:p>
            <a:pPr marL="406908" lvl="1" indent="0">
              <a:lnSpc>
                <a:spcPct val="100000"/>
              </a:lnSpc>
              <a:spcBef>
                <a:spcPts val="600"/>
              </a:spcBef>
              <a:spcAft>
                <a:spcPts val="0"/>
              </a:spcAft>
              <a:buNone/>
            </a:pPr>
            <a:endParaRPr lang="en-US" sz="2000" b="0" dirty="0"/>
          </a:p>
          <a:p>
            <a:pPr marL="233363" indent="-233363">
              <a:lnSpc>
                <a:spcPct val="100000"/>
              </a:lnSpc>
              <a:spcBef>
                <a:spcPts val="600"/>
              </a:spcBef>
            </a:pPr>
            <a:r>
              <a:rPr lang="en-US" sz="2000" b="0" dirty="0"/>
              <a:t>Dry matter intake (DMI)  </a:t>
            </a:r>
          </a:p>
          <a:p>
            <a:pPr marL="681228" lvl="1">
              <a:lnSpc>
                <a:spcPct val="100000"/>
              </a:lnSpc>
              <a:spcAft>
                <a:spcPts val="600"/>
              </a:spcAft>
            </a:pPr>
            <a:r>
              <a:rPr lang="en-US" sz="1800" b="0" dirty="0"/>
              <a:t>Key factor to Measure feed efficiency</a:t>
            </a:r>
          </a:p>
          <a:p>
            <a:pPr marL="681228" lvl="1">
              <a:lnSpc>
                <a:spcPct val="100000"/>
              </a:lnSpc>
              <a:spcAft>
                <a:spcPts val="600"/>
              </a:spcAft>
            </a:pPr>
            <a:r>
              <a:rPr lang="en-US" sz="1800" b="0" dirty="0"/>
              <a:t>Main quantity in dairy nutrition research </a:t>
            </a:r>
          </a:p>
          <a:p>
            <a:pPr marL="681228" lvl="1">
              <a:lnSpc>
                <a:spcPct val="100000"/>
              </a:lnSpc>
              <a:spcAft>
                <a:spcPts val="600"/>
              </a:spcAft>
            </a:pPr>
            <a:r>
              <a:rPr lang="en-US" sz="1800" b="0" dirty="0"/>
              <a:t>Develop breeding objectives for breeding programs </a:t>
            </a:r>
          </a:p>
          <a:p>
            <a:pPr marL="1028700" lvl="2" indent="-285750">
              <a:lnSpc>
                <a:spcPct val="100000"/>
              </a:lnSpc>
              <a:spcAft>
                <a:spcPts val="600"/>
              </a:spcAft>
              <a:buFont typeface="Wingdings" panose="05000000000000000000" pitchFamily="2" charset="2"/>
              <a:buChar char="q"/>
            </a:pPr>
            <a:r>
              <a:rPr lang="en-US" sz="1600" b="0" dirty="0"/>
              <a:t>Feed efficiency, methane emissions</a:t>
            </a:r>
          </a:p>
        </p:txBody>
      </p:sp>
      <p:pic>
        <p:nvPicPr>
          <p:cNvPr id="9" name="Picture 8">
            <a:extLst>
              <a:ext uri="{FF2B5EF4-FFF2-40B4-BE49-F238E27FC236}">
                <a16:creationId xmlns:a16="http://schemas.microsoft.com/office/drawing/2014/main" id="{4BD7AB31-65A1-4257-8D62-4A52EC710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689" y="3094038"/>
            <a:ext cx="2294627" cy="1529751"/>
          </a:xfrm>
          <a:prstGeom prst="rect">
            <a:avLst/>
          </a:prstGeom>
        </p:spPr>
      </p:pic>
    </p:spTree>
    <p:extLst>
      <p:ext uri="{BB962C8B-B14F-4D97-AF65-F5344CB8AC3E}">
        <p14:creationId xmlns:p14="http://schemas.microsoft.com/office/powerpoint/2010/main" val="2464031262"/>
      </p:ext>
    </p:extLst>
  </p:cSld>
  <p:clrMapOvr>
    <a:masterClrMapping/>
  </p:clrMapOvr>
  <mc:AlternateContent xmlns:mc="http://schemas.openxmlformats.org/markup-compatibility/2006" xmlns:p14="http://schemas.microsoft.com/office/powerpoint/2010/main">
    <mc:Choice Requires="p14">
      <p:transition p14:dur="10" advTm="50954"/>
    </mc:Choice>
    <mc:Fallback xmlns="">
      <p:transition advTm="5095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135604" y="73155"/>
            <a:ext cx="8412480" cy="479822"/>
          </a:xfrm>
        </p:spPr>
        <p:txBody>
          <a:bodyPr/>
          <a:lstStyle/>
          <a:p>
            <a:r>
              <a:rPr lang="en-US" sz="2600" dirty="0">
                <a:solidFill>
                  <a:srgbClr val="FFFF00"/>
                </a:solidFill>
              </a:rPr>
              <a:t>Why feed efficiency is important?</a:t>
            </a:r>
          </a:p>
        </p:txBody>
      </p:sp>
      <p:sp>
        <p:nvSpPr>
          <p:cNvPr id="10" name="Content Placeholder 2">
            <a:extLst>
              <a:ext uri="{FF2B5EF4-FFF2-40B4-BE49-F238E27FC236}">
                <a16:creationId xmlns:a16="http://schemas.microsoft.com/office/drawing/2014/main" id="{58AAE42F-83EE-4552-9C40-4DA2B3BEA8FC}"/>
              </a:ext>
            </a:extLst>
          </p:cNvPr>
          <p:cNvSpPr>
            <a:spLocks noGrp="1"/>
          </p:cNvSpPr>
          <p:nvPr>
            <p:ph sz="half" idx="1"/>
          </p:nvPr>
        </p:nvSpPr>
        <p:spPr>
          <a:xfrm>
            <a:off x="49879" y="895585"/>
            <a:ext cx="8830494" cy="3631149"/>
          </a:xfrm>
        </p:spPr>
        <p:txBody>
          <a:bodyPr/>
          <a:lstStyle/>
          <a:p>
            <a:pPr indent="-228600">
              <a:lnSpc>
                <a:spcPts val="2500"/>
              </a:lnSpc>
              <a:spcAft>
                <a:spcPts val="1800"/>
              </a:spcAft>
            </a:pPr>
            <a:r>
              <a:rPr lang="en-US" sz="2000" b="0" dirty="0"/>
              <a:t>Feed costs represent the largest operating cost in dairy production</a:t>
            </a:r>
          </a:p>
          <a:p>
            <a:pPr indent="-228600">
              <a:lnSpc>
                <a:spcPts val="2500"/>
              </a:lnSpc>
              <a:spcAft>
                <a:spcPts val="1800"/>
              </a:spcAft>
            </a:pPr>
            <a:r>
              <a:rPr lang="en-US" sz="2000" b="0" dirty="0"/>
              <a:t>Since 1990, feed efficiency was intended to initiate as a breeding objective</a:t>
            </a:r>
          </a:p>
          <a:p>
            <a:pPr indent="-228600">
              <a:lnSpc>
                <a:spcPts val="2500"/>
              </a:lnSpc>
              <a:spcAft>
                <a:spcPts val="600"/>
              </a:spcAft>
            </a:pPr>
            <a:r>
              <a:rPr lang="en-US" sz="2000" b="0" dirty="0"/>
              <a:t>Collecting feed intake data was and still is expensive and difficult </a:t>
            </a:r>
          </a:p>
          <a:p>
            <a:pPr lvl="1" indent="-228600">
              <a:lnSpc>
                <a:spcPts val="2500"/>
              </a:lnSpc>
              <a:spcAft>
                <a:spcPts val="600"/>
              </a:spcAft>
            </a:pPr>
            <a:r>
              <a:rPr lang="en-US" sz="1800" b="0" dirty="0"/>
              <a:t>These data are almost exclusively recorded in research herds</a:t>
            </a:r>
          </a:p>
          <a:p>
            <a:pPr marL="860425" lvl="2" indent="-244475">
              <a:lnSpc>
                <a:spcPct val="100000"/>
              </a:lnSpc>
              <a:spcAft>
                <a:spcPts val="1800"/>
              </a:spcAft>
              <a:buFont typeface="Wingdings" panose="05000000000000000000" pitchFamily="2" charset="2"/>
              <a:buChar char="q"/>
            </a:pPr>
            <a:r>
              <a:rPr lang="en-US" sz="1600" b="0" dirty="0"/>
              <a:t>A small increase in the number of records</a:t>
            </a:r>
          </a:p>
          <a:p>
            <a:pPr indent="-225425">
              <a:lnSpc>
                <a:spcPct val="100000"/>
              </a:lnSpc>
              <a:spcAft>
                <a:spcPts val="0"/>
              </a:spcAft>
              <a:buFont typeface="Calibri" panose="020F0502020204030204" pitchFamily="34" charset="0"/>
              <a:buChar char="•"/>
            </a:pPr>
            <a:r>
              <a:rPr lang="en-US" sz="2000" b="0" dirty="0"/>
              <a:t>Larger datasets are required for accurate estimation of genetic parameters for feed intake in dairy cattle </a:t>
            </a:r>
          </a:p>
          <a:p>
            <a:pPr marL="914400" lvl="2" indent="-288925">
              <a:lnSpc>
                <a:spcPct val="100000"/>
              </a:lnSpc>
              <a:spcAft>
                <a:spcPts val="0"/>
              </a:spcAft>
              <a:buFont typeface="Wingdings" panose="05000000000000000000" pitchFamily="2" charset="2"/>
              <a:buChar char="q"/>
            </a:pPr>
            <a:r>
              <a:rPr lang="en-US" sz="1600" b="0" dirty="0"/>
              <a:t>Using information from multiple data sources</a:t>
            </a:r>
          </a:p>
        </p:txBody>
      </p:sp>
    </p:spTree>
    <p:extLst>
      <p:ext uri="{BB962C8B-B14F-4D97-AF65-F5344CB8AC3E}">
        <p14:creationId xmlns:p14="http://schemas.microsoft.com/office/powerpoint/2010/main" val="1997059885"/>
      </p:ext>
    </p:extLst>
  </p:cSld>
  <p:clrMapOvr>
    <a:masterClrMapping/>
  </p:clrMapOvr>
  <mc:AlternateContent xmlns:mc="http://schemas.openxmlformats.org/markup-compatibility/2006" xmlns:p14="http://schemas.microsoft.com/office/powerpoint/2010/main">
    <mc:Choice Requires="p14">
      <p:transition p14:dur="10" advTm="46552"/>
    </mc:Choice>
    <mc:Fallback xmlns="">
      <p:transition advTm="465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135604" y="73155"/>
            <a:ext cx="8412480" cy="479822"/>
          </a:xfrm>
        </p:spPr>
        <p:txBody>
          <a:bodyPr/>
          <a:lstStyle/>
          <a:p>
            <a:r>
              <a:rPr lang="en-US" sz="2600" dirty="0">
                <a:solidFill>
                  <a:srgbClr val="FFFF00"/>
                </a:solidFill>
              </a:rPr>
              <a:t>Calculating feed cost for NM$ index</a:t>
            </a:r>
          </a:p>
        </p:txBody>
      </p:sp>
      <p:sp>
        <p:nvSpPr>
          <p:cNvPr id="10" name="Content Placeholder 2">
            <a:extLst>
              <a:ext uri="{FF2B5EF4-FFF2-40B4-BE49-F238E27FC236}">
                <a16:creationId xmlns:a16="http://schemas.microsoft.com/office/drawing/2014/main" id="{58AAE42F-83EE-4552-9C40-4DA2B3BEA8FC}"/>
              </a:ext>
            </a:extLst>
          </p:cNvPr>
          <p:cNvSpPr>
            <a:spLocks noGrp="1"/>
          </p:cNvSpPr>
          <p:nvPr>
            <p:ph sz="half" idx="1"/>
          </p:nvPr>
        </p:nvSpPr>
        <p:spPr>
          <a:xfrm>
            <a:off x="135604" y="823379"/>
            <a:ext cx="8789321" cy="4101045"/>
          </a:xfrm>
        </p:spPr>
        <p:txBody>
          <a:bodyPr/>
          <a:lstStyle/>
          <a:p>
            <a:pPr indent="-228600" algn="just">
              <a:lnSpc>
                <a:spcPts val="2500"/>
              </a:lnSpc>
              <a:spcAft>
                <a:spcPts val="1800"/>
              </a:spcAft>
            </a:pPr>
            <a:r>
              <a:rPr lang="en-US" sz="2000" b="0" dirty="0"/>
              <a:t>Since 1994, expected feed costs associated with production traits have been deducted from the NM$ index </a:t>
            </a:r>
            <a:r>
              <a:rPr lang="en-US" sz="1600" b="0" dirty="0"/>
              <a:t>(Dado et al. 1994) </a:t>
            </a:r>
            <a:endParaRPr lang="en-US" sz="1800" b="0" dirty="0"/>
          </a:p>
          <a:p>
            <a:pPr indent="-228600" algn="just">
              <a:lnSpc>
                <a:spcPts val="2500"/>
              </a:lnSpc>
              <a:spcAft>
                <a:spcPts val="1800"/>
              </a:spcAft>
            </a:pPr>
            <a:r>
              <a:rPr lang="en-US" sz="2000" b="0" dirty="0"/>
              <a:t>Since 2000, BWC as a proxy of body weight (BW) has also been involved in the NM$ index to calculate expected feed costs.</a:t>
            </a:r>
          </a:p>
          <a:p>
            <a:pPr indent="-228600" algn="just">
              <a:lnSpc>
                <a:spcPts val="2500"/>
              </a:lnSpc>
              <a:spcAft>
                <a:spcPts val="1800"/>
              </a:spcAft>
            </a:pPr>
            <a:r>
              <a:rPr lang="en-US" sz="2000" b="0" dirty="0"/>
              <a:t>In the NM$ revision 2021 document, the feed costs assumed for production traits and BW were updated and revised based on analyses of U.S. feed intake data.  </a:t>
            </a:r>
          </a:p>
          <a:p>
            <a:pPr indent="-228600" algn="just">
              <a:lnSpc>
                <a:spcPts val="2500"/>
              </a:lnSpc>
              <a:spcAft>
                <a:spcPts val="1800"/>
              </a:spcAft>
            </a:pPr>
            <a:r>
              <a:rPr lang="en-US" sz="2000" b="0" dirty="0"/>
              <a:t>The document of Lifetime Net Merit (NM$) - revision 2021 is available through this link below:</a:t>
            </a:r>
          </a:p>
          <a:p>
            <a:pPr lvl="1" indent="-228600" algn="just">
              <a:lnSpc>
                <a:spcPts val="2500"/>
              </a:lnSpc>
              <a:spcAft>
                <a:spcPts val="1800"/>
              </a:spcAft>
            </a:pPr>
            <a:r>
              <a:rPr lang="en-US" sz="1600" dirty="0"/>
              <a:t> </a:t>
            </a:r>
            <a:r>
              <a:rPr lang="en-US" sz="1600" dirty="0">
                <a:solidFill>
                  <a:srgbClr val="0070C0"/>
                </a:solidFill>
              </a:rPr>
              <a:t>www.ars.usda.gov/ARSUserFiles/80420530/Publications/ARR/nmcalc-2021_ARR-NM8.pdf </a:t>
            </a:r>
          </a:p>
          <a:p>
            <a:pPr indent="-228600" algn="just">
              <a:lnSpc>
                <a:spcPts val="2500"/>
              </a:lnSpc>
              <a:spcAft>
                <a:spcPts val="1800"/>
              </a:spcAft>
            </a:pPr>
            <a:endParaRPr lang="en-US" sz="2000" b="0" dirty="0"/>
          </a:p>
        </p:txBody>
      </p:sp>
    </p:spTree>
    <p:extLst>
      <p:ext uri="{BB962C8B-B14F-4D97-AF65-F5344CB8AC3E}">
        <p14:creationId xmlns:p14="http://schemas.microsoft.com/office/powerpoint/2010/main" val="2328832331"/>
      </p:ext>
    </p:extLst>
  </p:cSld>
  <p:clrMapOvr>
    <a:masterClrMapping/>
  </p:clrMapOvr>
  <mc:AlternateContent xmlns:mc="http://schemas.openxmlformats.org/markup-compatibility/2006" xmlns:p14="http://schemas.microsoft.com/office/powerpoint/2010/main">
    <mc:Choice Requires="p14">
      <p:transition p14:dur="10" advTm="57010"/>
    </mc:Choice>
    <mc:Fallback xmlns="">
      <p:transition advTm="570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425F-DADA-4536-9F52-77F6980BB61A}"/>
              </a:ext>
            </a:extLst>
          </p:cNvPr>
          <p:cNvSpPr>
            <a:spLocks noGrp="1"/>
          </p:cNvSpPr>
          <p:nvPr>
            <p:ph type="title"/>
          </p:nvPr>
        </p:nvSpPr>
        <p:spPr>
          <a:xfrm>
            <a:off x="74312" y="72941"/>
            <a:ext cx="8412480" cy="477749"/>
          </a:xfrm>
        </p:spPr>
        <p:txBody>
          <a:bodyPr/>
          <a:lstStyle/>
          <a:p>
            <a:r>
              <a:rPr lang="en-US" sz="2600" dirty="0">
                <a:solidFill>
                  <a:srgbClr val="FFFF00"/>
                </a:solidFill>
              </a:rPr>
              <a:t>Objectives</a:t>
            </a:r>
          </a:p>
        </p:txBody>
      </p:sp>
      <p:sp>
        <p:nvSpPr>
          <p:cNvPr id="3" name="Content Placeholder 2">
            <a:extLst>
              <a:ext uri="{FF2B5EF4-FFF2-40B4-BE49-F238E27FC236}">
                <a16:creationId xmlns:a16="http://schemas.microsoft.com/office/drawing/2014/main" id="{EAEF1923-1283-4ED3-A720-2A1C4AFCB4F3}"/>
              </a:ext>
            </a:extLst>
          </p:cNvPr>
          <p:cNvSpPr>
            <a:spLocks noGrp="1"/>
          </p:cNvSpPr>
          <p:nvPr>
            <p:ph sz="half" idx="1"/>
          </p:nvPr>
        </p:nvSpPr>
        <p:spPr>
          <a:xfrm>
            <a:off x="330581" y="1135667"/>
            <a:ext cx="7899942" cy="2627652"/>
          </a:xfrm>
        </p:spPr>
        <p:txBody>
          <a:bodyPr/>
          <a:lstStyle/>
          <a:p>
            <a:r>
              <a:rPr lang="en-US" dirty="0"/>
              <a:t>Use feed intake data from U.S. dairy research herds</a:t>
            </a:r>
          </a:p>
          <a:p>
            <a:pPr lvl="1" algn="just"/>
            <a:r>
              <a:rPr lang="en-US" sz="2000" b="0" dirty="0"/>
              <a:t>To develop a set of mixed models for predicting DMI from phenotypic and genomic regression of key energy sink traits  </a:t>
            </a:r>
          </a:p>
          <a:p>
            <a:pPr lvl="1" algn="just"/>
            <a:r>
              <a:rPr lang="en-US" sz="2000" b="0" dirty="0"/>
              <a:t>To estimate the maintenance cost and feed cost of milk components associated with DMI for each given model</a:t>
            </a:r>
          </a:p>
          <a:p>
            <a:pPr marL="0" indent="0">
              <a:buNone/>
            </a:pPr>
            <a:endParaRPr lang="en-US" dirty="0"/>
          </a:p>
        </p:txBody>
      </p:sp>
    </p:spTree>
    <p:extLst>
      <p:ext uri="{BB962C8B-B14F-4D97-AF65-F5344CB8AC3E}">
        <p14:creationId xmlns:p14="http://schemas.microsoft.com/office/powerpoint/2010/main" val="3596084795"/>
      </p:ext>
    </p:extLst>
  </p:cSld>
  <p:clrMapOvr>
    <a:masterClrMapping/>
  </p:clrMapOvr>
  <mc:AlternateContent xmlns:mc="http://schemas.openxmlformats.org/markup-compatibility/2006" xmlns:p14="http://schemas.microsoft.com/office/powerpoint/2010/main">
    <mc:Choice Requires="p14">
      <p:transition p14:dur="10" advTm="26852"/>
    </mc:Choice>
    <mc:Fallback xmlns="">
      <p:transition advTm="268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0449" y="80327"/>
            <a:ext cx="8412480" cy="479822"/>
          </a:xfrm>
        </p:spPr>
        <p:txBody>
          <a:bodyPr/>
          <a:lstStyle/>
          <a:p>
            <a:r>
              <a:rPr lang="en-US" sz="2600" dirty="0">
                <a:solidFill>
                  <a:srgbClr val="FFFF00"/>
                </a:solidFill>
              </a:rPr>
              <a:t>U.S. Feed efficiency database</a:t>
            </a:r>
          </a:p>
        </p:txBody>
      </p:sp>
      <p:sp>
        <p:nvSpPr>
          <p:cNvPr id="3" name="Content Placeholder 2">
            <a:extLst>
              <a:ext uri="{FF2B5EF4-FFF2-40B4-BE49-F238E27FC236}">
                <a16:creationId xmlns:a16="http://schemas.microsoft.com/office/drawing/2014/main" id="{7B58E4CC-3F2D-43CD-A9C9-1BE9A20C3770}"/>
              </a:ext>
            </a:extLst>
          </p:cNvPr>
          <p:cNvSpPr txBox="1">
            <a:spLocks/>
          </p:cNvSpPr>
          <p:nvPr/>
        </p:nvSpPr>
        <p:spPr>
          <a:xfrm>
            <a:off x="64809" y="722130"/>
            <a:ext cx="8802172" cy="4206240"/>
          </a:xfrm>
          <a:prstGeom prst="rect">
            <a:avLst/>
          </a:prstGeom>
        </p:spPr>
        <p:txBody>
          <a:bodyPr numCol="2"/>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US" sz="2000" dirty="0"/>
              <a:t>Feed efficiency Project </a:t>
            </a:r>
          </a:p>
          <a:p>
            <a:pPr lvl="1" algn="just">
              <a:spcAft>
                <a:spcPts val="0"/>
              </a:spcAft>
            </a:pPr>
            <a:r>
              <a:rPr lang="en-US" sz="1800" b="0" dirty="0"/>
              <a:t>USDA-NIFA grant $5M (2010-2015)  </a:t>
            </a:r>
          </a:p>
          <a:p>
            <a:pPr lvl="1" algn="just"/>
            <a:r>
              <a:rPr lang="en-US" sz="1800" b="0" dirty="0"/>
              <a:t>CDCB-FFAR grant $2M (2019-2024)</a:t>
            </a:r>
            <a:endParaRPr lang="en-US" sz="2000" b="0" dirty="0"/>
          </a:p>
          <a:p>
            <a:pPr algn="just"/>
            <a:r>
              <a:rPr lang="en-US" sz="2000" dirty="0"/>
              <a:t>Main U.S. research herds</a:t>
            </a:r>
          </a:p>
          <a:p>
            <a:pPr lvl="1" algn="just">
              <a:spcAft>
                <a:spcPts val="0"/>
              </a:spcAft>
            </a:pPr>
            <a:r>
              <a:rPr lang="en-US" sz="1800" b="0" dirty="0"/>
              <a:t>Univ. of Wisconsin (</a:t>
            </a:r>
            <a:r>
              <a:rPr lang="en-US" sz="1800" dirty="0"/>
              <a:t>WI</a:t>
            </a:r>
            <a:r>
              <a:rPr lang="en-US" sz="1800" b="0" dirty="0"/>
              <a:t>)</a:t>
            </a:r>
          </a:p>
          <a:p>
            <a:pPr lvl="1" algn="just">
              <a:spcAft>
                <a:spcPts val="0"/>
              </a:spcAft>
            </a:pPr>
            <a:r>
              <a:rPr lang="en-US" sz="1800" b="0" dirty="0"/>
              <a:t>Univ. of Florida (</a:t>
            </a:r>
            <a:r>
              <a:rPr lang="en-US" sz="1800" dirty="0"/>
              <a:t>FL</a:t>
            </a:r>
            <a:r>
              <a:rPr lang="en-US" sz="1800" b="0" dirty="0"/>
              <a:t>)</a:t>
            </a:r>
          </a:p>
          <a:p>
            <a:pPr lvl="1" algn="just">
              <a:spcAft>
                <a:spcPts val="0"/>
              </a:spcAft>
            </a:pPr>
            <a:r>
              <a:rPr lang="en-US" sz="1800" b="0" dirty="0"/>
              <a:t>Michigan State Univ. (</a:t>
            </a:r>
            <a:r>
              <a:rPr lang="en-US" sz="1800" dirty="0"/>
              <a:t>MI</a:t>
            </a:r>
            <a:r>
              <a:rPr lang="en-US" sz="1800" b="0" dirty="0"/>
              <a:t>)</a:t>
            </a:r>
          </a:p>
          <a:p>
            <a:pPr lvl="1" algn="just">
              <a:spcAft>
                <a:spcPts val="0"/>
              </a:spcAft>
            </a:pPr>
            <a:r>
              <a:rPr lang="en-US" sz="1800" b="0" dirty="0"/>
              <a:t>Iowa State Univ. (</a:t>
            </a:r>
            <a:r>
              <a:rPr lang="en-US" sz="1800" dirty="0"/>
              <a:t>IA</a:t>
            </a:r>
            <a:r>
              <a:rPr lang="en-US" sz="1800" b="0" dirty="0"/>
              <a:t>)</a:t>
            </a:r>
          </a:p>
          <a:p>
            <a:pPr lvl="1" algn="just">
              <a:spcAft>
                <a:spcPts val="0"/>
              </a:spcAft>
            </a:pPr>
            <a:r>
              <a:rPr lang="en-US" sz="1800" b="0" dirty="0"/>
              <a:t>USDA-AGIL (</a:t>
            </a:r>
            <a:r>
              <a:rPr lang="en-US" sz="1800" dirty="0"/>
              <a:t>MD</a:t>
            </a:r>
            <a:r>
              <a:rPr lang="en-US" sz="1800" b="0" dirty="0"/>
              <a:t>)</a:t>
            </a:r>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endParaRPr lang="en-US" sz="2000" dirty="0"/>
          </a:p>
          <a:p>
            <a:pPr marL="297180" indent="-342900" algn="just">
              <a:spcAft>
                <a:spcPts val="600"/>
              </a:spcAft>
            </a:pPr>
            <a:r>
              <a:rPr lang="en-US" sz="2000" dirty="0"/>
              <a:t>Data collection</a:t>
            </a:r>
          </a:p>
          <a:p>
            <a:pPr marL="635508" lvl="1" indent="-342900" algn="just">
              <a:spcAft>
                <a:spcPts val="0"/>
              </a:spcAft>
            </a:pPr>
            <a:r>
              <a:rPr lang="en-US" sz="1800" b="0" dirty="0"/>
              <a:t>Mid-lactation (50-200 days in milks)</a:t>
            </a:r>
          </a:p>
          <a:p>
            <a:pPr marL="914400" lvl="2" indent="-227013" algn="just">
              <a:spcAft>
                <a:spcPts val="0"/>
              </a:spcAft>
            </a:pPr>
            <a:r>
              <a:rPr lang="en-US" sz="1600" b="0" dirty="0"/>
              <a:t>Recording period of 28 and 42-days</a:t>
            </a:r>
          </a:p>
          <a:p>
            <a:pPr marL="635508" lvl="1" indent="-342900" algn="just">
              <a:spcAft>
                <a:spcPts val="0"/>
              </a:spcAft>
            </a:pPr>
            <a:r>
              <a:rPr lang="en-US" sz="1800" b="0" dirty="0"/>
              <a:t>Dry matter intake (DMI)</a:t>
            </a:r>
          </a:p>
          <a:p>
            <a:pPr marL="635508" lvl="1" indent="-342900" algn="just">
              <a:spcAft>
                <a:spcPts val="0"/>
              </a:spcAft>
            </a:pPr>
            <a:r>
              <a:rPr lang="en-US" sz="1800" b="0" dirty="0"/>
              <a:t>Milk yield and components </a:t>
            </a:r>
          </a:p>
          <a:p>
            <a:pPr marL="635508" lvl="1" indent="-342900" algn="just">
              <a:spcAft>
                <a:spcPts val="600"/>
              </a:spcAft>
            </a:pPr>
            <a:r>
              <a:rPr lang="en-US" sz="1800" b="0" dirty="0"/>
              <a:t>Body weight and BCS</a:t>
            </a:r>
          </a:p>
          <a:p>
            <a:pPr marL="297180" indent="-342900" algn="just">
              <a:spcAft>
                <a:spcPts val="600"/>
              </a:spcAft>
            </a:pPr>
            <a:r>
              <a:rPr lang="en-US" sz="2000" dirty="0"/>
              <a:t>Data processing</a:t>
            </a:r>
          </a:p>
          <a:p>
            <a:pPr marL="635508" lvl="1" indent="-342900" algn="just">
              <a:spcAft>
                <a:spcPts val="0"/>
              </a:spcAft>
            </a:pPr>
            <a:r>
              <a:rPr lang="en-US" sz="1800" b="0" dirty="0"/>
              <a:t>Quality Data checked </a:t>
            </a:r>
          </a:p>
          <a:p>
            <a:pPr marL="845820" lvl="2" indent="-342900" algn="just">
              <a:spcAft>
                <a:spcPts val="0"/>
              </a:spcAft>
            </a:pPr>
            <a:r>
              <a:rPr lang="en-US" sz="1400" b="0" dirty="0"/>
              <a:t>CDCB and contributing institutions </a:t>
            </a:r>
          </a:p>
          <a:p>
            <a:pPr marL="635508" lvl="1" indent="-342900" algn="just">
              <a:spcAft>
                <a:spcPts val="0"/>
              </a:spcAft>
            </a:pPr>
            <a:r>
              <a:rPr lang="en-US" sz="1800" b="0" dirty="0"/>
              <a:t>Data joint with associated cooperator database </a:t>
            </a:r>
          </a:p>
          <a:p>
            <a:pPr marL="845820" lvl="2" indent="-342900" algn="just">
              <a:spcAft>
                <a:spcPts val="0"/>
              </a:spcAft>
            </a:pPr>
            <a:r>
              <a:rPr lang="en-US" sz="1400" b="0" dirty="0"/>
              <a:t>Pedigree, Birth date, Calving dates, Parity, etc.</a:t>
            </a:r>
          </a:p>
          <a:p>
            <a:pPr marL="292608" lvl="1" indent="0" algn="just">
              <a:spcAft>
                <a:spcPts val="600"/>
              </a:spcAft>
              <a:buNone/>
            </a:pPr>
            <a:endParaRPr lang="en-US" sz="1800" b="0" dirty="0"/>
          </a:p>
          <a:p>
            <a:pPr marL="635508" lvl="1" indent="-342900" algn="just">
              <a:spcAft>
                <a:spcPts val="600"/>
              </a:spcAft>
            </a:pPr>
            <a:endParaRPr lang="en-US" sz="1800" dirty="0"/>
          </a:p>
          <a:p>
            <a:pPr marL="502920" lvl="2" indent="0" algn="just">
              <a:spcAft>
                <a:spcPts val="600"/>
              </a:spcAft>
              <a:buNone/>
            </a:pPr>
            <a:endParaRPr lang="en-US" sz="2000" dirty="0"/>
          </a:p>
          <a:p>
            <a:pPr marL="292608" lvl="1" indent="0" algn="just">
              <a:spcAft>
                <a:spcPts val="600"/>
              </a:spcAft>
              <a:buNone/>
            </a:pPr>
            <a:endParaRPr lang="en-US" sz="2000" dirty="0"/>
          </a:p>
          <a:p>
            <a:pPr lvl="1" algn="just">
              <a:spcAft>
                <a:spcPts val="600"/>
              </a:spcAft>
            </a:pPr>
            <a:endParaRPr lang="en-US" sz="2000" dirty="0"/>
          </a:p>
          <a:p>
            <a:pPr lvl="1" algn="just">
              <a:spcAft>
                <a:spcPts val="600"/>
              </a:spcAft>
            </a:pPr>
            <a:endParaRPr lang="en-US" sz="2000" dirty="0"/>
          </a:p>
          <a:p>
            <a:pPr lvl="1" algn="just">
              <a:spcAft>
                <a:spcPts val="600"/>
              </a:spcAft>
            </a:pPr>
            <a:endParaRPr lang="en-US" sz="2000" dirty="0"/>
          </a:p>
          <a:p>
            <a:pPr lvl="1" algn="just">
              <a:spcAft>
                <a:spcPts val="600"/>
              </a:spcAft>
            </a:pPr>
            <a:endParaRPr lang="en-US" sz="2000" dirty="0"/>
          </a:p>
          <a:p>
            <a:pPr algn="just"/>
            <a:endParaRPr lang="en-US" dirty="0"/>
          </a:p>
        </p:txBody>
      </p:sp>
    </p:spTree>
    <p:extLst>
      <p:ext uri="{BB962C8B-B14F-4D97-AF65-F5344CB8AC3E}">
        <p14:creationId xmlns:p14="http://schemas.microsoft.com/office/powerpoint/2010/main" val="677162727"/>
      </p:ext>
    </p:extLst>
  </p:cSld>
  <p:clrMapOvr>
    <a:masterClrMapping/>
  </p:clrMapOvr>
  <mc:AlternateContent xmlns:mc="http://schemas.openxmlformats.org/markup-compatibility/2006" xmlns:p14="http://schemas.microsoft.com/office/powerpoint/2010/main">
    <mc:Choice Requires="p14">
      <p:transition p14:dur="10" advTm="62821"/>
    </mc:Choice>
    <mc:Fallback xmlns="">
      <p:transition advTm="628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AC0C-04C8-4C41-8CB4-58E8A87C153D}"/>
              </a:ext>
            </a:extLst>
          </p:cNvPr>
          <p:cNvSpPr>
            <a:spLocks noGrp="1"/>
          </p:cNvSpPr>
          <p:nvPr>
            <p:ph type="title"/>
          </p:nvPr>
        </p:nvSpPr>
        <p:spPr>
          <a:xfrm>
            <a:off x="184039" y="61179"/>
            <a:ext cx="8412480" cy="479822"/>
          </a:xfrm>
        </p:spPr>
        <p:txBody>
          <a:bodyPr/>
          <a:lstStyle/>
          <a:p>
            <a:r>
              <a:rPr lang="en-US" sz="2600" dirty="0">
                <a:solidFill>
                  <a:srgbClr val="FFFF00"/>
                </a:solidFill>
              </a:rPr>
              <a:t>Mixed Models for Dry Matter Intake (DMI)</a:t>
            </a:r>
          </a:p>
        </p:txBody>
      </p:sp>
      <p:sp>
        <p:nvSpPr>
          <p:cNvPr id="3" name="Content Placeholder 2">
            <a:extLst>
              <a:ext uri="{FF2B5EF4-FFF2-40B4-BE49-F238E27FC236}">
                <a16:creationId xmlns:a16="http://schemas.microsoft.com/office/drawing/2014/main" id="{D308CE4F-9FDC-469F-9DCB-9B4AC5F03DC4}"/>
              </a:ext>
            </a:extLst>
          </p:cNvPr>
          <p:cNvSpPr>
            <a:spLocks noGrp="1"/>
          </p:cNvSpPr>
          <p:nvPr>
            <p:ph sz="half" idx="1"/>
          </p:nvPr>
        </p:nvSpPr>
        <p:spPr>
          <a:xfrm>
            <a:off x="89446" y="1358492"/>
            <a:ext cx="8795655" cy="3720183"/>
          </a:xfrm>
        </p:spPr>
        <p:txBody>
          <a:bodyPr numCol="3"/>
          <a:lstStyle/>
          <a:p>
            <a:pPr marL="288925" indent="-234950">
              <a:spcAft>
                <a:spcPts val="0"/>
              </a:spcAft>
            </a:pPr>
            <a:r>
              <a:rPr lang="en-US" sz="1400" b="0" i="1" u="sng" dirty="0"/>
              <a:t>Common fixed effects</a:t>
            </a:r>
          </a:p>
          <a:p>
            <a:pPr marL="398463" lvl="1" indent="-171450">
              <a:lnSpc>
                <a:spcPct val="100000"/>
              </a:lnSpc>
              <a:spcAft>
                <a:spcPts val="0"/>
              </a:spcAft>
            </a:pPr>
            <a:r>
              <a:rPr lang="en-US" sz="1400" b="0" dirty="0"/>
              <a:t>Overall mean</a:t>
            </a:r>
          </a:p>
          <a:p>
            <a:pPr marL="398463" lvl="1" indent="-171450">
              <a:lnSpc>
                <a:spcPct val="100000"/>
              </a:lnSpc>
              <a:spcAft>
                <a:spcPts val="0"/>
              </a:spcAft>
            </a:pPr>
            <a:r>
              <a:rPr lang="en-US" sz="1400" b="0" dirty="0"/>
              <a:t>Days in milk </a:t>
            </a:r>
          </a:p>
          <a:p>
            <a:pPr marL="398463" lvl="1" indent="-171450">
              <a:lnSpc>
                <a:spcPct val="100000"/>
              </a:lnSpc>
              <a:spcAft>
                <a:spcPts val="0"/>
              </a:spcAft>
            </a:pPr>
            <a:r>
              <a:rPr lang="en-US" sz="1400" b="0" dirty="0"/>
              <a:t>Age-Parity </a:t>
            </a:r>
          </a:p>
          <a:p>
            <a:pPr marL="398463" lvl="1" indent="-171450">
              <a:lnSpc>
                <a:spcPct val="100000"/>
              </a:lnSpc>
              <a:spcAft>
                <a:spcPts val="0"/>
              </a:spcAft>
            </a:pPr>
            <a:r>
              <a:rPr lang="en-US" sz="1400" b="0" dirty="0"/>
              <a:t>Body weight change</a:t>
            </a:r>
          </a:p>
          <a:p>
            <a:pPr marL="288925" indent="-234950">
              <a:spcAft>
                <a:spcPts val="0"/>
              </a:spcAft>
            </a:pPr>
            <a:r>
              <a:rPr lang="en-US" sz="1400" b="0" i="1" u="sng" dirty="0"/>
              <a:t>Common random effects</a:t>
            </a:r>
          </a:p>
          <a:p>
            <a:pPr marL="461963" lvl="1" indent="-234950">
              <a:lnSpc>
                <a:spcPct val="100000"/>
              </a:lnSpc>
              <a:spcAft>
                <a:spcPts val="0"/>
              </a:spcAft>
            </a:pPr>
            <a:r>
              <a:rPr lang="en-US" sz="1400" b="0" dirty="0"/>
              <a:t>Herd-year</a:t>
            </a:r>
          </a:p>
          <a:p>
            <a:pPr marL="461963" lvl="1" indent="-234950">
              <a:lnSpc>
                <a:spcPct val="100000"/>
              </a:lnSpc>
              <a:spcAft>
                <a:spcPts val="0"/>
              </a:spcAft>
            </a:pPr>
            <a:r>
              <a:rPr lang="en-US" sz="1400" b="0" dirty="0"/>
              <a:t>Experimental trial</a:t>
            </a:r>
          </a:p>
          <a:p>
            <a:pPr marL="461963" lvl="1" indent="-234950">
              <a:lnSpc>
                <a:spcPct val="100000"/>
              </a:lnSpc>
              <a:spcAft>
                <a:spcPts val="0"/>
              </a:spcAft>
            </a:pPr>
            <a:r>
              <a:rPr lang="en-US" sz="1400" b="0" dirty="0"/>
              <a:t>Residual effect</a:t>
            </a:r>
          </a:p>
          <a:p>
            <a:pPr marL="0" indent="0">
              <a:spcAft>
                <a:spcPts val="0"/>
              </a:spcAft>
              <a:buNone/>
            </a:pPr>
            <a:endParaRPr lang="en-US" sz="1400" b="0" dirty="0"/>
          </a:p>
          <a:p>
            <a:pPr marL="0" indent="0">
              <a:spcAft>
                <a:spcPts val="0"/>
              </a:spcAft>
              <a:buNone/>
            </a:pPr>
            <a:endParaRPr lang="en-US" sz="1400" b="0" dirty="0"/>
          </a:p>
          <a:p>
            <a:pPr marL="0" indent="0">
              <a:spcAft>
                <a:spcPts val="0"/>
              </a:spcAft>
              <a:buNone/>
            </a:pPr>
            <a:endParaRPr lang="en-US" sz="1800" dirty="0"/>
          </a:p>
          <a:p>
            <a:pPr marL="0" indent="0">
              <a:spcAft>
                <a:spcPts val="0"/>
              </a:spcAft>
              <a:buNone/>
            </a:pPr>
            <a:endParaRPr lang="en-US" sz="1800" dirty="0"/>
          </a:p>
          <a:p>
            <a:pPr marL="0" indent="0">
              <a:spcAft>
                <a:spcPts val="0"/>
              </a:spcAft>
              <a:buNone/>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marL="0" indent="0">
              <a:spcAft>
                <a:spcPts val="0"/>
              </a:spcAft>
              <a:buNone/>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marL="227013" indent="-227013">
              <a:lnSpc>
                <a:spcPct val="100000"/>
              </a:lnSpc>
              <a:spcAft>
                <a:spcPts val="0"/>
              </a:spcAft>
              <a:buFont typeface="Wingdings" panose="05000000000000000000" pitchFamily="2" charset="2"/>
              <a:buChar char="q"/>
            </a:pPr>
            <a:r>
              <a:rPr lang="en-US" sz="1400" dirty="0"/>
              <a:t>Phenotypic Model </a:t>
            </a:r>
          </a:p>
          <a:p>
            <a:pPr marL="288925" indent="-171450">
              <a:lnSpc>
                <a:spcPct val="100000"/>
              </a:lnSpc>
              <a:spcAft>
                <a:spcPts val="0"/>
              </a:spcAft>
            </a:pPr>
            <a:r>
              <a:rPr lang="en-US" sz="1400" b="0" i="1" u="sng" dirty="0">
                <a:solidFill>
                  <a:prstClr val="black"/>
                </a:solidFill>
              </a:rPr>
              <a:t>Phenotypic regression (Kg)</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b="0" dirty="0">
                <a:solidFill>
                  <a:prstClr val="black"/>
                </a:solidFill>
              </a:rPr>
              <a:t>Metabolic body weight </a:t>
            </a:r>
          </a:p>
          <a:p>
            <a:pPr marL="171450" lvl="1" indent="0">
              <a:lnSpc>
                <a:spcPct val="100000"/>
              </a:lnSpc>
              <a:spcAft>
                <a:spcPts val="0"/>
              </a:spcAft>
              <a:buNone/>
            </a:pPr>
            <a:endParaRPr lang="en-US" sz="1400" b="0" dirty="0">
              <a:solidFill>
                <a:prstClr val="black"/>
              </a:solidFill>
            </a:endParaRPr>
          </a:p>
          <a:p>
            <a:pPr>
              <a:lnSpc>
                <a:spcPct val="100000"/>
              </a:lnSpc>
              <a:spcAft>
                <a:spcPts val="0"/>
              </a:spcAft>
              <a:buFont typeface="Wingdings" panose="05000000000000000000" pitchFamily="2" charset="2"/>
              <a:buChar char="q"/>
            </a:pPr>
            <a:r>
              <a:rPr lang="en-US" sz="1400" dirty="0">
                <a:solidFill>
                  <a:prstClr val="black"/>
                </a:solidFill>
              </a:rPr>
              <a:t>Genomic Model  </a:t>
            </a:r>
          </a:p>
          <a:p>
            <a:pPr marL="288925" indent="-171450">
              <a:lnSpc>
                <a:spcPct val="100000"/>
              </a:lnSpc>
              <a:spcAft>
                <a:spcPts val="0"/>
              </a:spcAft>
            </a:pPr>
            <a:r>
              <a:rPr lang="en-US" sz="1400" b="0" i="1" u="sng" dirty="0">
                <a:solidFill>
                  <a:prstClr val="black"/>
                </a:solidFill>
              </a:rPr>
              <a:t>Genomic regression (GEBV)</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dirty="0">
                <a:solidFill>
                  <a:prstClr val="black"/>
                </a:solidFill>
              </a:rPr>
              <a:t>BWC</a:t>
            </a:r>
          </a:p>
          <a:p>
            <a:pPr marL="398463" lvl="1" indent="0" defTabSz="742950">
              <a:lnSpc>
                <a:spcPct val="100000"/>
              </a:lnSpc>
              <a:spcAft>
                <a:spcPts val="0"/>
              </a:spcAft>
              <a:buNone/>
              <a:tabLst>
                <a:tab pos="515938" algn="l"/>
              </a:tabLst>
            </a:pPr>
            <a:r>
              <a:rPr lang="en-US" sz="1400" b="0" dirty="0">
                <a:solidFill>
                  <a:prstClr val="black"/>
                </a:solidFill>
              </a:rPr>
              <a:t>	</a:t>
            </a: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292608" lvl="1" indent="0">
              <a:spcAft>
                <a:spcPts val="0"/>
              </a:spcAft>
              <a:buNone/>
            </a:pPr>
            <a:endParaRPr lang="en-US" sz="140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marL="171450" lvl="1" indent="0">
              <a:lnSpc>
                <a:spcPct val="100000"/>
              </a:lnSpc>
              <a:spcAft>
                <a:spcPts val="0"/>
              </a:spcAft>
              <a:buNone/>
            </a:pPr>
            <a:endParaRPr lang="en-US" sz="1400" b="0" dirty="0">
              <a:solidFill>
                <a:prstClr val="black"/>
              </a:solidFill>
            </a:endParaRPr>
          </a:p>
          <a:p>
            <a:pPr>
              <a:lnSpc>
                <a:spcPct val="100000"/>
              </a:lnSpc>
              <a:spcAft>
                <a:spcPts val="0"/>
              </a:spcAft>
              <a:buFont typeface="Wingdings" panose="05000000000000000000" pitchFamily="2" charset="2"/>
              <a:buChar char="q"/>
            </a:pPr>
            <a:r>
              <a:rPr lang="en-US" sz="1400" dirty="0">
                <a:solidFill>
                  <a:prstClr val="black"/>
                </a:solidFill>
              </a:rPr>
              <a:t>Sire’s genomic Model </a:t>
            </a:r>
          </a:p>
          <a:p>
            <a:pPr marL="288925" indent="-171450">
              <a:lnSpc>
                <a:spcPct val="100000"/>
              </a:lnSpc>
              <a:spcAft>
                <a:spcPts val="0"/>
              </a:spcAft>
            </a:pPr>
            <a:r>
              <a:rPr lang="en-US" sz="1400" b="0" i="1" u="sng" dirty="0">
                <a:solidFill>
                  <a:prstClr val="black"/>
                </a:solidFill>
              </a:rPr>
              <a:t>Sire’s genomic regression (GEBV)</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b="0" dirty="0">
                <a:solidFill>
                  <a:prstClr val="black"/>
                </a:solidFill>
              </a:rPr>
              <a:t>BWC</a:t>
            </a:r>
          </a:p>
          <a:p>
            <a:pPr marL="171450" lvl="1" indent="0">
              <a:lnSpc>
                <a:spcPct val="100000"/>
              </a:lnSpc>
              <a:spcAft>
                <a:spcPts val="0"/>
              </a:spcAft>
              <a:buNone/>
            </a:pPr>
            <a:endParaRPr lang="en-US" sz="1400" b="0" dirty="0">
              <a:solidFill>
                <a:prstClr val="black"/>
              </a:solidFill>
            </a:endParaRPr>
          </a:p>
          <a:p>
            <a:pPr>
              <a:lnSpc>
                <a:spcPct val="100000"/>
              </a:lnSpc>
              <a:spcAft>
                <a:spcPts val="0"/>
              </a:spcAft>
              <a:buFont typeface="Wingdings" panose="05000000000000000000" pitchFamily="2" charset="2"/>
              <a:buChar char="q"/>
            </a:pPr>
            <a:r>
              <a:rPr lang="en-US" sz="1400" dirty="0">
                <a:solidFill>
                  <a:prstClr val="black"/>
                </a:solidFill>
              </a:rPr>
              <a:t>Extended genomic Model  </a:t>
            </a:r>
          </a:p>
          <a:p>
            <a:pPr marL="288925" indent="-171450">
              <a:lnSpc>
                <a:spcPct val="100000"/>
              </a:lnSpc>
              <a:spcAft>
                <a:spcPts val="0"/>
              </a:spcAft>
            </a:pPr>
            <a:r>
              <a:rPr lang="en-US" sz="1400" b="0" i="1" u="sng" dirty="0">
                <a:solidFill>
                  <a:prstClr val="black"/>
                </a:solidFill>
              </a:rPr>
              <a:t>Genomic regression (GEBV)</a:t>
            </a:r>
          </a:p>
          <a:p>
            <a:pPr marL="344488" lvl="1" indent="-173038">
              <a:lnSpc>
                <a:spcPct val="100000"/>
              </a:lnSpc>
              <a:spcAft>
                <a:spcPts val="0"/>
              </a:spcAft>
            </a:pPr>
            <a:r>
              <a:rPr lang="en-US" sz="1400" b="0" dirty="0">
                <a:solidFill>
                  <a:prstClr val="black"/>
                </a:solidFill>
              </a:rPr>
              <a:t>Milk yield </a:t>
            </a:r>
          </a:p>
          <a:p>
            <a:pPr marL="344488" lvl="1" indent="-173038">
              <a:lnSpc>
                <a:spcPct val="100000"/>
              </a:lnSpc>
              <a:spcAft>
                <a:spcPts val="0"/>
              </a:spcAft>
            </a:pPr>
            <a:r>
              <a:rPr lang="en-US" sz="1400" b="0" dirty="0">
                <a:solidFill>
                  <a:prstClr val="black"/>
                </a:solidFill>
              </a:rPr>
              <a:t>Fat yield </a:t>
            </a:r>
          </a:p>
          <a:p>
            <a:pPr marL="344488" lvl="1" indent="-173038">
              <a:lnSpc>
                <a:spcPct val="100000"/>
              </a:lnSpc>
              <a:spcAft>
                <a:spcPts val="0"/>
              </a:spcAft>
            </a:pPr>
            <a:r>
              <a:rPr lang="en-US" sz="1400" b="0" dirty="0">
                <a:solidFill>
                  <a:prstClr val="black"/>
                </a:solidFill>
              </a:rPr>
              <a:t>Protein yield </a:t>
            </a:r>
          </a:p>
          <a:p>
            <a:pPr marL="344488" lvl="1" indent="-173038">
              <a:lnSpc>
                <a:spcPct val="100000"/>
              </a:lnSpc>
              <a:spcAft>
                <a:spcPts val="0"/>
              </a:spcAft>
            </a:pPr>
            <a:r>
              <a:rPr lang="en-US" sz="1400" dirty="0">
                <a:solidFill>
                  <a:prstClr val="black"/>
                </a:solidFill>
              </a:rPr>
              <a:t>Stature</a:t>
            </a:r>
          </a:p>
          <a:p>
            <a:pPr marL="344488" lvl="1" indent="-173038">
              <a:lnSpc>
                <a:spcPct val="100000"/>
              </a:lnSpc>
              <a:spcAft>
                <a:spcPts val="0"/>
              </a:spcAft>
            </a:pPr>
            <a:r>
              <a:rPr lang="en-US" sz="1400" dirty="0">
                <a:solidFill>
                  <a:prstClr val="black"/>
                </a:solidFill>
              </a:rPr>
              <a:t>Strength</a:t>
            </a:r>
          </a:p>
          <a:p>
            <a:pPr marL="344488" lvl="1" indent="-173038">
              <a:lnSpc>
                <a:spcPct val="100000"/>
              </a:lnSpc>
              <a:spcAft>
                <a:spcPts val="0"/>
              </a:spcAft>
            </a:pPr>
            <a:r>
              <a:rPr lang="en-US" sz="1400" dirty="0">
                <a:solidFill>
                  <a:prstClr val="black"/>
                </a:solidFill>
              </a:rPr>
              <a:t>Body depth</a:t>
            </a:r>
          </a:p>
          <a:p>
            <a:pPr marL="344488" lvl="1" indent="-173038">
              <a:lnSpc>
                <a:spcPct val="100000"/>
              </a:lnSpc>
              <a:spcAft>
                <a:spcPts val="0"/>
              </a:spcAft>
            </a:pPr>
            <a:r>
              <a:rPr lang="en-US" sz="1400" dirty="0">
                <a:solidFill>
                  <a:prstClr val="black"/>
                </a:solidFill>
              </a:rPr>
              <a:t>Dairy form</a:t>
            </a:r>
          </a:p>
          <a:p>
            <a:pPr marL="344488" lvl="1" indent="-173038">
              <a:lnSpc>
                <a:spcPct val="100000"/>
              </a:lnSpc>
              <a:spcAft>
                <a:spcPts val="0"/>
              </a:spcAft>
            </a:pPr>
            <a:r>
              <a:rPr lang="en-US" sz="1400" dirty="0">
                <a:solidFill>
                  <a:prstClr val="black"/>
                </a:solidFill>
              </a:rPr>
              <a:t>Rump width</a:t>
            </a:r>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a:p>
            <a:pPr>
              <a:spcAft>
                <a:spcPts val="0"/>
              </a:spcAft>
            </a:pPr>
            <a:endParaRPr lang="en-US" sz="1800" dirty="0"/>
          </a:p>
        </p:txBody>
      </p:sp>
      <p:sp>
        <p:nvSpPr>
          <p:cNvPr id="5" name="Content Placeholder 2">
            <a:extLst>
              <a:ext uri="{FF2B5EF4-FFF2-40B4-BE49-F238E27FC236}">
                <a16:creationId xmlns:a16="http://schemas.microsoft.com/office/drawing/2014/main" id="{901CBDAF-6BA5-43BC-A63A-C01DF28C6295}"/>
              </a:ext>
            </a:extLst>
          </p:cNvPr>
          <p:cNvSpPr txBox="1">
            <a:spLocks/>
          </p:cNvSpPr>
          <p:nvPr/>
        </p:nvSpPr>
        <p:spPr>
          <a:xfrm>
            <a:off x="127074" y="689951"/>
            <a:ext cx="8795655" cy="562104"/>
          </a:xfrm>
          <a:prstGeom prst="rect">
            <a:avLst/>
          </a:prstGeom>
        </p:spPr>
        <p:txBody>
          <a:bodyPr vert="horz" lIns="0" tIns="0" rIns="0" bIns="0" rtlCol="0">
            <a:noAutofit/>
          </a:bodyPr>
          <a:lstStyle>
            <a:lvl1pPr marL="228600" indent="-246888" algn="l" defTabSz="914400" rtl="0" eaLnBrk="1" latinLnBrk="0" hangingPunct="1">
              <a:lnSpc>
                <a:spcPts val="27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7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7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00000"/>
              </a:lnSpc>
              <a:spcAft>
                <a:spcPts val="0"/>
              </a:spcAft>
            </a:pPr>
            <a:r>
              <a:rPr lang="en-US" sz="1800" b="0" dirty="0"/>
              <a:t>DMI records used from 6,338 lactations of 5,094 U.S. Holstein cows</a:t>
            </a:r>
          </a:p>
          <a:p>
            <a:pPr lvl="1">
              <a:lnSpc>
                <a:spcPct val="100000"/>
              </a:lnSpc>
              <a:spcAft>
                <a:spcPts val="0"/>
              </a:spcAft>
            </a:pPr>
            <a:r>
              <a:rPr lang="en-US" sz="1600" b="0" dirty="0"/>
              <a:t>Implementing mixed models through </a:t>
            </a:r>
            <a:r>
              <a:rPr lang="en-US" sz="1600" dirty="0"/>
              <a:t>SAS PROC MIXED </a:t>
            </a:r>
          </a:p>
        </p:txBody>
      </p:sp>
      <p:grpSp>
        <p:nvGrpSpPr>
          <p:cNvPr id="11" name="Group 10">
            <a:extLst>
              <a:ext uri="{FF2B5EF4-FFF2-40B4-BE49-F238E27FC236}">
                <a16:creationId xmlns:a16="http://schemas.microsoft.com/office/drawing/2014/main" id="{2B7E8E6A-D371-40CD-B83C-2CFA460067BD}"/>
              </a:ext>
            </a:extLst>
          </p:cNvPr>
          <p:cNvGrpSpPr/>
          <p:nvPr/>
        </p:nvGrpSpPr>
        <p:grpSpPr>
          <a:xfrm>
            <a:off x="3827877" y="3942831"/>
            <a:ext cx="2245260" cy="991307"/>
            <a:chOff x="4318503" y="3627454"/>
            <a:chExt cx="1783534" cy="1035082"/>
          </a:xfrm>
        </p:grpSpPr>
        <p:sp>
          <p:nvSpPr>
            <p:cNvPr id="6" name="Left Brace 5">
              <a:extLst>
                <a:ext uri="{FF2B5EF4-FFF2-40B4-BE49-F238E27FC236}">
                  <a16:creationId xmlns:a16="http://schemas.microsoft.com/office/drawing/2014/main" id="{F81E4D02-DCAC-42CD-B223-7B1CA9B089F9}"/>
                </a:ext>
              </a:extLst>
            </p:cNvPr>
            <p:cNvSpPr/>
            <p:nvPr/>
          </p:nvSpPr>
          <p:spPr>
            <a:xfrm>
              <a:off x="5848540" y="3627454"/>
              <a:ext cx="253497" cy="1035082"/>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n w="28575">
                  <a:solidFill>
                    <a:schemeClr val="tx1"/>
                  </a:solidFill>
                </a:ln>
              </a:endParaRPr>
            </a:p>
          </p:txBody>
        </p:sp>
        <p:cxnSp>
          <p:nvCxnSpPr>
            <p:cNvPr id="9" name="Connector: Elbow 8">
              <a:extLst>
                <a:ext uri="{FF2B5EF4-FFF2-40B4-BE49-F238E27FC236}">
                  <a16:creationId xmlns:a16="http://schemas.microsoft.com/office/drawing/2014/main" id="{3BA77723-FF30-46B8-9F56-96952F8739B8}"/>
                </a:ext>
              </a:extLst>
            </p:cNvPr>
            <p:cNvCxnSpPr>
              <a:cxnSpLocks/>
            </p:cNvCxnSpPr>
            <p:nvPr/>
          </p:nvCxnSpPr>
          <p:spPr>
            <a:xfrm>
              <a:off x="4318503" y="3708934"/>
              <a:ext cx="1421394" cy="437553"/>
            </a:xfrm>
            <a:prstGeom prst="bentConnector3">
              <a:avLst/>
            </a:prstGeom>
            <a:ln w="38100" cap="flat" cmpd="sng" algn="ctr">
              <a:solidFill>
                <a:schemeClr val="dk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9948496"/>
      </p:ext>
    </p:extLst>
  </p:cSld>
  <p:clrMapOvr>
    <a:masterClrMapping/>
  </p:clrMapOvr>
  <mc:AlternateContent xmlns:mc="http://schemas.openxmlformats.org/markup-compatibility/2006" xmlns:p14="http://schemas.microsoft.com/office/powerpoint/2010/main">
    <mc:Choice Requires="p14">
      <p:transition p14:dur="10" advTm="56157"/>
    </mc:Choice>
    <mc:Fallback xmlns="">
      <p:transition advTm="561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E8D8-BFD3-4DC2-9094-E077E78C24B1}"/>
              </a:ext>
            </a:extLst>
          </p:cNvPr>
          <p:cNvSpPr>
            <a:spLocks noGrp="1"/>
          </p:cNvSpPr>
          <p:nvPr>
            <p:ph type="title"/>
          </p:nvPr>
        </p:nvSpPr>
        <p:spPr>
          <a:xfrm>
            <a:off x="47468" y="60552"/>
            <a:ext cx="6827758" cy="479822"/>
          </a:xfrm>
        </p:spPr>
        <p:txBody>
          <a:bodyPr/>
          <a:lstStyle/>
          <a:p>
            <a:r>
              <a:rPr lang="en-US" sz="2400" dirty="0">
                <a:solidFill>
                  <a:srgbClr val="FFFF00"/>
                </a:solidFill>
              </a:rPr>
              <a:t>Feed cost for yield components</a:t>
            </a:r>
            <a:endParaRPr lang="en-US" sz="1800" dirty="0">
              <a:solidFill>
                <a:srgbClr val="FFFF00"/>
              </a:solidFill>
            </a:endParaRPr>
          </a:p>
        </p:txBody>
      </p:sp>
      <p:graphicFrame>
        <p:nvGraphicFramePr>
          <p:cNvPr id="6" name="Table 5">
            <a:extLst>
              <a:ext uri="{FF2B5EF4-FFF2-40B4-BE49-F238E27FC236}">
                <a16:creationId xmlns:a16="http://schemas.microsoft.com/office/drawing/2014/main" id="{F6561C91-6DC2-4F5C-9375-8338260E7125}"/>
              </a:ext>
            </a:extLst>
          </p:cNvPr>
          <p:cNvGraphicFramePr>
            <a:graphicFrameLocks noGrp="1"/>
          </p:cNvGraphicFramePr>
          <p:nvPr>
            <p:extLst>
              <p:ext uri="{D42A27DB-BD31-4B8C-83A1-F6EECF244321}">
                <p14:modId xmlns:p14="http://schemas.microsoft.com/office/powerpoint/2010/main" val="3384463504"/>
              </p:ext>
            </p:extLst>
          </p:nvPr>
        </p:nvGraphicFramePr>
        <p:xfrm>
          <a:off x="143117" y="769556"/>
          <a:ext cx="8818079" cy="2997200"/>
        </p:xfrm>
        <a:graphic>
          <a:graphicData uri="http://schemas.openxmlformats.org/drawingml/2006/table">
            <a:tbl>
              <a:tblPr firstRow="1" firstCol="1" bandRow="1"/>
              <a:tblGrid>
                <a:gridCol w="2912749">
                  <a:extLst>
                    <a:ext uri="{9D8B030D-6E8A-4147-A177-3AD203B41FA5}">
                      <a16:colId xmlns:a16="http://schemas.microsoft.com/office/drawing/2014/main" val="2758801596"/>
                    </a:ext>
                  </a:extLst>
                </a:gridCol>
                <a:gridCol w="1302327">
                  <a:extLst>
                    <a:ext uri="{9D8B030D-6E8A-4147-A177-3AD203B41FA5}">
                      <a16:colId xmlns:a16="http://schemas.microsoft.com/office/drawing/2014/main" val="344313550"/>
                    </a:ext>
                  </a:extLst>
                </a:gridCol>
                <a:gridCol w="692728">
                  <a:extLst>
                    <a:ext uri="{9D8B030D-6E8A-4147-A177-3AD203B41FA5}">
                      <a16:colId xmlns:a16="http://schemas.microsoft.com/office/drawing/2014/main" val="2811587627"/>
                    </a:ext>
                  </a:extLst>
                </a:gridCol>
                <a:gridCol w="766618">
                  <a:extLst>
                    <a:ext uri="{9D8B030D-6E8A-4147-A177-3AD203B41FA5}">
                      <a16:colId xmlns:a16="http://schemas.microsoft.com/office/drawing/2014/main" val="1788308435"/>
                    </a:ext>
                  </a:extLst>
                </a:gridCol>
                <a:gridCol w="683491">
                  <a:extLst>
                    <a:ext uri="{9D8B030D-6E8A-4147-A177-3AD203B41FA5}">
                      <a16:colId xmlns:a16="http://schemas.microsoft.com/office/drawing/2014/main" val="2496598373"/>
                    </a:ext>
                  </a:extLst>
                </a:gridCol>
                <a:gridCol w="703792">
                  <a:extLst>
                    <a:ext uri="{9D8B030D-6E8A-4147-A177-3AD203B41FA5}">
                      <a16:colId xmlns:a16="http://schemas.microsoft.com/office/drawing/2014/main" val="299628647"/>
                    </a:ext>
                  </a:extLst>
                </a:gridCol>
                <a:gridCol w="706171">
                  <a:extLst>
                    <a:ext uri="{9D8B030D-6E8A-4147-A177-3AD203B41FA5}">
                      <a16:colId xmlns:a16="http://schemas.microsoft.com/office/drawing/2014/main" val="587604240"/>
                    </a:ext>
                  </a:extLst>
                </a:gridCol>
                <a:gridCol w="1050203">
                  <a:extLst>
                    <a:ext uri="{9D8B030D-6E8A-4147-A177-3AD203B41FA5}">
                      <a16:colId xmlns:a16="http://schemas.microsoft.com/office/drawing/2014/main" val="1681332341"/>
                    </a:ext>
                  </a:extLst>
                </a:gridCol>
              </a:tblGrid>
              <a:tr h="248158">
                <a:tc rowSpan="2">
                  <a:txBody>
                    <a:bodyPr/>
                    <a:lstStyle/>
                    <a:p>
                      <a:pPr marL="0" marR="0">
                        <a:lnSpc>
                          <a:spcPts val="11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Method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rowSpan="2">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Marginal feed cost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100 kg standardized milk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gridSpan="6">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DMI (kg) required per unit of component output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4126831"/>
                  </a:ext>
                </a:extLst>
              </a:tr>
              <a:tr h="596186">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Milk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Milk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Fat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Protein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Protein 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76952002"/>
                  </a:ext>
                </a:extLst>
              </a:tr>
              <a:tr h="250941">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Phenotypic regression</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6.47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0.007</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±0.008</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124460" algn="dec"/>
                        </a:tabLst>
                      </a:pPr>
                      <a:r>
                        <a:rPr lang="en-US" sz="1400">
                          <a:effectLst/>
                          <a:latin typeface="+mn-lt"/>
                          <a:ea typeface="Calibri" panose="020F0502020204030204" pitchFamily="34" charset="0"/>
                          <a:cs typeface="Calibri" panose="020F0502020204030204" pitchFamily="34" charset="0"/>
                        </a:rPr>
                        <a:t>2.82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±0.13</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86360" algn="dec"/>
                        </a:tabLst>
                      </a:pPr>
                      <a:r>
                        <a:rPr lang="en-US" sz="1400">
                          <a:effectLst/>
                          <a:latin typeface="+mn-lt"/>
                          <a:ea typeface="Calibri" panose="020F0502020204030204" pitchFamily="34" charset="0"/>
                          <a:cs typeface="Calibri" panose="020F0502020204030204" pitchFamily="34" charset="0"/>
                        </a:rPr>
                        <a:t>5.32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±0.31</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1616038144"/>
                  </a:ext>
                </a:extLst>
              </a:tr>
              <a:tr h="250941">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Genomic regression</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16.77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0.076</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±0.03</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124460" algn="dec"/>
                        </a:tabLst>
                      </a:pPr>
                      <a:r>
                        <a:rPr lang="en-US" sz="1400">
                          <a:effectLst/>
                          <a:latin typeface="+mn-lt"/>
                          <a:ea typeface="Calibri" panose="020F0502020204030204" pitchFamily="34" charset="0"/>
                          <a:cs typeface="Calibri" panose="020F0502020204030204" pitchFamily="34" charset="0"/>
                        </a:rPr>
                        <a:t>10.82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±0.60</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86360" algn="dec"/>
                        </a:tabLst>
                      </a:pPr>
                      <a:r>
                        <a:rPr lang="en-US" sz="1400" dirty="0">
                          <a:effectLst/>
                          <a:latin typeface="+mn-lt"/>
                          <a:ea typeface="Calibri" panose="020F0502020204030204" pitchFamily="34" charset="0"/>
                          <a:cs typeface="Calibri" panose="020F0502020204030204" pitchFamily="34" charset="0"/>
                        </a:rPr>
                        <a:t>7.88</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±1.34</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944641568"/>
                  </a:ext>
                </a:extLst>
              </a:tr>
              <a:tr h="250941">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Sire Genomic regression </a:t>
                      </a:r>
                      <a:r>
                        <a:rPr lang="en-US" sz="1400" dirty="0">
                          <a:effectLst/>
                          <a:latin typeface="+mn-lt"/>
                          <a:ea typeface="Calibri" panose="020F0502020204030204" pitchFamily="34" charset="0"/>
                          <a:cs typeface="Calibri" panose="020F0502020204030204" pitchFamily="34" charset="0"/>
                          <a:sym typeface="Symbol" panose="05050102010706020507" pitchFamily="18" charset="2"/>
                        </a:rPr>
                        <a:t></a:t>
                      </a:r>
                      <a:r>
                        <a:rPr lang="en-US" sz="1400" dirty="0">
                          <a:effectLst/>
                          <a:latin typeface="+mn-lt"/>
                          <a:ea typeface="Calibri" panose="020F0502020204030204" pitchFamily="34" charset="0"/>
                          <a:cs typeface="Calibri" panose="020F0502020204030204" pitchFamily="34" charset="0"/>
                        </a:rPr>
                        <a:t> 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11.37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0.043</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Calibri" panose="020F0502020204030204" pitchFamily="34" charset="0"/>
                        </a:rPr>
                        <a:t>±0.05</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124460" algn="dec"/>
                        </a:tabLst>
                      </a:pPr>
                      <a:r>
                        <a:rPr lang="en-US" sz="1400">
                          <a:effectLst/>
                          <a:latin typeface="+mn-lt"/>
                          <a:ea typeface="Calibri" panose="020F0502020204030204" pitchFamily="34" charset="0"/>
                          <a:cs typeface="Calibri" panose="020F0502020204030204" pitchFamily="34" charset="0"/>
                        </a:rPr>
                        <a:t>6.43</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±1.14</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tabLst>
                          <a:tab pos="86360" algn="dec"/>
                        </a:tabLst>
                      </a:pPr>
                      <a:r>
                        <a:rPr lang="en-US" sz="1400">
                          <a:effectLst/>
                          <a:latin typeface="+mn-lt"/>
                          <a:ea typeface="Calibri" panose="020F0502020204030204" pitchFamily="34" charset="0"/>
                          <a:cs typeface="Calibri" panose="020F0502020204030204" pitchFamily="34" charset="0"/>
                        </a:rPr>
                        <a:t>6.66</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effectLst/>
                          <a:latin typeface="+mn-lt"/>
                          <a:ea typeface="Calibri" panose="020F0502020204030204" pitchFamily="34" charset="0"/>
                          <a:cs typeface="Calibri" panose="020F0502020204030204" pitchFamily="34" charset="0"/>
                        </a:rPr>
                        <a:t>±2.35</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4085679882"/>
                  </a:ext>
                </a:extLst>
              </a:tr>
              <a:tr h="250941">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NM$ 2018 </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16.95</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a:solidFill>
                            <a:srgbClr val="000000"/>
                          </a:solidFill>
                          <a:effectLst/>
                          <a:latin typeface="+mn-lt"/>
                          <a:ea typeface="Calibri" panose="020F0502020204030204" pitchFamily="34" charset="0"/>
                          <a:cs typeface="Calibri" panose="020F0502020204030204" pitchFamily="34" charset="0"/>
                        </a:rPr>
                        <a:t>0.225</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dirty="0">
                          <a:solidFill>
                            <a:srgbClr val="000000"/>
                          </a:solidFill>
                          <a:effectLst/>
                          <a:latin typeface="+mn-lt"/>
                          <a:ea typeface="Calibri" panose="020F0502020204030204" pitchFamily="34" charset="0"/>
                          <a:cs typeface="Calibri" panose="020F0502020204030204" pitchFamily="34" charset="0"/>
                        </a:rPr>
                        <a:t>5.42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7.50</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1347441729"/>
                  </a:ext>
                </a:extLst>
              </a:tr>
              <a:tr h="250941">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NM$ 2021 </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11.52</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a:solidFill>
                            <a:srgbClr val="000000"/>
                          </a:solidFill>
                          <a:effectLst/>
                          <a:latin typeface="+mn-lt"/>
                          <a:ea typeface="Calibri" panose="020F0502020204030204" pitchFamily="34" charset="0"/>
                          <a:cs typeface="Calibri" panose="020F0502020204030204" pitchFamily="34" charset="0"/>
                        </a:rPr>
                        <a:t>0.120</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a:solidFill>
                            <a:srgbClr val="000000"/>
                          </a:solidFill>
                          <a:effectLst/>
                          <a:latin typeface="+mn-lt"/>
                          <a:ea typeface="Calibri" panose="020F0502020204030204" pitchFamily="34" charset="0"/>
                          <a:cs typeface="Calibri" panose="020F0502020204030204" pitchFamily="34" charset="0"/>
                        </a:rPr>
                        <a:t>5.00</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6.00</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3765611393"/>
                  </a:ext>
                </a:extLst>
              </a:tr>
              <a:tr h="250941">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Theoretical (</a:t>
                      </a:r>
                      <a:r>
                        <a:rPr lang="en-US" sz="1400" u="none" strike="noStrike" dirty="0">
                          <a:solidFill>
                            <a:srgbClr val="000000"/>
                          </a:solidFill>
                          <a:effectLst/>
                          <a:latin typeface="+mn-lt"/>
                          <a:ea typeface="Calibri" panose="020F0502020204030204" pitchFamily="34" charset="0"/>
                          <a:cs typeface="Times New Roman" panose="02020603050405020304" pitchFamily="18" charset="0"/>
                          <a:hlinkClick r:id="rId4" action="ppaction://hlinkfile"/>
                        </a:rPr>
                        <a:t>Dado et al. 1994</a:t>
                      </a: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12.43</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a:solidFill>
                            <a:srgbClr val="000000"/>
                          </a:solidFill>
                          <a:effectLst/>
                          <a:latin typeface="+mn-lt"/>
                          <a:ea typeface="Calibri" panose="020F0502020204030204" pitchFamily="34" charset="0"/>
                          <a:cs typeface="Calibri" panose="020F0502020204030204" pitchFamily="34" charset="0"/>
                        </a:rPr>
                        <a:t>0.112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a:solidFill>
                            <a:srgbClr val="000000"/>
                          </a:solidFill>
                          <a:effectLst/>
                          <a:latin typeface="+mn-lt"/>
                          <a:ea typeface="Calibri" panose="020F0502020204030204" pitchFamily="34" charset="0"/>
                          <a:cs typeface="Calibri" panose="020F0502020204030204" pitchFamily="34" charset="0"/>
                        </a:rPr>
                        <a:t>4.42</a:t>
                      </a:r>
                      <a:endParaRPr lang="en-US" sz="140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8.17</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503785884"/>
                  </a:ext>
                </a:extLst>
              </a:tr>
              <a:tr h="148432">
                <a:tc>
                  <a:txBody>
                    <a:bodyPr/>
                    <a:lstStyle/>
                    <a:p>
                      <a:pPr marL="0" marR="0">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ECM (</a:t>
                      </a:r>
                      <a:r>
                        <a:rPr lang="en-US" sz="1400" u="none" strike="noStrike" dirty="0">
                          <a:solidFill>
                            <a:srgbClr val="000000"/>
                          </a:solidFill>
                          <a:effectLst/>
                          <a:latin typeface="+mn-lt"/>
                          <a:ea typeface="Calibri" panose="020F0502020204030204" pitchFamily="34" charset="0"/>
                          <a:cs typeface="Times New Roman" panose="02020603050405020304" pitchFamily="18" charset="0"/>
                          <a:hlinkClick r:id="rId5" action="ppaction://hlinkfile"/>
                        </a:rPr>
                        <a:t>National Research Council, 2001</a:t>
                      </a: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9.14</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0.122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124460" algn="dec"/>
                        </a:tabLst>
                      </a:pPr>
                      <a:r>
                        <a:rPr lang="en-US" sz="1400" dirty="0">
                          <a:solidFill>
                            <a:srgbClr val="000000"/>
                          </a:solidFill>
                          <a:effectLst/>
                          <a:latin typeface="+mn-lt"/>
                          <a:ea typeface="Calibri" panose="020F0502020204030204" pitchFamily="34" charset="0"/>
                          <a:cs typeface="Calibri" panose="020F0502020204030204" pitchFamily="34" charset="0"/>
                        </a:rPr>
                        <a:t>4.82</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tabLst>
                          <a:tab pos="86360" algn="dec"/>
                        </a:tabLst>
                      </a:pPr>
                      <a:r>
                        <a:rPr lang="en-US" sz="1400" dirty="0">
                          <a:solidFill>
                            <a:srgbClr val="000000"/>
                          </a:solidFill>
                          <a:effectLst/>
                          <a:latin typeface="+mn-lt"/>
                          <a:ea typeface="Calibri" panose="020F0502020204030204" pitchFamily="34" charset="0"/>
                          <a:cs typeface="Calibri" panose="020F0502020204030204" pitchFamily="34" charset="0"/>
                        </a:rPr>
                        <a:t>2.85</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lnSpc>
                          <a:spcPct val="100000"/>
                        </a:lnSpc>
                        <a:spcBef>
                          <a:spcPts val="0"/>
                        </a:spcBef>
                        <a:spcAft>
                          <a:spcPts val="0"/>
                        </a:spcAft>
                      </a:pPr>
                      <a:r>
                        <a:rPr lang="en-US" sz="1400" dirty="0">
                          <a:solidFill>
                            <a:srgbClr val="000000"/>
                          </a:solidFill>
                          <a:effectLst/>
                          <a:latin typeface="+mn-lt"/>
                          <a:ea typeface="Calibri" panose="020F0502020204030204" pitchFamily="34" charset="0"/>
                          <a:cs typeface="Calibri" panose="020F0502020204030204" pitchFamily="34" charset="0"/>
                        </a:rPr>
                        <a:t>--</a:t>
                      </a:r>
                      <a:endParaRPr lang="en-US" sz="1400" dirty="0">
                        <a:effectLst/>
                        <a:latin typeface="+mn-lt"/>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2609743807"/>
                  </a:ext>
                </a:extLst>
              </a:tr>
            </a:tbl>
          </a:graphicData>
        </a:graphic>
      </p:graphicFrame>
      <p:sp>
        <p:nvSpPr>
          <p:cNvPr id="7" name="Content Placeholder 2">
            <a:extLst>
              <a:ext uri="{FF2B5EF4-FFF2-40B4-BE49-F238E27FC236}">
                <a16:creationId xmlns:a16="http://schemas.microsoft.com/office/drawing/2014/main" id="{A6FFA5D6-666B-4FEF-8B54-4F93D1DBDE54}"/>
              </a:ext>
            </a:extLst>
          </p:cNvPr>
          <p:cNvSpPr txBox="1">
            <a:spLocks/>
          </p:cNvSpPr>
          <p:nvPr/>
        </p:nvSpPr>
        <p:spPr>
          <a:xfrm>
            <a:off x="47470" y="3849259"/>
            <a:ext cx="9056844" cy="1097280"/>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pPr>
            <a:r>
              <a:rPr lang="en-US" sz="1500" b="0" dirty="0"/>
              <a:t>Each method gave differing feed costs for milk components, especially for fat yield.</a:t>
            </a:r>
          </a:p>
          <a:p>
            <a:pPr>
              <a:lnSpc>
                <a:spcPct val="100000"/>
              </a:lnSpc>
              <a:spcAft>
                <a:spcPts val="0"/>
              </a:spcAft>
            </a:pPr>
            <a:r>
              <a:rPr lang="en-US" sz="1500" b="0" dirty="0"/>
              <a:t>Phenotypic regression indicates much more feed requires to produce protein than Fat.</a:t>
            </a:r>
          </a:p>
          <a:p>
            <a:pPr>
              <a:lnSpc>
                <a:spcPct val="100000"/>
              </a:lnSpc>
              <a:spcAft>
                <a:spcPts val="0"/>
              </a:spcAft>
            </a:pPr>
            <a:r>
              <a:rPr lang="en-US" sz="1500" b="0" dirty="0"/>
              <a:t>Genomic regression shows the opposite result which producing fat requires more feed than protein. </a:t>
            </a:r>
          </a:p>
          <a:p>
            <a:pPr>
              <a:lnSpc>
                <a:spcPct val="100000"/>
              </a:lnSpc>
              <a:spcAft>
                <a:spcPts val="0"/>
              </a:spcAft>
            </a:pPr>
            <a:r>
              <a:rPr lang="en-US" sz="1500" b="0" dirty="0"/>
              <a:t>All regression models showed much less DMI requires to produce milk fluid compared to other methods.</a:t>
            </a:r>
          </a:p>
        </p:txBody>
      </p:sp>
    </p:spTree>
    <p:custDataLst>
      <p:tags r:id="rId1"/>
    </p:custDataLst>
    <p:extLst>
      <p:ext uri="{BB962C8B-B14F-4D97-AF65-F5344CB8AC3E}">
        <p14:creationId xmlns:p14="http://schemas.microsoft.com/office/powerpoint/2010/main" val="1161081470"/>
      </p:ext>
    </p:extLst>
  </p:cSld>
  <p:clrMapOvr>
    <a:masterClrMapping/>
  </p:clrMapOvr>
  <mc:AlternateContent xmlns:mc="http://schemas.openxmlformats.org/markup-compatibility/2006" xmlns:p14="http://schemas.microsoft.com/office/powerpoint/2010/main">
    <mc:Choice Requires="p14">
      <p:transition p14:dur="10" advTm="99321"/>
    </mc:Choice>
    <mc:Fallback xmlns="">
      <p:transition advTm="9932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E8D8-BFD3-4DC2-9094-E077E78C24B1}"/>
              </a:ext>
            </a:extLst>
          </p:cNvPr>
          <p:cNvSpPr>
            <a:spLocks noGrp="1"/>
          </p:cNvSpPr>
          <p:nvPr>
            <p:ph type="title"/>
          </p:nvPr>
        </p:nvSpPr>
        <p:spPr>
          <a:xfrm>
            <a:off x="7691" y="80560"/>
            <a:ext cx="6826346" cy="479822"/>
          </a:xfrm>
        </p:spPr>
        <p:txBody>
          <a:bodyPr/>
          <a:lstStyle/>
          <a:p>
            <a:r>
              <a:rPr lang="en-US" sz="2400" dirty="0">
                <a:solidFill>
                  <a:srgbClr val="FFFF00"/>
                </a:solidFill>
              </a:rPr>
              <a:t>Maintenance cost per year</a:t>
            </a:r>
          </a:p>
        </p:txBody>
      </p:sp>
      <p:graphicFrame>
        <p:nvGraphicFramePr>
          <p:cNvPr id="4" name="Table 3">
            <a:extLst>
              <a:ext uri="{FF2B5EF4-FFF2-40B4-BE49-F238E27FC236}">
                <a16:creationId xmlns:a16="http://schemas.microsoft.com/office/drawing/2014/main" id="{E57B5E21-8C35-4591-8C85-77973A5BDADF}"/>
              </a:ext>
            </a:extLst>
          </p:cNvPr>
          <p:cNvGraphicFramePr>
            <a:graphicFrameLocks noGrp="1"/>
          </p:cNvGraphicFramePr>
          <p:nvPr>
            <p:extLst>
              <p:ext uri="{D42A27DB-BD31-4B8C-83A1-F6EECF244321}">
                <p14:modId xmlns:p14="http://schemas.microsoft.com/office/powerpoint/2010/main" val="4208255123"/>
              </p:ext>
            </p:extLst>
          </p:nvPr>
        </p:nvGraphicFramePr>
        <p:xfrm>
          <a:off x="178862" y="750123"/>
          <a:ext cx="8338241" cy="2631440"/>
        </p:xfrm>
        <a:graphic>
          <a:graphicData uri="http://schemas.openxmlformats.org/drawingml/2006/table">
            <a:tbl>
              <a:tblPr firstRow="1" firstCol="1" bandRow="1"/>
              <a:tblGrid>
                <a:gridCol w="4528052">
                  <a:extLst>
                    <a:ext uri="{9D8B030D-6E8A-4147-A177-3AD203B41FA5}">
                      <a16:colId xmlns:a16="http://schemas.microsoft.com/office/drawing/2014/main" val="548148496"/>
                    </a:ext>
                  </a:extLst>
                </a:gridCol>
                <a:gridCol w="2280086">
                  <a:extLst>
                    <a:ext uri="{9D8B030D-6E8A-4147-A177-3AD203B41FA5}">
                      <a16:colId xmlns:a16="http://schemas.microsoft.com/office/drawing/2014/main" val="2651722792"/>
                    </a:ext>
                  </a:extLst>
                </a:gridCol>
                <a:gridCol w="1530103">
                  <a:extLst>
                    <a:ext uri="{9D8B030D-6E8A-4147-A177-3AD203B41FA5}">
                      <a16:colId xmlns:a16="http://schemas.microsoft.com/office/drawing/2014/main" val="1114731725"/>
                    </a:ext>
                  </a:extLst>
                </a:gridCol>
              </a:tblGrid>
              <a:tr h="505316">
                <a:tc>
                  <a:txBody>
                    <a:bodyPr/>
                    <a:lstStyle/>
                    <a:p>
                      <a:pPr marL="0" marR="0">
                        <a:lnSpc>
                          <a:spcPts val="11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b">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ct val="100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Maintenance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(pounds DMI/pound BW)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tc>
                  <a:txBody>
                    <a:bodyPr/>
                    <a:lstStyle/>
                    <a:p>
                      <a:pPr marL="0" marR="0" algn="ctr">
                        <a:lnSpc>
                          <a:spcPts val="11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Standard error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15862183"/>
                  </a:ext>
                </a:extLst>
              </a:tr>
              <a:tr h="27810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NM$ 2018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2989538424"/>
                  </a:ext>
                </a:extLst>
              </a:tr>
              <a:tr h="27810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NRC 2001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4224214763"/>
                  </a:ext>
                </a:extLst>
              </a:tr>
              <a:tr h="27810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NRC 2021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60522344"/>
                  </a:ext>
                </a:extLst>
              </a:tr>
              <a:tr h="27810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Phenotypic regression</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±0.18</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2626654787"/>
                  </a:ext>
                </a:extLst>
              </a:tr>
              <a:tr h="27810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Genomic regression</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6.3</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±0.42</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1232460276"/>
                  </a:ext>
                </a:extLst>
              </a:tr>
              <a:tr h="278101">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Sire genomic regression</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±0.72</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tcPr>
                </a:tc>
                <a:extLst>
                  <a:ext uri="{0D108BD9-81ED-4DB2-BD59-A6C34878D82A}">
                    <a16:rowId xmlns:a16="http://schemas.microsoft.com/office/drawing/2014/main" val="1681910128"/>
                  </a:ext>
                </a:extLst>
              </a:tr>
              <a:tr h="285878">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NM$ 2021 value </a:t>
                      </a: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tc>
                  <a:txBody>
                    <a:bodyPr/>
                    <a:lstStyle/>
                    <a:p>
                      <a:pPr marL="0" marR="0" algn="ct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marT="27305" marB="27305" anchor="ctr">
                    <a:lnL w="12700" cap="flat" cmpd="sng" algn="ctr">
                      <a:solidFill>
                        <a:srgbClr val="D5DCE4"/>
                      </a:solidFill>
                      <a:prstDash val="solid"/>
                      <a:round/>
                      <a:headEnd type="none" w="med" len="med"/>
                      <a:tailEnd type="none" w="med" len="med"/>
                    </a:lnL>
                    <a:lnR w="12700" cap="flat" cmpd="sng" algn="ctr">
                      <a:solidFill>
                        <a:srgbClr val="D5DCE4"/>
                      </a:solidFill>
                      <a:prstDash val="solid"/>
                      <a:round/>
                      <a:headEnd type="none" w="med" len="med"/>
                      <a:tailEnd type="none" w="med" len="med"/>
                    </a:lnR>
                    <a:lnT w="12700" cap="flat" cmpd="sng" algn="ctr">
                      <a:solidFill>
                        <a:srgbClr val="D5DCE4"/>
                      </a:solidFill>
                      <a:prstDash val="solid"/>
                      <a:round/>
                      <a:headEnd type="none" w="med" len="med"/>
                      <a:tailEnd type="none" w="med" len="med"/>
                    </a:lnT>
                    <a:lnB w="12700" cap="flat" cmpd="sng" algn="ctr">
                      <a:solidFill>
                        <a:srgbClr val="D5DCE4"/>
                      </a:solidFill>
                      <a:prstDash val="solid"/>
                      <a:round/>
                      <a:headEnd type="none" w="med" len="med"/>
                      <a:tailEnd type="none" w="med" len="med"/>
                    </a:lnB>
                    <a:solidFill>
                      <a:srgbClr val="EBF2FB"/>
                    </a:solidFill>
                  </a:tcPr>
                </a:tc>
                <a:extLst>
                  <a:ext uri="{0D108BD9-81ED-4DB2-BD59-A6C34878D82A}">
                    <a16:rowId xmlns:a16="http://schemas.microsoft.com/office/drawing/2014/main" val="524277231"/>
                  </a:ext>
                </a:extLst>
              </a:tr>
            </a:tbl>
          </a:graphicData>
        </a:graphic>
      </p:graphicFrame>
      <p:sp>
        <p:nvSpPr>
          <p:cNvPr id="7" name="Content Placeholder 2">
            <a:extLst>
              <a:ext uri="{FF2B5EF4-FFF2-40B4-BE49-F238E27FC236}">
                <a16:creationId xmlns:a16="http://schemas.microsoft.com/office/drawing/2014/main" id="{98330C32-F7AD-44E2-80B5-17E995DCA110}"/>
              </a:ext>
            </a:extLst>
          </p:cNvPr>
          <p:cNvSpPr txBox="1">
            <a:spLocks/>
          </p:cNvSpPr>
          <p:nvPr/>
        </p:nvSpPr>
        <p:spPr>
          <a:xfrm>
            <a:off x="-19844" y="3483584"/>
            <a:ext cx="9229725" cy="1307491"/>
          </a:xfrm>
          <a:prstGeom prst="rect">
            <a:avLst/>
          </a:prstGeom>
        </p:spPr>
        <p:txBody>
          <a:bodyPr/>
          <a:lstStyle>
            <a:lvl1pPr marL="228600" indent="-246888" algn="l" defTabSz="914400" rtl="0" eaLnBrk="1" latinLnBrk="0" hangingPunct="1">
              <a:lnSpc>
                <a:spcPts val="2500"/>
              </a:lnSpc>
              <a:spcBef>
                <a:spcPts val="0"/>
              </a:spcBef>
              <a:spcAft>
                <a:spcPts val="1200"/>
              </a:spcAft>
              <a:buClr>
                <a:srgbClr val="244270"/>
              </a:buClr>
              <a:buFont typeface="Symbol" pitchFamily="18" charset="2"/>
              <a:buChar char=""/>
              <a:defRPr sz="2400" b="1" kern="1200">
                <a:solidFill>
                  <a:schemeClr val="tx1"/>
                </a:solidFill>
                <a:latin typeface="+mn-lt"/>
                <a:ea typeface="+mn-ea"/>
                <a:cs typeface="+mn-cs"/>
              </a:defRPr>
            </a:lvl1pPr>
            <a:lvl2pPr marL="566928" indent="-274320" algn="l" defTabSz="914400" rtl="0" eaLnBrk="1" latinLnBrk="0" hangingPunct="1">
              <a:lnSpc>
                <a:spcPts val="2500"/>
              </a:lnSpc>
              <a:spcBef>
                <a:spcPts val="0"/>
              </a:spcBef>
              <a:spcAft>
                <a:spcPts val="1200"/>
              </a:spcAft>
              <a:buClr>
                <a:srgbClr val="244270"/>
              </a:buClr>
              <a:buFont typeface="Arial" pitchFamily="34" charset="0"/>
              <a:buChar char="–"/>
              <a:tabLst/>
              <a:defRPr sz="2400" b="1" kern="1200">
                <a:solidFill>
                  <a:schemeClr val="tx1"/>
                </a:solidFill>
                <a:latin typeface="+mn-lt"/>
                <a:ea typeface="+mn-ea"/>
                <a:cs typeface="+mn-cs"/>
              </a:defRPr>
            </a:lvl2pPr>
            <a:lvl3pPr marL="777240" indent="-223838" algn="l" defTabSz="914400" rtl="0" eaLnBrk="1" latinLnBrk="0" hangingPunct="1">
              <a:lnSpc>
                <a:spcPts val="2500"/>
              </a:lnSpc>
              <a:spcBef>
                <a:spcPts val="0"/>
              </a:spcBef>
              <a:spcAft>
                <a:spcPts val="1200"/>
              </a:spcAft>
              <a:buClr>
                <a:srgbClr val="244270"/>
              </a:buClr>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0"/>
              </a:spcAft>
            </a:pPr>
            <a:r>
              <a:rPr lang="en-US" sz="1800" b="0" dirty="0"/>
              <a:t>Estimates from CDCB data give much higher maintenance cost compared to NRC values </a:t>
            </a:r>
          </a:p>
          <a:p>
            <a:pPr lvl="1">
              <a:lnSpc>
                <a:spcPct val="100000"/>
              </a:lnSpc>
              <a:spcAft>
                <a:spcPts val="600"/>
              </a:spcAft>
            </a:pPr>
            <a:r>
              <a:rPr lang="en-US" sz="1600" b="0" dirty="0"/>
              <a:t>When regressing DMI on phenotypic, genomic and sire’s genomic body size predictors  </a:t>
            </a:r>
          </a:p>
          <a:p>
            <a:pPr>
              <a:spcAft>
                <a:spcPts val="600"/>
              </a:spcAft>
            </a:pPr>
            <a:r>
              <a:rPr lang="en-US" sz="1800" b="0" dirty="0"/>
              <a:t>Relative emphasis assigned against BWC in NM$ 2021 (- 9.4%) vs. NM$ 2018 (-5.3%)   </a:t>
            </a:r>
            <a:endParaRPr lang="en-US" sz="3200" b="0" dirty="0"/>
          </a:p>
        </p:txBody>
      </p:sp>
    </p:spTree>
    <p:custDataLst>
      <p:tags r:id="rId1"/>
    </p:custDataLst>
    <p:extLst>
      <p:ext uri="{BB962C8B-B14F-4D97-AF65-F5344CB8AC3E}">
        <p14:creationId xmlns:p14="http://schemas.microsoft.com/office/powerpoint/2010/main" val="4114545635"/>
      </p:ext>
    </p:extLst>
  </p:cSld>
  <p:clrMapOvr>
    <a:masterClrMapping/>
  </p:clrMapOvr>
  <mc:AlternateContent xmlns:mc="http://schemas.openxmlformats.org/markup-compatibility/2006" xmlns:p14="http://schemas.microsoft.com/office/powerpoint/2010/main">
    <mc:Choice Requires="p14">
      <p:transition p14:dur="10" advTm="64085"/>
    </mc:Choice>
    <mc:Fallback xmlns="">
      <p:transition advTm="6408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4|9.2"/>
</p:tagLst>
</file>

<file path=ppt/tags/tag2.xml><?xml version="1.0" encoding="utf-8"?>
<p:tagLst xmlns:a="http://schemas.openxmlformats.org/drawingml/2006/main" xmlns:r="http://schemas.openxmlformats.org/officeDocument/2006/relationships" xmlns:p="http://schemas.openxmlformats.org/presentationml/2006/main">
  <p:tag name="TIMING" val="|15.6|11.4"/>
</p:tagLst>
</file>

<file path=ppt/tags/tag3.xml><?xml version="1.0" encoding="utf-8"?>
<p:tagLst xmlns:a="http://schemas.openxmlformats.org/drawingml/2006/main" xmlns:r="http://schemas.openxmlformats.org/officeDocument/2006/relationships" xmlns:p="http://schemas.openxmlformats.org/presentationml/2006/main">
  <p:tag name="TIMING" val="|41.5"/>
</p:tagLst>
</file>

<file path=ppt/tags/tag4.xml><?xml version="1.0" encoding="utf-8"?>
<p:tagLst xmlns:a="http://schemas.openxmlformats.org/drawingml/2006/main" xmlns:r="http://schemas.openxmlformats.org/officeDocument/2006/relationships" xmlns:p="http://schemas.openxmlformats.org/presentationml/2006/main">
  <p:tag name="TIMING" val="|32.5"/>
</p:tagLst>
</file>

<file path=ppt/tags/tag5.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212397</TotalTime>
  <Words>1556</Words>
  <Application>Microsoft Office PowerPoint</Application>
  <PresentationFormat>Custom</PresentationFormat>
  <Paragraphs>410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Wingdings</vt:lpstr>
      <vt:lpstr>Calibri</vt:lpstr>
      <vt:lpstr>Times New Roman</vt:lpstr>
      <vt:lpstr>Cambria</vt:lpstr>
      <vt:lpstr>Symbol</vt:lpstr>
      <vt:lpstr>AIP-2017 16-9 Slide Master</vt:lpstr>
      <vt:lpstr>Phenotypic and genotypic impact of milk components and bodyweight composite on dry matter intake</vt:lpstr>
      <vt:lpstr>Backgrounds</vt:lpstr>
      <vt:lpstr>Why feed efficiency is important?</vt:lpstr>
      <vt:lpstr>Calculating feed cost for NM$ index</vt:lpstr>
      <vt:lpstr>Objectives</vt:lpstr>
      <vt:lpstr>U.S. Feed efficiency database</vt:lpstr>
      <vt:lpstr>Mixed Models for Dry Matter Intake (DMI)</vt:lpstr>
      <vt:lpstr>Feed cost for yield components</vt:lpstr>
      <vt:lpstr>Maintenance cost per year</vt:lpstr>
      <vt:lpstr> DMI prediction using 5 type traits forming BWC</vt:lpstr>
      <vt:lpstr> DMI prediction using 4 type traits forming BWC</vt:lpstr>
      <vt:lpstr> BW prediction using type traits forming BWC</vt:lpstr>
      <vt:lpstr>Conclusions</vt:lpstr>
      <vt:lpstr>Acknowledgments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Toghiani, Sajjad - ARS</cp:lastModifiedBy>
  <cp:revision>1328</cp:revision>
  <cp:lastPrinted>2019-09-27T22:09:15Z</cp:lastPrinted>
  <dcterms:created xsi:type="dcterms:W3CDTF">2017-04-14T13:19:57Z</dcterms:created>
  <dcterms:modified xsi:type="dcterms:W3CDTF">2022-07-14T21:10:09Z</dcterms:modified>
</cp:coreProperties>
</file>