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49" r:id="rId3"/>
  </p:sldMasterIdLst>
  <p:notesMasterIdLst>
    <p:notesMasterId r:id="rId31"/>
  </p:notesMasterIdLst>
  <p:handoutMasterIdLst>
    <p:handoutMasterId r:id="rId32"/>
  </p:handoutMasterIdLst>
  <p:sldIdLst>
    <p:sldId id="256" r:id="rId4"/>
    <p:sldId id="506" r:id="rId5"/>
    <p:sldId id="496" r:id="rId6"/>
    <p:sldId id="480" r:id="rId7"/>
    <p:sldId id="488" r:id="rId8"/>
    <p:sldId id="492" r:id="rId9"/>
    <p:sldId id="512" r:id="rId10"/>
    <p:sldId id="516" r:id="rId11"/>
    <p:sldId id="507" r:id="rId12"/>
    <p:sldId id="519" r:id="rId13"/>
    <p:sldId id="508" r:id="rId14"/>
    <p:sldId id="515" r:id="rId15"/>
    <p:sldId id="491" r:id="rId16"/>
    <p:sldId id="498" r:id="rId17"/>
    <p:sldId id="501" r:id="rId18"/>
    <p:sldId id="493" r:id="rId19"/>
    <p:sldId id="510" r:id="rId20"/>
    <p:sldId id="504" r:id="rId21"/>
    <p:sldId id="495" r:id="rId22"/>
    <p:sldId id="509" r:id="rId23"/>
    <p:sldId id="500" r:id="rId24"/>
    <p:sldId id="490" r:id="rId25"/>
    <p:sldId id="478" r:id="rId26"/>
    <p:sldId id="460" r:id="rId27"/>
    <p:sldId id="485" r:id="rId28"/>
    <p:sldId id="517" r:id="rId29"/>
    <p:sldId id="476" r:id="rId30"/>
  </p:sldIdLst>
  <p:sldSz cx="9144000" cy="6858000" type="screen4x3"/>
  <p:notesSz cx="7019925" cy="9305925"/>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n-ea"/>
        <a:cs typeface="DejaVu Sans" pitchFamily="34" charset="0"/>
      </a:defRPr>
    </a:lvl1pPr>
    <a:lvl2pPr marL="742950" indent="-28575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n-ea"/>
        <a:cs typeface="DejaVu Sans" pitchFamily="34" charset="0"/>
      </a:defRPr>
    </a:lvl2pPr>
    <a:lvl3pPr marL="11430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n-ea"/>
        <a:cs typeface="DejaVu Sans" pitchFamily="34" charset="0"/>
      </a:defRPr>
    </a:lvl3pPr>
    <a:lvl4pPr marL="16002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n-ea"/>
        <a:cs typeface="DejaVu Sans" pitchFamily="34" charset="0"/>
      </a:defRPr>
    </a:lvl4pPr>
    <a:lvl5pPr marL="20574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mn-ea"/>
        <a:cs typeface="DejaVu Sans" pitchFamily="34" charset="0"/>
      </a:defRPr>
    </a:lvl5pPr>
    <a:lvl6pPr marL="2286000" algn="l" defTabSz="914400" rtl="0" eaLnBrk="1" latinLnBrk="0" hangingPunct="1">
      <a:defRPr sz="2400" kern="1200">
        <a:solidFill>
          <a:schemeClr val="bg1"/>
        </a:solidFill>
        <a:latin typeface="Arial" charset="0"/>
        <a:ea typeface="+mn-ea"/>
        <a:cs typeface="DejaVu Sans" pitchFamily="34" charset="0"/>
      </a:defRPr>
    </a:lvl6pPr>
    <a:lvl7pPr marL="2743200" algn="l" defTabSz="914400" rtl="0" eaLnBrk="1" latinLnBrk="0" hangingPunct="1">
      <a:defRPr sz="2400" kern="1200">
        <a:solidFill>
          <a:schemeClr val="bg1"/>
        </a:solidFill>
        <a:latin typeface="Arial" charset="0"/>
        <a:ea typeface="+mn-ea"/>
        <a:cs typeface="DejaVu Sans" pitchFamily="34" charset="0"/>
      </a:defRPr>
    </a:lvl7pPr>
    <a:lvl8pPr marL="3200400" algn="l" defTabSz="914400" rtl="0" eaLnBrk="1" latinLnBrk="0" hangingPunct="1">
      <a:defRPr sz="2400" kern="1200">
        <a:solidFill>
          <a:schemeClr val="bg1"/>
        </a:solidFill>
        <a:latin typeface="Arial" charset="0"/>
        <a:ea typeface="+mn-ea"/>
        <a:cs typeface="DejaVu Sans" pitchFamily="34" charset="0"/>
      </a:defRPr>
    </a:lvl8pPr>
    <a:lvl9pPr marL="3657600" algn="l" defTabSz="914400" rtl="0" eaLnBrk="1" latinLnBrk="0" hangingPunct="1">
      <a:defRPr sz="2400" kern="1200">
        <a:solidFill>
          <a:schemeClr val="bg1"/>
        </a:solidFill>
        <a:latin typeface="Arial" charset="0"/>
        <a:ea typeface="+mn-ea"/>
        <a:cs typeface="DejaVu Sans"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B. Col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79B"/>
    <a:srgbClr val="1E1C80"/>
    <a:srgbClr val="000080"/>
    <a:srgbClr val="FFFFFF"/>
    <a:srgbClr val="009900"/>
    <a:srgbClr val="00FF00"/>
    <a:srgbClr val="FF0000"/>
    <a:srgbClr val="66CCFF"/>
    <a:srgbClr val="FF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1" autoAdjust="0"/>
    <p:restoredTop sz="94652" autoAdjust="0"/>
  </p:normalViewPr>
  <p:slideViewPr>
    <p:cSldViewPr>
      <p:cViewPr>
        <p:scale>
          <a:sx n="143" d="100"/>
          <a:sy n="143" d="100"/>
        </p:scale>
        <p:origin x="-2232" y="-8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6" d="100"/>
        <a:sy n="106" d="100"/>
      </p:scale>
      <p:origin x="0" y="0"/>
    </p:cViewPr>
  </p:sorterViewPr>
  <p:notesViewPr>
    <p:cSldViewPr>
      <p:cViewPr varScale="1">
        <p:scale>
          <a:sx n="59" d="100"/>
          <a:sy n="59" d="100"/>
        </p:scale>
        <p:origin x="-1752" y="-72"/>
      </p:cViewPr>
      <p:guideLst>
        <p:guide orient="horz" pos="2883"/>
        <p:guide pos="221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979A5F72-0212-4148-A069-CE40A7065147}" type="datetimeFigureOut">
              <a:rPr lang="en-US" smtClean="0"/>
              <a:t>5/19/14</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60B68B69-FDCB-B14A-B1D2-CFE5E2FE20C7}" type="slidenum">
              <a:rPr lang="en-US" smtClean="0"/>
              <a:t>‹#›</a:t>
            </a:fld>
            <a:endParaRPr lang="en-US"/>
          </a:p>
        </p:txBody>
      </p:sp>
    </p:spTree>
    <p:extLst>
      <p:ext uri="{BB962C8B-B14F-4D97-AF65-F5344CB8AC3E}">
        <p14:creationId xmlns:p14="http://schemas.microsoft.com/office/powerpoint/2010/main" val="674139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19925" cy="9305925"/>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3074" name="AutoShape 2"/>
          <p:cNvSpPr>
            <a:spLocks noChangeArrowheads="1"/>
          </p:cNvSpPr>
          <p:nvPr/>
        </p:nvSpPr>
        <p:spPr bwMode="auto">
          <a:xfrm>
            <a:off x="0" y="0"/>
            <a:ext cx="7019925" cy="9305925"/>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5" name="Rectangle 3"/>
          <p:cNvSpPr>
            <a:spLocks noGrp="1" noChangeArrowheads="1"/>
          </p:cNvSpPr>
          <p:nvPr>
            <p:ph type="hdr"/>
          </p:nvPr>
        </p:nvSpPr>
        <p:spPr bwMode="auto">
          <a:xfrm>
            <a:off x="0" y="0"/>
            <a:ext cx="3038475" cy="460375"/>
          </a:xfrm>
          <a:prstGeom prst="rect">
            <a:avLst/>
          </a:prstGeom>
          <a:noFill/>
          <a:ln w="9525">
            <a:noFill/>
            <a:round/>
            <a:headEnd/>
            <a:tailEnd/>
          </a:ln>
          <a:effectLst/>
        </p:spPr>
        <p:txBody>
          <a:bodyPr vert="horz" wrap="square" lIns="93874" tIns="46937" rIns="93874" bIns="46937" numCol="1" anchor="t" anchorCtr="0" compatLnSpc="1">
            <a:prstTxWarp prst="textNoShape">
              <a:avLst/>
            </a:prstTxWarp>
          </a:bodyPr>
          <a:lstStyle>
            <a:lvl1pPr defTabSz="461963">
              <a:buClrTx/>
              <a:buFontTx/>
              <a:buNone/>
              <a:tabLst>
                <a:tab pos="731838" algn="l"/>
                <a:tab pos="1463675" algn="l"/>
                <a:tab pos="2195513" algn="l"/>
                <a:tab pos="2927350" algn="l"/>
              </a:tabLst>
              <a:defRPr sz="1200">
                <a:solidFill>
                  <a:srgbClr val="FFFF00"/>
                </a:solidFill>
                <a:latin typeface="Times New Roman" pitchFamily="18" charset="0"/>
              </a:defRPr>
            </a:lvl1pPr>
          </a:lstStyle>
          <a:p>
            <a:endParaRPr lang="en-US"/>
          </a:p>
        </p:txBody>
      </p:sp>
      <p:sp>
        <p:nvSpPr>
          <p:cNvPr id="3076" name="Rectangle 4"/>
          <p:cNvSpPr>
            <a:spLocks noGrp="1" noChangeArrowheads="1"/>
          </p:cNvSpPr>
          <p:nvPr>
            <p:ph type="dt"/>
          </p:nvPr>
        </p:nvSpPr>
        <p:spPr bwMode="auto">
          <a:xfrm>
            <a:off x="3978275" y="0"/>
            <a:ext cx="3038475" cy="460375"/>
          </a:xfrm>
          <a:prstGeom prst="rect">
            <a:avLst/>
          </a:prstGeom>
          <a:noFill/>
          <a:ln w="9525">
            <a:noFill/>
            <a:round/>
            <a:headEnd/>
            <a:tailEnd/>
          </a:ln>
          <a:effectLst/>
        </p:spPr>
        <p:txBody>
          <a:bodyPr vert="horz" wrap="square" lIns="93874" tIns="46937" rIns="93874" bIns="46937" numCol="1" anchor="t" anchorCtr="0" compatLnSpc="1">
            <a:prstTxWarp prst="textNoShape">
              <a:avLst/>
            </a:prstTxWarp>
          </a:bodyPr>
          <a:lstStyle>
            <a:lvl1pPr algn="r" defTabSz="461963">
              <a:buClrTx/>
              <a:buFontTx/>
              <a:buNone/>
              <a:tabLst>
                <a:tab pos="731838" algn="l"/>
                <a:tab pos="1463675" algn="l"/>
                <a:tab pos="2195513" algn="l"/>
                <a:tab pos="2927350" algn="l"/>
              </a:tabLst>
              <a:defRPr sz="1200">
                <a:solidFill>
                  <a:srgbClr val="FFFF00"/>
                </a:solidFill>
                <a:latin typeface="Times New Roman" pitchFamily="18" charset="0"/>
              </a:defRPr>
            </a:lvl1pPr>
          </a:lstStyle>
          <a:p>
            <a:endParaRPr lang="en-US"/>
          </a:p>
        </p:txBody>
      </p:sp>
      <p:sp>
        <p:nvSpPr>
          <p:cNvPr id="3077" name="Rectangle 5"/>
          <p:cNvSpPr>
            <a:spLocks noGrp="1" noRot="1" noChangeAspect="1" noChangeArrowheads="1"/>
          </p:cNvSpPr>
          <p:nvPr>
            <p:ph type="sldImg"/>
          </p:nvPr>
        </p:nvSpPr>
        <p:spPr bwMode="auto">
          <a:xfrm>
            <a:off x="1185863" y="700088"/>
            <a:ext cx="4646612" cy="3484562"/>
          </a:xfrm>
          <a:prstGeom prst="rect">
            <a:avLst/>
          </a:prstGeom>
          <a:solidFill>
            <a:srgbClr val="FFFFFF"/>
          </a:solidFill>
          <a:ln w="9360">
            <a:solidFill>
              <a:srgbClr val="000000"/>
            </a:solidFill>
            <a:miter lim="800000"/>
            <a:headEnd/>
            <a:tailEnd/>
          </a:ln>
          <a:effectLst/>
        </p:spPr>
      </p:sp>
      <p:sp>
        <p:nvSpPr>
          <p:cNvPr id="3078" name="Rectangle 6"/>
          <p:cNvSpPr>
            <a:spLocks noGrp="1" noChangeArrowheads="1"/>
          </p:cNvSpPr>
          <p:nvPr>
            <p:ph type="body"/>
          </p:nvPr>
        </p:nvSpPr>
        <p:spPr bwMode="auto">
          <a:xfrm>
            <a:off x="936625" y="4421188"/>
            <a:ext cx="5143500" cy="4183062"/>
          </a:xfrm>
          <a:prstGeom prst="rect">
            <a:avLst/>
          </a:prstGeom>
          <a:noFill/>
          <a:ln w="9525">
            <a:noFill/>
            <a:round/>
            <a:headEnd/>
            <a:tailEnd/>
          </a:ln>
          <a:effectLst/>
        </p:spPr>
        <p:txBody>
          <a:bodyPr vert="horz" wrap="square" lIns="93874" tIns="46937" rIns="93874" bIns="46937" numCol="1" anchor="t" anchorCtr="0" compatLnSpc="1">
            <a:prstTxWarp prst="textNoShape">
              <a:avLst/>
            </a:prstTxWarp>
          </a:bodyPr>
          <a:lstStyle/>
          <a:p>
            <a:pPr lvl="0"/>
            <a:endParaRPr lang="en-US" smtClean="0"/>
          </a:p>
        </p:txBody>
      </p:sp>
      <p:sp>
        <p:nvSpPr>
          <p:cNvPr id="3079" name="Rectangle 7"/>
          <p:cNvSpPr>
            <a:spLocks noGrp="1" noChangeArrowheads="1"/>
          </p:cNvSpPr>
          <p:nvPr>
            <p:ph type="ftr"/>
          </p:nvPr>
        </p:nvSpPr>
        <p:spPr bwMode="auto">
          <a:xfrm>
            <a:off x="0" y="8843963"/>
            <a:ext cx="3038475" cy="460375"/>
          </a:xfrm>
          <a:prstGeom prst="rect">
            <a:avLst/>
          </a:prstGeom>
          <a:noFill/>
          <a:ln w="9525">
            <a:noFill/>
            <a:round/>
            <a:headEnd/>
            <a:tailEnd/>
          </a:ln>
          <a:effectLst/>
        </p:spPr>
        <p:txBody>
          <a:bodyPr vert="horz" wrap="square" lIns="93874" tIns="46937" rIns="93874" bIns="46937" numCol="1" anchor="b" anchorCtr="0" compatLnSpc="1">
            <a:prstTxWarp prst="textNoShape">
              <a:avLst/>
            </a:prstTxWarp>
          </a:bodyPr>
          <a:lstStyle>
            <a:lvl1pPr defTabSz="461963">
              <a:buClrTx/>
              <a:buFontTx/>
              <a:buNone/>
              <a:tabLst>
                <a:tab pos="731838" algn="l"/>
                <a:tab pos="1463675" algn="l"/>
                <a:tab pos="2195513" algn="l"/>
                <a:tab pos="2927350" algn="l"/>
              </a:tabLst>
              <a:defRPr sz="1200">
                <a:solidFill>
                  <a:srgbClr val="FFFF00"/>
                </a:solidFill>
                <a:latin typeface="Times New Roman" pitchFamily="18" charset="0"/>
              </a:defRPr>
            </a:lvl1pPr>
          </a:lstStyle>
          <a:p>
            <a:endParaRPr lang="en-US"/>
          </a:p>
        </p:txBody>
      </p:sp>
      <p:sp>
        <p:nvSpPr>
          <p:cNvPr id="3080" name="Rectangle 8"/>
          <p:cNvSpPr>
            <a:spLocks noGrp="1" noChangeArrowheads="1"/>
          </p:cNvSpPr>
          <p:nvPr>
            <p:ph type="sldNum"/>
          </p:nvPr>
        </p:nvSpPr>
        <p:spPr bwMode="auto">
          <a:xfrm>
            <a:off x="3978275" y="8843963"/>
            <a:ext cx="3038475" cy="460375"/>
          </a:xfrm>
          <a:prstGeom prst="rect">
            <a:avLst/>
          </a:prstGeom>
          <a:noFill/>
          <a:ln w="9525">
            <a:noFill/>
            <a:round/>
            <a:headEnd/>
            <a:tailEnd/>
          </a:ln>
          <a:effectLst/>
        </p:spPr>
        <p:txBody>
          <a:bodyPr vert="horz" wrap="square" lIns="93874" tIns="46937" rIns="93874" bIns="46937" numCol="1" anchor="b" anchorCtr="0" compatLnSpc="1">
            <a:prstTxWarp prst="textNoShape">
              <a:avLst/>
            </a:prstTxWarp>
          </a:bodyPr>
          <a:lstStyle>
            <a:lvl1pPr algn="r" defTabSz="461963">
              <a:buClrTx/>
              <a:buFontTx/>
              <a:buNone/>
              <a:tabLst>
                <a:tab pos="731838" algn="l"/>
                <a:tab pos="1463675" algn="l"/>
                <a:tab pos="2195513" algn="l"/>
                <a:tab pos="2927350" algn="l"/>
              </a:tabLst>
              <a:defRPr sz="1200">
                <a:solidFill>
                  <a:srgbClr val="FFFF00"/>
                </a:solidFill>
                <a:latin typeface="Times New Roman" pitchFamily="18" charset="0"/>
              </a:defRPr>
            </a:lvl1pPr>
          </a:lstStyle>
          <a:p>
            <a:fld id="{8436D4C5-DB42-4D41-BAC1-6E344C8F1DAD}" type="slidenum">
              <a:rPr lang="en-US"/>
              <a:pPr/>
              <a:t>‹#›</a:t>
            </a:fld>
            <a:endParaRPr lang="en-US"/>
          </a:p>
        </p:txBody>
      </p:sp>
    </p:spTree>
    <p:extLst>
      <p:ext uri="{BB962C8B-B14F-4D97-AF65-F5344CB8AC3E}">
        <p14:creationId xmlns:p14="http://schemas.microsoft.com/office/powerpoint/2010/main" val="29487317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44BA770-8033-409D-96D5-1682BDC62352}" type="slidenum">
              <a:rPr lang="en-US"/>
              <a:pPr/>
              <a:t>1</a:t>
            </a:fld>
            <a:endParaRPr lang="en-US"/>
          </a:p>
        </p:txBody>
      </p:sp>
      <p:sp>
        <p:nvSpPr>
          <p:cNvPr id="17409" name="Rectangle 1"/>
          <p:cNvSpPr txBox="1">
            <a:spLocks noGrp="1" noRot="1" noChangeAspect="1" noChangeArrowheads="1"/>
          </p:cNvSpPr>
          <p:nvPr>
            <p:ph type="sldImg"/>
          </p:nvPr>
        </p:nvSpPr>
        <p:spPr bwMode="auto">
          <a:xfrm>
            <a:off x="1185863" y="700088"/>
            <a:ext cx="4649787" cy="3487737"/>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936625" y="4421188"/>
            <a:ext cx="5145088" cy="4184650"/>
          </a:xfrm>
          <a:prstGeom prst="rect">
            <a:avLst/>
          </a:prstGeom>
          <a:noFill/>
          <a:ln>
            <a:round/>
            <a:headEnd/>
            <a:tailEnd/>
          </a:ln>
        </p:spPr>
        <p:txBody>
          <a:bodyPr wrap="none" lIns="92418" tIns="46209" rIns="92418" bIns="46209"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19</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19</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19</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20</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20</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20</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21</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21</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21</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22</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22</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22</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23</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23</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23</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24</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24</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24</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3</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3</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3</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4</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4</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4</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6</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6</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6</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8</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8</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8</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12</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12</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12</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14</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14</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14</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15</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15</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15</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A6B82D78-72CA-4280-BF88-9B494D290322}" type="slidenum">
              <a:rPr lang="en-US"/>
              <a:pPr/>
              <a:t>17</a:t>
            </a:fld>
            <a:endParaRPr lang="en-US"/>
          </a:p>
        </p:txBody>
      </p:sp>
      <p:sp>
        <p:nvSpPr>
          <p:cNvPr id="23553" name="Text Box 1"/>
          <p:cNvSpPr txBox="1">
            <a:spLocks noChangeArrowheads="1"/>
          </p:cNvSpPr>
          <p:nvPr/>
        </p:nvSpPr>
        <p:spPr bwMode="auto">
          <a:xfrm>
            <a:off x="4398963" y="9555163"/>
            <a:ext cx="3370262" cy="500062"/>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6018535E-751A-41F6-88D1-9C22E6D1F4CD}"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17</a:t>
            </a:fld>
            <a:endParaRPr lang="en-US" sz="1400">
              <a:solidFill>
                <a:srgbClr val="000000"/>
              </a:solidFill>
              <a:latin typeface="Times New Roman" pitchFamily="16" charset="0"/>
            </a:endParaRPr>
          </a:p>
        </p:txBody>
      </p:sp>
      <p:sp>
        <p:nvSpPr>
          <p:cNvPr id="23554" name="Text Box 2"/>
          <p:cNvSpPr txBox="1">
            <a:spLocks noChangeArrowheads="1"/>
          </p:cNvSpPr>
          <p:nvPr/>
        </p:nvSpPr>
        <p:spPr bwMode="auto">
          <a:xfrm>
            <a:off x="4398963" y="9555164"/>
            <a:ext cx="3371850" cy="501650"/>
          </a:xfrm>
          <a:prstGeom prst="rect">
            <a:avLst/>
          </a:prstGeom>
          <a:noFill/>
          <a:ln w="9525">
            <a:noFill/>
            <a:round/>
            <a:headEnd/>
            <a:tailEnd/>
          </a:ln>
          <a:effectLst/>
        </p:spPr>
        <p:txBody>
          <a:bodyPr lIns="0" tIns="0" rIns="0" bIns="0" anchor="b"/>
          <a:lstStyle/>
          <a:p>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fld id="{9E55A56F-54AE-4FBD-A708-A85679E2043A}" type="slidenum">
              <a:rPr lang="en-US" sz="1400">
                <a:solidFill>
                  <a:srgbClr val="000000"/>
                </a:solidFill>
                <a:latin typeface="Times New Roman" pitchFamily="16" charset="0"/>
              </a:rPr>
              <a:pPr algn="r">
                <a:tabLst>
                  <a:tab pos="0" algn="l"/>
                  <a:tab pos="457153" algn="l"/>
                  <a:tab pos="914308" algn="l"/>
                  <a:tab pos="1371461" algn="l"/>
                  <a:tab pos="1828614" algn="l"/>
                  <a:tab pos="2285769" algn="l"/>
                  <a:tab pos="2742922" algn="l"/>
                  <a:tab pos="3200076" algn="l"/>
                  <a:tab pos="3657230" algn="l"/>
                  <a:tab pos="4114383" algn="l"/>
                  <a:tab pos="4571537" algn="l"/>
                  <a:tab pos="5028690" algn="l"/>
                  <a:tab pos="5485844" algn="l"/>
                  <a:tab pos="5942998" algn="l"/>
                  <a:tab pos="6400151" algn="l"/>
                  <a:tab pos="6857305" algn="l"/>
                  <a:tab pos="7314459" algn="l"/>
                  <a:tab pos="7771612" algn="l"/>
                  <a:tab pos="8228766" algn="l"/>
                  <a:tab pos="8685920" algn="l"/>
                  <a:tab pos="9143073" algn="l"/>
                </a:tabLst>
              </a:pPr>
              <a:t>17</a:t>
            </a:fld>
            <a:endParaRPr lang="en-US" sz="1400">
              <a:solidFill>
                <a:srgbClr val="000000"/>
              </a:solidFill>
              <a:latin typeface="Times New Roman" pitchFamily="16" charset="0"/>
            </a:endParaRPr>
          </a:p>
        </p:txBody>
      </p:sp>
      <p:sp>
        <p:nvSpPr>
          <p:cNvPr id="23555" name="Rectangle 3"/>
          <p:cNvSpPr txBox="1">
            <a:spLocks noGrp="1" noRot="1" noChangeAspect="1" noChangeArrowheads="1"/>
          </p:cNvSpPr>
          <p:nvPr>
            <p:ph type="sldImg"/>
          </p:nvPr>
        </p:nvSpPr>
        <p:spPr bwMode="auto">
          <a:xfrm>
            <a:off x="1184275" y="706438"/>
            <a:ext cx="4652963" cy="3489325"/>
          </a:xfrm>
          <a:prstGeom prst="rect">
            <a:avLst/>
          </a:prstGeom>
          <a:solidFill>
            <a:srgbClr val="FFFFFF"/>
          </a:solidFill>
          <a:ln>
            <a:solidFill>
              <a:srgbClr val="000000"/>
            </a:solidFill>
            <a:miter lim="800000"/>
            <a:headEnd/>
            <a:tailEnd/>
          </a:ln>
        </p:spPr>
      </p:sp>
      <p:sp>
        <p:nvSpPr>
          <p:cNvPr id="23556" name="Rectangle 4"/>
          <p:cNvSpPr txBox="1">
            <a:spLocks noGrp="1" noChangeArrowheads="1"/>
          </p:cNvSpPr>
          <p:nvPr>
            <p:ph type="body" idx="1"/>
          </p:nvPr>
        </p:nvSpPr>
        <p:spPr bwMode="auto">
          <a:xfrm>
            <a:off x="777875" y="4776788"/>
            <a:ext cx="6215063" cy="4522787"/>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98425"/>
            <a:ext cx="2208212"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8425"/>
            <a:ext cx="6475413"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8425"/>
            <a:ext cx="8836025" cy="641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798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35798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35798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47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812800"/>
            <a:ext cx="7769225" cy="1189038"/>
          </a:xfrm>
        </p:spPr>
        <p:txBody>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798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5798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27279B"/>
            </a:gs>
          </a:gsLst>
          <a:lin ang="5400000" scaled="1"/>
        </a:gra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66675" y="6619875"/>
            <a:ext cx="7400925" cy="152400"/>
          </a:xfrm>
          <a:prstGeom prst="rect">
            <a:avLst/>
          </a:prstGeom>
          <a:noFill/>
          <a:ln w="9525">
            <a:noFill/>
            <a:round/>
            <a:headEnd/>
            <a:tailEnd/>
          </a:ln>
          <a:effectLst/>
        </p:spPr>
        <p:txBody>
          <a:bodyPr lIns="0" tIns="0" rIns="0" bIns="0" anchor="ctr">
            <a:spAutoFit/>
          </a:bodyPr>
          <a:lstStyle/>
          <a:p>
            <a:pPr eaLnBrk="0" hangingPunct="0">
              <a:spcBef>
                <a:spcPts val="6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smtClean="0">
                <a:solidFill>
                  <a:srgbClr val="66CCFF"/>
                </a:solidFill>
              </a:rPr>
              <a:t>International Committee for Animal Recording, Berlin, Germany, May 22, 2014 </a:t>
            </a:r>
            <a:r>
              <a:rPr lang="en-US" sz="1000" b="1" dirty="0">
                <a:solidFill>
                  <a:srgbClr val="66CCFF"/>
                </a:solidFill>
              </a:rPr>
              <a:t>(</a:t>
            </a:r>
            <a:fld id="{757AF3B7-D04A-4482-B31A-50AC66A93D48}" type="slidenum">
              <a:rPr lang="en-US" sz="1000" b="1">
                <a:solidFill>
                  <a:srgbClr val="66CCFF"/>
                </a:solidFill>
              </a:rPr>
              <a:pPr eaLnBrk="0" hangingPunct="0">
                <a:spcBef>
                  <a:spcPts val="6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a:t>
            </a:fld>
            <a:r>
              <a:rPr lang="en-US" sz="1000" b="1" dirty="0">
                <a:solidFill>
                  <a:srgbClr val="66CCFF"/>
                </a:solidFill>
              </a:rPr>
              <a:t>)</a:t>
            </a:r>
          </a:p>
        </p:txBody>
      </p:sp>
      <p:sp>
        <p:nvSpPr>
          <p:cNvPr id="1026" name="Text Box 2"/>
          <p:cNvSpPr txBox="1">
            <a:spLocks noChangeArrowheads="1"/>
          </p:cNvSpPr>
          <p:nvPr/>
        </p:nvSpPr>
        <p:spPr bwMode="auto">
          <a:xfrm>
            <a:off x="8759825" y="6615113"/>
            <a:ext cx="274638" cy="152400"/>
          </a:xfrm>
          <a:prstGeom prst="rect">
            <a:avLst/>
          </a:prstGeom>
          <a:noFill/>
          <a:ln w="9525">
            <a:noFill/>
            <a:round/>
            <a:headEnd/>
            <a:tailEnd/>
          </a:ln>
          <a:effectLst/>
        </p:spPr>
        <p:txBody>
          <a:bodyPr wrap="none" lIns="0" tIns="0" rIns="0" bIns="0" anchor="ctr">
            <a:spAutoFit/>
          </a:bodyPr>
          <a:lstStyle/>
          <a:p>
            <a:pPr algn="ctr" eaLnBrk="0" hangingPunct="0">
              <a:spcBef>
                <a:spcPts val="6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66CCFF"/>
                </a:solidFill>
              </a:rPr>
              <a:t>Cole</a:t>
            </a:r>
          </a:p>
        </p:txBody>
      </p:sp>
      <p:sp>
        <p:nvSpPr>
          <p:cNvPr id="1027" name="Rectangle 3"/>
          <p:cNvSpPr>
            <a:spLocks noGrp="1" noChangeArrowheads="1"/>
          </p:cNvSpPr>
          <p:nvPr>
            <p:ph type="title"/>
          </p:nvPr>
        </p:nvSpPr>
        <p:spPr bwMode="auto">
          <a:xfrm>
            <a:off x="152400" y="98425"/>
            <a:ext cx="8836025" cy="6413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8" name="Rectangle 4"/>
          <p:cNvSpPr>
            <a:spLocks noGrp="1" noChangeArrowheads="1"/>
          </p:cNvSpPr>
          <p:nvPr>
            <p:ph type="body" idx="1"/>
          </p:nvPr>
        </p:nvSpPr>
        <p:spPr bwMode="auto">
          <a:xfrm>
            <a:off x="914400" y="1600200"/>
            <a:ext cx="73120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grpSp>
        <p:nvGrpSpPr>
          <p:cNvPr id="1029" name="Group 5"/>
          <p:cNvGrpSpPr>
            <a:grpSpLocks/>
          </p:cNvGrpSpPr>
          <p:nvPr/>
        </p:nvGrpSpPr>
        <p:grpSpPr bwMode="auto">
          <a:xfrm>
            <a:off x="0" y="833438"/>
            <a:ext cx="9142413" cy="79375"/>
            <a:chOff x="0" y="525"/>
            <a:chExt cx="5759" cy="50"/>
          </a:xfrm>
        </p:grpSpPr>
        <p:sp>
          <p:nvSpPr>
            <p:cNvPr id="1030" name="Rectangle 6"/>
            <p:cNvSpPr>
              <a:spLocks noChangeArrowheads="1"/>
            </p:cNvSpPr>
            <p:nvPr/>
          </p:nvSpPr>
          <p:spPr bwMode="auto">
            <a:xfrm>
              <a:off x="0" y="525"/>
              <a:ext cx="5760" cy="17"/>
            </a:xfrm>
            <a:prstGeom prst="rect">
              <a:avLst/>
            </a:prstGeom>
            <a:solidFill>
              <a:srgbClr val="2A7E00"/>
            </a:solidFill>
            <a:ln w="9525">
              <a:noFill/>
              <a:round/>
              <a:headEnd/>
              <a:tailEnd/>
            </a:ln>
            <a:effectLst/>
          </p:spPr>
          <p:txBody>
            <a:bodyPr wrap="none" anchor="ctr"/>
            <a:lstStyle/>
            <a:p>
              <a:endParaRPr lang="en-US"/>
            </a:p>
          </p:txBody>
        </p:sp>
        <p:sp>
          <p:nvSpPr>
            <p:cNvPr id="1031" name="Rectangle 7"/>
            <p:cNvSpPr>
              <a:spLocks noChangeArrowheads="1"/>
            </p:cNvSpPr>
            <p:nvPr/>
          </p:nvSpPr>
          <p:spPr bwMode="auto">
            <a:xfrm>
              <a:off x="0" y="559"/>
              <a:ext cx="5760" cy="17"/>
            </a:xfrm>
            <a:prstGeom prst="rect">
              <a:avLst/>
            </a:prstGeom>
            <a:solidFill>
              <a:srgbClr val="FFFFFF"/>
            </a:solidFill>
            <a:ln w="9525">
              <a:noFill/>
              <a:round/>
              <a:headEnd/>
              <a:tailEnd/>
            </a:ln>
            <a:effectLst/>
          </p:spPr>
          <p:txBody>
            <a:bodyPr wrap="none" anchor="ctr"/>
            <a:lstStyle/>
            <a:p>
              <a:endParaRPr lang="en-US"/>
            </a:p>
          </p:txBody>
        </p:sp>
        <p:sp>
          <p:nvSpPr>
            <p:cNvPr id="1032" name="Rectangle 8"/>
            <p:cNvSpPr>
              <a:spLocks noChangeArrowheads="1"/>
            </p:cNvSpPr>
            <p:nvPr/>
          </p:nvSpPr>
          <p:spPr bwMode="auto">
            <a:xfrm>
              <a:off x="0" y="542"/>
              <a:ext cx="5760" cy="23"/>
            </a:xfrm>
            <a:prstGeom prst="rect">
              <a:avLst/>
            </a:prstGeom>
            <a:solidFill>
              <a:srgbClr val="001799"/>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56" r:id="rId11"/>
    <p:sldLayoutId id="2147483673" r:id="rId12"/>
  </p:sldLayoutIdLst>
  <p:timing>
    <p:tnLst>
      <p:par>
        <p:cTn xmlns:p14="http://schemas.microsoft.com/office/powerpoint/2010/main" id="1" dur="indefinite" restart="never" nodeType="tmRoot"/>
      </p:par>
    </p:tnLst>
  </p:timing>
  <p:txStyles>
    <p:titleStyle>
      <a:lvl1pPr algn="l" defTabSz="457200" rtl="0" fontAlgn="base">
        <a:spcBef>
          <a:spcPct val="0"/>
        </a:spcBef>
        <a:spcAft>
          <a:spcPct val="0"/>
        </a:spcAft>
        <a:buClr>
          <a:srgbClr val="000000"/>
        </a:buClr>
        <a:buSzPct val="100000"/>
        <a:buFont typeface="Times New Roman" pitchFamily="18" charset="0"/>
        <a:defRPr sz="3600" b="1">
          <a:solidFill>
            <a:srgbClr val="FFFF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2pPr>
      <a:lvl3pPr marL="11430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3pPr>
      <a:lvl4pPr marL="16002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4pPr>
      <a:lvl5pPr marL="20574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5pPr>
      <a:lvl6pPr marL="25146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6pPr>
      <a:lvl7pPr marL="29718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7pPr>
      <a:lvl8pPr marL="34290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8pPr>
      <a:lvl9pPr marL="38862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9pPr>
    </p:titleStyle>
    <p:bodyStyle>
      <a:lvl1pPr marL="342900" indent="-342900" algn="l" defTabSz="457200" rtl="0" fontAlgn="base">
        <a:spcBef>
          <a:spcPts val="1600"/>
        </a:spcBef>
        <a:spcAft>
          <a:spcPct val="0"/>
        </a:spcAft>
        <a:buClr>
          <a:srgbClr val="33CC33"/>
        </a:buClr>
        <a:buSzPct val="100000"/>
        <a:buChar char="•"/>
        <a:defRPr sz="3200" b="1">
          <a:solidFill>
            <a:srgbClr val="FFFFFF"/>
          </a:solidFill>
          <a:latin typeface="+mn-lt"/>
          <a:ea typeface="+mn-ea"/>
          <a:cs typeface="+mn-cs"/>
        </a:defRPr>
      </a:lvl1pPr>
      <a:lvl2pPr marL="742950" indent="-285750" algn="l" defTabSz="457200" rtl="0" fontAlgn="base">
        <a:spcBef>
          <a:spcPts val="700"/>
        </a:spcBef>
        <a:spcAft>
          <a:spcPct val="0"/>
        </a:spcAft>
        <a:buClr>
          <a:srgbClr val="33CC33"/>
        </a:buClr>
        <a:buSzPct val="100000"/>
        <a:buChar char="•"/>
        <a:defRPr sz="2800" b="1">
          <a:solidFill>
            <a:srgbClr val="FFFFFF"/>
          </a:solidFill>
          <a:latin typeface="+mn-lt"/>
          <a:cs typeface="+mn-cs"/>
        </a:defRPr>
      </a:lvl2pPr>
      <a:lvl3pPr marL="1143000" indent="-228600" algn="l" defTabSz="457200" rtl="0" fontAlgn="base">
        <a:spcBef>
          <a:spcPts val="150"/>
        </a:spcBef>
        <a:spcAft>
          <a:spcPct val="0"/>
        </a:spcAft>
        <a:buClr>
          <a:srgbClr val="33CC33"/>
        </a:buClr>
        <a:buSzPct val="100000"/>
        <a:buChar char="•"/>
        <a:defRPr sz="2400" b="1">
          <a:solidFill>
            <a:srgbClr val="66CCFF"/>
          </a:solidFill>
          <a:effectLst>
            <a:outerShdw blurRad="38100" dist="38100" dir="2700000" algn="tl">
              <a:srgbClr val="000000"/>
            </a:outerShdw>
          </a:effectLst>
          <a:latin typeface="+mn-lt"/>
          <a:cs typeface="+mn-cs"/>
        </a:defRPr>
      </a:lvl3pPr>
      <a:lvl4pPr marL="1600200" indent="-228600" algn="l" defTabSz="457200" rtl="0" fontAlgn="base">
        <a:spcBef>
          <a:spcPts val="125"/>
        </a:spcBef>
        <a:spcAft>
          <a:spcPct val="0"/>
        </a:spcAft>
        <a:buClr>
          <a:srgbClr val="33CC33"/>
        </a:buClr>
        <a:buSzPct val="100000"/>
        <a:buChar char="•"/>
        <a:defRPr sz="2000" b="1">
          <a:solidFill>
            <a:srgbClr val="66CCFF"/>
          </a:solidFill>
          <a:latin typeface="+mn-lt"/>
          <a:cs typeface="+mn-cs"/>
        </a:defRPr>
      </a:lvl4pPr>
      <a:lvl5pPr marL="20574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5pPr>
      <a:lvl6pPr marL="25146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6pPr>
      <a:lvl7pPr marL="29718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7pPr>
      <a:lvl8pPr marL="34290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8pPr>
      <a:lvl9pPr marL="38862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100000">
              <a:srgbClr val="27279B"/>
            </a:gs>
          </a:gsLst>
          <a:lin ang="5400000" scaled="0"/>
          <a:tileRect/>
        </a:gradFill>
        <a:effectLst/>
      </p:bgPr>
    </p:bg>
    <p:spTree>
      <p:nvGrpSpPr>
        <p:cNvPr id="1" name=""/>
        <p:cNvGrpSpPr/>
        <p:nvPr/>
      </p:nvGrpSpPr>
      <p:grpSpPr>
        <a:xfrm>
          <a:off x="0" y="0"/>
          <a:ext cx="0" cy="0"/>
          <a:chOff x="0" y="0"/>
          <a:chExt cx="0" cy="0"/>
        </a:xfrm>
      </p:grpSpPr>
      <p:sp>
        <p:nvSpPr>
          <p:cNvPr id="7" name="Text Box 1"/>
          <p:cNvSpPr txBox="1">
            <a:spLocks noChangeArrowheads="1"/>
          </p:cNvSpPr>
          <p:nvPr userDrawn="1"/>
        </p:nvSpPr>
        <p:spPr bwMode="auto">
          <a:xfrm>
            <a:off x="66675" y="6619875"/>
            <a:ext cx="7400925" cy="152400"/>
          </a:xfrm>
          <a:prstGeom prst="rect">
            <a:avLst/>
          </a:prstGeom>
          <a:noFill/>
          <a:ln w="9525">
            <a:noFill/>
            <a:round/>
            <a:headEnd/>
            <a:tailEnd/>
          </a:ln>
          <a:effectLst/>
        </p:spPr>
        <p:txBody>
          <a:bodyPr lIns="0" tIns="0" rIns="0" bIns="0" anchor="ctr">
            <a:spAutoFit/>
          </a:bodyPr>
          <a:lstStyle/>
          <a:p>
            <a:pPr eaLnBrk="0" hangingPunct="0">
              <a:spcBef>
                <a:spcPts val="6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smtClean="0">
                <a:solidFill>
                  <a:srgbClr val="66CCFF"/>
                </a:solidFill>
              </a:rPr>
              <a:t>International Committee for Animal Recording, Berlin, Germany, May 22, 2014 </a:t>
            </a:r>
            <a:r>
              <a:rPr lang="en-US" sz="1000" b="1" dirty="0">
                <a:solidFill>
                  <a:srgbClr val="66CCFF"/>
                </a:solidFill>
              </a:rPr>
              <a:t>(</a:t>
            </a:r>
            <a:fld id="{757AF3B7-D04A-4482-B31A-50AC66A93D48}" type="slidenum">
              <a:rPr lang="en-US" sz="1000" b="1">
                <a:solidFill>
                  <a:srgbClr val="66CCFF"/>
                </a:solidFill>
              </a:rPr>
              <a:pPr eaLnBrk="0" hangingPunct="0">
                <a:spcBef>
                  <a:spcPts val="6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a:t>
            </a:fld>
            <a:r>
              <a:rPr lang="en-US" sz="1000" b="1" dirty="0">
                <a:solidFill>
                  <a:srgbClr val="66CCFF"/>
                </a:solidFill>
              </a:rPr>
              <a:t>)</a:t>
            </a:r>
          </a:p>
        </p:txBody>
      </p:sp>
      <p:sp>
        <p:nvSpPr>
          <p:cNvPr id="8" name="Text Box 2"/>
          <p:cNvSpPr txBox="1">
            <a:spLocks noChangeArrowheads="1"/>
          </p:cNvSpPr>
          <p:nvPr userDrawn="1"/>
        </p:nvSpPr>
        <p:spPr bwMode="auto">
          <a:xfrm>
            <a:off x="8759825" y="6615113"/>
            <a:ext cx="274638" cy="152400"/>
          </a:xfrm>
          <a:prstGeom prst="rect">
            <a:avLst/>
          </a:prstGeom>
          <a:noFill/>
          <a:ln w="9525">
            <a:noFill/>
            <a:round/>
            <a:headEnd/>
            <a:tailEnd/>
          </a:ln>
          <a:effectLst/>
        </p:spPr>
        <p:txBody>
          <a:bodyPr wrap="none" lIns="0" tIns="0" rIns="0" bIns="0" anchor="ctr">
            <a:spAutoFit/>
          </a:bodyPr>
          <a:lstStyle/>
          <a:p>
            <a:pPr algn="ctr" eaLnBrk="0" hangingPunct="0">
              <a:spcBef>
                <a:spcPts val="6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66CCFF"/>
                </a:solidFill>
              </a:rPr>
              <a:t>Cole</a:t>
            </a:r>
          </a:p>
        </p:txBody>
      </p:sp>
    </p:spTree>
    <p:extLst>
      <p:ext uri="{BB962C8B-B14F-4D97-AF65-F5344CB8AC3E}">
        <p14:creationId xmlns:p14="http://schemas.microsoft.com/office/powerpoint/2010/main" val="1760665168"/>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27279B"/>
            </a:gs>
          </a:gsLst>
          <a:lin ang="5400000" scaled="1"/>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812800"/>
            <a:ext cx="7769225" cy="11890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dirty="0" smtClean="0"/>
              <a:t>Click to edit the title text format</a:t>
            </a:r>
          </a:p>
        </p:txBody>
      </p:sp>
      <p:sp>
        <p:nvSpPr>
          <p:cNvPr id="2050" name="Text Box 2"/>
          <p:cNvSpPr txBox="1">
            <a:spLocks noChangeArrowheads="1"/>
          </p:cNvSpPr>
          <p:nvPr/>
        </p:nvSpPr>
        <p:spPr bwMode="auto">
          <a:xfrm>
            <a:off x="609600" y="3886200"/>
            <a:ext cx="7924800" cy="2064284"/>
          </a:xfrm>
          <a:prstGeom prst="rect">
            <a:avLst/>
          </a:prstGeom>
          <a:noFill/>
          <a:ln w="9525">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a:solidFill>
                  <a:srgbClr val="FFFFFF"/>
                </a:solidFill>
                <a:effectLst>
                  <a:outerShdw blurRad="38100" dist="38100" dir="2700000" algn="tl">
                    <a:srgbClr val="000000"/>
                  </a:outerShdw>
                </a:effectLst>
                <a:latin typeface="Trebuchet MS" pitchFamily="34" charset="0"/>
              </a:rPr>
              <a:t>John B. </a:t>
            </a:r>
            <a:r>
              <a:rPr lang="en-US" sz="2800" b="1" dirty="0" smtClean="0">
                <a:solidFill>
                  <a:srgbClr val="FFFFFF"/>
                </a:solidFill>
                <a:effectLst>
                  <a:outerShdw blurRad="38100" dist="38100" dir="2700000" algn="tl">
                    <a:srgbClr val="000000"/>
                  </a:outerShdw>
                </a:effectLst>
                <a:latin typeface="Trebuchet MS" pitchFamily="34" charset="0"/>
              </a:rPr>
              <a:t>Cole</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rgbClr val="66CCFF"/>
                </a:solidFill>
                <a:latin typeface="Trebuchet MS" pitchFamily="34" charset="0"/>
              </a:rPr>
              <a:t>Animal Genomics and Improvement Laboratory</a:t>
            </a:r>
            <a:endParaRPr lang="en-US" sz="2000" b="1" dirty="0">
              <a:solidFill>
                <a:srgbClr val="66CCFF"/>
              </a:solidFill>
              <a:latin typeface="Trebuchet MS" pitchFamily="34"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66CCFF"/>
                </a:solidFill>
                <a:latin typeface="Trebuchet MS" pitchFamily="34" charset="0"/>
              </a:rPr>
              <a:t>Agricultural Research Service, USDA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66CCFF"/>
                </a:solidFill>
                <a:latin typeface="Trebuchet MS" pitchFamily="34" charset="0"/>
              </a:rPr>
              <a:t>Beltsville, MD 20705-</a:t>
            </a:r>
            <a:r>
              <a:rPr lang="en-US" sz="2000" b="1" dirty="0" smtClean="0">
                <a:solidFill>
                  <a:srgbClr val="66CCFF"/>
                </a:solidFill>
                <a:latin typeface="Trebuchet MS" pitchFamily="34" charset="0"/>
              </a:rPr>
              <a:t>2350</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dirty="0">
              <a:solidFill>
                <a:srgbClr val="66CCFF"/>
              </a:solidFill>
              <a:latin typeface="Trebuchet MS" pitchFamily="34"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err="1">
                <a:solidFill>
                  <a:srgbClr val="00FF00"/>
                </a:solidFill>
                <a:latin typeface="Trebuchet MS" pitchFamily="34" charset="0"/>
              </a:rPr>
              <a:t>john.cole@ars.usda.gov</a:t>
            </a:r>
            <a:endParaRPr lang="en-US" sz="2000" b="1" dirty="0">
              <a:solidFill>
                <a:srgbClr val="00FF00"/>
              </a:solidFill>
              <a:latin typeface="Trebuchet MS" pitchFamily="34" charset="0"/>
            </a:endParaRPr>
          </a:p>
        </p:txBody>
      </p:sp>
      <p:grpSp>
        <p:nvGrpSpPr>
          <p:cNvPr id="2056" name="Group 8"/>
          <p:cNvGrpSpPr>
            <a:grpSpLocks/>
          </p:cNvGrpSpPr>
          <p:nvPr/>
        </p:nvGrpSpPr>
        <p:grpSpPr bwMode="auto">
          <a:xfrm>
            <a:off x="0" y="2970213"/>
            <a:ext cx="9142413" cy="79375"/>
            <a:chOff x="0" y="1871"/>
            <a:chExt cx="5759" cy="50"/>
          </a:xfrm>
        </p:grpSpPr>
        <p:sp>
          <p:nvSpPr>
            <p:cNvPr id="2057" name="Rectangle 9"/>
            <p:cNvSpPr>
              <a:spLocks noChangeArrowheads="1"/>
            </p:cNvSpPr>
            <p:nvPr/>
          </p:nvSpPr>
          <p:spPr bwMode="auto">
            <a:xfrm>
              <a:off x="0" y="1871"/>
              <a:ext cx="5760" cy="17"/>
            </a:xfrm>
            <a:prstGeom prst="rect">
              <a:avLst/>
            </a:prstGeom>
            <a:solidFill>
              <a:srgbClr val="2A7E00"/>
            </a:solidFill>
            <a:ln w="9525">
              <a:noFill/>
              <a:round/>
              <a:headEnd/>
              <a:tailEnd/>
            </a:ln>
            <a:effectLst/>
          </p:spPr>
          <p:txBody>
            <a:bodyPr wrap="none" anchor="ctr"/>
            <a:lstStyle/>
            <a:p>
              <a:endParaRPr lang="en-US"/>
            </a:p>
          </p:txBody>
        </p:sp>
        <p:sp>
          <p:nvSpPr>
            <p:cNvPr id="2058" name="Rectangle 10"/>
            <p:cNvSpPr>
              <a:spLocks noChangeArrowheads="1"/>
            </p:cNvSpPr>
            <p:nvPr/>
          </p:nvSpPr>
          <p:spPr bwMode="auto">
            <a:xfrm>
              <a:off x="0" y="1905"/>
              <a:ext cx="5760" cy="17"/>
            </a:xfrm>
            <a:prstGeom prst="rect">
              <a:avLst/>
            </a:prstGeom>
            <a:solidFill>
              <a:srgbClr val="FFFFFF"/>
            </a:solidFill>
            <a:ln w="9525">
              <a:noFill/>
              <a:round/>
              <a:headEnd/>
              <a:tailEnd/>
            </a:ln>
            <a:effectLst/>
          </p:spPr>
          <p:txBody>
            <a:bodyPr wrap="none" anchor="ctr"/>
            <a:lstStyle/>
            <a:p>
              <a:endParaRPr lang="en-US"/>
            </a:p>
          </p:txBody>
        </p:sp>
        <p:sp>
          <p:nvSpPr>
            <p:cNvPr id="2059" name="Rectangle 11"/>
            <p:cNvSpPr>
              <a:spLocks noChangeArrowheads="1"/>
            </p:cNvSpPr>
            <p:nvPr/>
          </p:nvSpPr>
          <p:spPr bwMode="auto">
            <a:xfrm>
              <a:off x="0" y="1888"/>
              <a:ext cx="5760" cy="23"/>
            </a:xfrm>
            <a:prstGeom prst="rect">
              <a:avLst/>
            </a:prstGeom>
            <a:solidFill>
              <a:srgbClr val="001799"/>
            </a:solidFill>
            <a:ln w="9525">
              <a:noFill/>
              <a:round/>
              <a:headEnd/>
              <a:tailEnd/>
            </a:ln>
            <a:effectLst/>
          </p:spPr>
          <p:txBody>
            <a:bodyPr wrap="none" anchor="ctr"/>
            <a:lstStyle/>
            <a:p>
              <a:endParaRPr lang="en-US"/>
            </a:p>
          </p:txBody>
        </p:sp>
      </p:grpSp>
      <p:pic>
        <p:nvPicPr>
          <p:cNvPr id="11" name="Picture 24" descr="usda-ars"/>
          <p:cNvPicPr>
            <a:picLocks noChangeAspect="1" noChangeArrowheads="1"/>
          </p:cNvPicPr>
          <p:nvPr userDrawn="1"/>
        </p:nvPicPr>
        <p:blipFill>
          <a:blip r:embed="rId3" cstate="print"/>
          <a:srcRect/>
          <a:stretch>
            <a:fillRect/>
          </a:stretch>
        </p:blipFill>
        <p:spPr bwMode="auto">
          <a:xfrm>
            <a:off x="8226425" y="6169025"/>
            <a:ext cx="812800" cy="566738"/>
          </a:xfrm>
          <a:prstGeom prst="rect">
            <a:avLst/>
          </a:prstGeom>
          <a:noFill/>
          <a:ln w="9525">
            <a:noFill/>
            <a:miter lim="800000"/>
            <a:headEnd/>
            <a:tailEnd/>
          </a:ln>
        </p:spPr>
      </p:pic>
      <p:sp>
        <p:nvSpPr>
          <p:cNvPr id="12" name="Text Box 31"/>
          <p:cNvSpPr txBox="1">
            <a:spLocks noChangeArrowheads="1"/>
          </p:cNvSpPr>
          <p:nvPr userDrawn="1"/>
        </p:nvSpPr>
        <p:spPr bwMode="ltGray">
          <a:xfrm>
            <a:off x="8289925" y="6555846"/>
            <a:ext cx="558800" cy="152400"/>
          </a:xfrm>
          <a:prstGeom prst="rect">
            <a:avLst/>
          </a:prstGeom>
          <a:noFill/>
          <a:ln w="9525">
            <a:noFill/>
            <a:miter lim="800000"/>
            <a:headEnd/>
            <a:tailEnd/>
          </a:ln>
          <a:effectLst/>
        </p:spPr>
        <p:txBody>
          <a:bodyPr lIns="0" tIns="0" rIns="0" bIns="0" anchor="ctr">
            <a:spAutoFit/>
          </a:bodyPr>
          <a:lstStyle/>
          <a:p>
            <a:pPr algn="ctr" eaLnBrk="0" hangingPunct="0">
              <a:spcBef>
                <a:spcPct val="50000"/>
              </a:spcBef>
              <a:defRPr/>
            </a:pPr>
            <a:r>
              <a:rPr kumimoji="1" lang="en-US" sz="1000" b="1" dirty="0" smtClean="0">
                <a:latin typeface="Humnst777 BT"/>
              </a:rPr>
              <a:t>2014</a:t>
            </a:r>
            <a:endParaRPr kumimoji="1" lang="en-US" sz="1000" b="1" dirty="0">
              <a:latin typeface="Humnst777 BT"/>
            </a:endParaRPr>
          </a:p>
        </p:txBody>
      </p:sp>
    </p:spTree>
  </p:cSld>
  <p:clrMap bg1="lt1" tx1="dk1" bg2="lt2" tx2="dk2" accent1="accent1" accent2="accent2" accent3="accent3" accent4="accent4" accent5="accent5" accent6="accent6" hlink="hlink" folHlink="folHlink"/>
  <p:sldLayoutIdLst>
    <p:sldLayoutId id="2147483672" r:id="rId1"/>
  </p:sldLayoutIdLst>
  <p:timing>
    <p:tnLst>
      <p:par>
        <p:cTn xmlns:p14="http://schemas.microsoft.com/office/powerpoint/2010/main" id="1" dur="indefinite" restart="never" nodeType="tmRoot"/>
      </p:par>
    </p:tnLst>
  </p:timing>
  <p:txStyles>
    <p:titleStyle>
      <a:lvl1pPr algn="l" defTabSz="457200" rtl="0" fontAlgn="base">
        <a:spcBef>
          <a:spcPct val="0"/>
        </a:spcBef>
        <a:spcAft>
          <a:spcPct val="0"/>
        </a:spcAft>
        <a:buClr>
          <a:srgbClr val="000000"/>
        </a:buClr>
        <a:buSzPct val="100000"/>
        <a:buFont typeface="Times New Roman" pitchFamily="18" charset="0"/>
        <a:defRPr sz="3600" b="1">
          <a:solidFill>
            <a:srgbClr val="FFFF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2pPr>
      <a:lvl3pPr marL="11430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3pPr>
      <a:lvl4pPr marL="16002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4pPr>
      <a:lvl5pPr marL="20574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5pPr>
      <a:lvl6pPr marL="25146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6pPr>
      <a:lvl7pPr marL="29718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7pPr>
      <a:lvl8pPr marL="34290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8pPr>
      <a:lvl9pPr marL="3886200" indent="-228600" algn="l" defTabSz="457200" rtl="0" fontAlgn="base">
        <a:spcBef>
          <a:spcPct val="0"/>
        </a:spcBef>
        <a:spcAft>
          <a:spcPct val="0"/>
        </a:spcAft>
        <a:buClr>
          <a:srgbClr val="000000"/>
        </a:buClr>
        <a:buSzPct val="100000"/>
        <a:buFont typeface="Times New Roman" pitchFamily="18" charset="0"/>
        <a:defRPr sz="3600" b="1">
          <a:solidFill>
            <a:srgbClr val="FFFF00"/>
          </a:solidFill>
          <a:latin typeface="Trebuchet MS" pitchFamily="34" charset="0"/>
          <a:cs typeface="DejaVu Sans" pitchFamily="34" charset="0"/>
        </a:defRPr>
      </a:lvl9pPr>
    </p:titleStyle>
    <p:bodyStyle>
      <a:lvl1pPr marL="342900" indent="-342900" algn="l" defTabSz="457200" rtl="0" fontAlgn="base">
        <a:spcBef>
          <a:spcPts val="1600"/>
        </a:spcBef>
        <a:spcAft>
          <a:spcPct val="0"/>
        </a:spcAft>
        <a:buClr>
          <a:srgbClr val="000000"/>
        </a:buClr>
        <a:buSzPct val="100000"/>
        <a:buFont typeface="Times New Roman" pitchFamily="18" charset="0"/>
        <a:defRPr sz="3200" b="1">
          <a:solidFill>
            <a:srgbClr val="FFFFFF"/>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8" charset="0"/>
        <a:defRPr sz="2800" b="1">
          <a:solidFill>
            <a:srgbClr val="FFFFFF"/>
          </a:solidFill>
          <a:latin typeface="+mn-lt"/>
          <a:cs typeface="+mn-cs"/>
        </a:defRPr>
      </a:lvl2pPr>
      <a:lvl3pPr marL="1143000" indent="-228600" algn="l" defTabSz="457200" rtl="0" fontAlgn="base">
        <a:spcBef>
          <a:spcPts val="150"/>
        </a:spcBef>
        <a:spcAft>
          <a:spcPct val="0"/>
        </a:spcAft>
        <a:buClr>
          <a:srgbClr val="000000"/>
        </a:buClr>
        <a:buSzPct val="100000"/>
        <a:buFont typeface="Times New Roman" pitchFamily="18" charset="0"/>
        <a:defRPr sz="2400" b="1">
          <a:solidFill>
            <a:srgbClr val="66CCFF"/>
          </a:solidFill>
          <a:effectLst>
            <a:outerShdw blurRad="38100" dist="38100" dir="2700000" algn="tl">
              <a:srgbClr val="000000"/>
            </a:outerShdw>
          </a:effectLst>
          <a:latin typeface="+mn-lt"/>
          <a:cs typeface="+mn-cs"/>
        </a:defRPr>
      </a:lvl3pPr>
      <a:lvl4pPr marL="16002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4pPr>
      <a:lvl5pPr marL="20574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5pPr>
      <a:lvl6pPr marL="25146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6pPr>
      <a:lvl7pPr marL="29718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7pPr>
      <a:lvl8pPr marL="34290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8pPr>
      <a:lvl9pPr marL="3886200" indent="-228600" algn="l" defTabSz="457200" rtl="0" fontAlgn="base">
        <a:spcBef>
          <a:spcPts val="125"/>
        </a:spcBef>
        <a:spcAft>
          <a:spcPct val="0"/>
        </a:spcAft>
        <a:buClr>
          <a:srgbClr val="000000"/>
        </a:buClr>
        <a:buSzPct val="100000"/>
        <a:buFont typeface="Times New Roman" pitchFamily="18" charset="0"/>
        <a:defRPr sz="2000" b="1">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304800" y="428625"/>
            <a:ext cx="8610600" cy="2133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dirty="0"/>
              <a:t>Phenotypes for </a:t>
            </a:r>
            <a:r>
              <a:rPr lang="en-US" sz="4800" dirty="0" smtClean="0"/>
              <a:t>novel functional </a:t>
            </a:r>
            <a:r>
              <a:rPr lang="en-US" sz="4800" dirty="0"/>
              <a:t>traits of</a:t>
            </a:r>
            <a:br>
              <a:rPr lang="en-US" sz="4800" dirty="0"/>
            </a:br>
            <a:r>
              <a:rPr lang="en-US" sz="4800" dirty="0"/>
              <a:t>dairy cattle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5613" y="1370013"/>
            <a:ext cx="8099425" cy="1200329"/>
          </a:xfrm>
        </p:spPr>
        <p:txBody>
          <a:bodyPr/>
          <a:lstStyle/>
          <a:p>
            <a:pPr marL="341313" indent="-341313">
              <a:spcAft>
                <a:spcPct val="125000"/>
              </a:spcAft>
            </a:pPr>
            <a:endParaRPr lang="en-US" sz="2400" smtClean="0">
              <a:solidFill>
                <a:srgbClr val="0000FF"/>
              </a:solidFill>
            </a:endParaRPr>
          </a:p>
          <a:p>
            <a:pPr marL="341313" indent="-341313">
              <a:spcAft>
                <a:spcPct val="125000"/>
              </a:spcAft>
            </a:pPr>
            <a:endParaRPr lang="en-US" sz="2400" smtClean="0">
              <a:solidFill>
                <a:srgbClr val="0000FF"/>
              </a:solidFill>
            </a:endParaRPr>
          </a:p>
        </p:txBody>
      </p:sp>
      <p:sp>
        <p:nvSpPr>
          <p:cNvPr id="3" name="Title 2"/>
          <p:cNvSpPr>
            <a:spLocks noGrp="1"/>
          </p:cNvSpPr>
          <p:nvPr>
            <p:ph type="title"/>
          </p:nvPr>
        </p:nvSpPr>
        <p:spPr>
          <a:xfrm>
            <a:off x="134638" y="120650"/>
            <a:ext cx="8991600" cy="641350"/>
          </a:xfrm>
        </p:spPr>
        <p:txBody>
          <a:bodyPr/>
          <a:lstStyle/>
          <a:p>
            <a:r>
              <a:rPr lang="en-US" dirty="0" smtClean="0"/>
              <a:t>Other countries are doing genomics, too!</a:t>
            </a:r>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3064876269"/>
              </p:ext>
            </p:extLst>
          </p:nvPr>
        </p:nvGraphicFramePr>
        <p:xfrm>
          <a:off x="455613" y="1371600"/>
          <a:ext cx="8226426" cy="4160520"/>
        </p:xfrm>
        <a:graphic>
          <a:graphicData uri="http://schemas.openxmlformats.org/drawingml/2006/table">
            <a:tbl>
              <a:tblPr firstRow="1" bandRow="1">
                <a:tableStyleId>{5C22544A-7EE6-4342-B048-85BDC9FD1C3A}</a:tableStyleId>
              </a:tblPr>
              <a:tblGrid>
                <a:gridCol w="5737923"/>
                <a:gridCol w="2488503"/>
              </a:tblGrid>
              <a:tr h="231761">
                <a:tc>
                  <a:txBody>
                    <a:bodyPr/>
                    <a:lstStyle/>
                    <a:p>
                      <a:pPr>
                        <a:spcAft>
                          <a:spcPts val="600"/>
                        </a:spcAft>
                      </a:pPr>
                      <a:r>
                        <a:rPr lang="en-US" sz="3000" b="1" dirty="0" smtClean="0">
                          <a:solidFill>
                            <a:srgbClr val="00FF00"/>
                          </a:solidFill>
                        </a:rPr>
                        <a:t>Country</a:t>
                      </a:r>
                      <a:endParaRPr lang="en-US" sz="3000" b="1" dirty="0">
                        <a:solidFill>
                          <a:srgbClr val="00FF00"/>
                        </a:solidFill>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3000" b="1" dirty="0" smtClean="0">
                          <a:solidFill>
                            <a:srgbClr val="00FF00"/>
                          </a:solidFill>
                        </a:rPr>
                        <a:t>Animals (no.)</a:t>
                      </a:r>
                      <a:endParaRPr lang="en-US" sz="3000" b="1" dirty="0">
                        <a:solidFill>
                          <a:srgbClr val="00FF00"/>
                        </a:solidFill>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1761">
                <a:tc>
                  <a:txBody>
                    <a:bodyPr/>
                    <a:lstStyle/>
                    <a:p>
                      <a:r>
                        <a:rPr lang="en-US" sz="3000" b="1" dirty="0" smtClean="0">
                          <a:solidFill>
                            <a:srgbClr val="FFFFFF"/>
                          </a:solidFill>
                        </a:rPr>
                        <a:t>Australia</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1691640" algn="r"/>
                        </a:tabLst>
                      </a:pPr>
                      <a:r>
                        <a:rPr lang="en-US" sz="3000" b="1" dirty="0" smtClean="0">
                          <a:solidFill>
                            <a:srgbClr val="FFFFFF"/>
                          </a:solidFill>
                        </a:rPr>
                        <a:t>	5,314</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1761">
                <a:tc>
                  <a:txBody>
                    <a:bodyPr/>
                    <a:lstStyle/>
                    <a:p>
                      <a:r>
                        <a:rPr lang="en-US" sz="3000" b="1" dirty="0" smtClean="0">
                          <a:solidFill>
                            <a:srgbClr val="FFFFFF"/>
                          </a:solidFill>
                        </a:rPr>
                        <a:t>Denmark/Finland/Sweden</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1691640" algn="r"/>
                        </a:tabLst>
                      </a:pPr>
                      <a:r>
                        <a:rPr lang="en-US" sz="3000" b="1" dirty="0" smtClean="0">
                          <a:solidFill>
                            <a:srgbClr val="FFFFFF"/>
                          </a:solidFill>
                        </a:rPr>
                        <a:t>	23,961</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1761">
                <a:tc>
                  <a:txBody>
                    <a:bodyPr/>
                    <a:lstStyle/>
                    <a:p>
                      <a:r>
                        <a:rPr lang="en-US" sz="3000" b="1" dirty="0" smtClean="0">
                          <a:solidFill>
                            <a:srgbClr val="FFFFFF"/>
                          </a:solidFill>
                        </a:rPr>
                        <a:t>France</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1691640" algn="r"/>
                        </a:tabLst>
                      </a:pPr>
                      <a:r>
                        <a:rPr lang="en-US" sz="3000" b="1" dirty="0" smtClean="0">
                          <a:solidFill>
                            <a:srgbClr val="FFFFFF"/>
                          </a:solidFill>
                        </a:rPr>
                        <a:t>	24,313</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1761">
                <a:tc>
                  <a:txBody>
                    <a:bodyPr/>
                    <a:lstStyle/>
                    <a:p>
                      <a:r>
                        <a:rPr lang="en-US" sz="3000" b="1" dirty="0" smtClean="0">
                          <a:solidFill>
                            <a:srgbClr val="FFFFFF"/>
                          </a:solidFill>
                        </a:rPr>
                        <a:t>Germany</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1691640" algn="r"/>
                        </a:tabLst>
                      </a:pPr>
                      <a:r>
                        <a:rPr lang="en-US" sz="3000" b="1" dirty="0" smtClean="0">
                          <a:solidFill>
                            <a:srgbClr val="FFFFFF"/>
                          </a:solidFill>
                        </a:rPr>
                        <a:t>	25,624</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1761">
                <a:tc>
                  <a:txBody>
                    <a:bodyPr/>
                    <a:lstStyle/>
                    <a:p>
                      <a:r>
                        <a:rPr lang="en-US" sz="3000" b="1" dirty="0" smtClean="0">
                          <a:solidFill>
                            <a:srgbClr val="FFFFFF"/>
                          </a:solidFill>
                        </a:rPr>
                        <a:t>Italy</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1691640" algn="r"/>
                        </a:tabLst>
                      </a:pPr>
                      <a:r>
                        <a:rPr lang="en-US" sz="3000" b="1" dirty="0" smtClean="0">
                          <a:solidFill>
                            <a:srgbClr val="FFFFFF"/>
                          </a:solidFill>
                        </a:rPr>
                        <a:t>	21,041</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1761">
                <a:tc>
                  <a:txBody>
                    <a:bodyPr/>
                    <a:lstStyle/>
                    <a:p>
                      <a:r>
                        <a:rPr lang="en-US" sz="3000" b="1" dirty="0" smtClean="0">
                          <a:solidFill>
                            <a:srgbClr val="FFFFFF"/>
                          </a:solidFill>
                        </a:rPr>
                        <a:t>Netherlands</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1691640" algn="r"/>
                        </a:tabLst>
                      </a:pPr>
                      <a:r>
                        <a:rPr lang="en-US" sz="3000" b="1" dirty="0" smtClean="0">
                          <a:solidFill>
                            <a:srgbClr val="FFFFFF"/>
                          </a:solidFill>
                        </a:rPr>
                        <a:t>	23,047</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1761">
                <a:tc>
                  <a:txBody>
                    <a:bodyPr/>
                    <a:lstStyle/>
                    <a:p>
                      <a:r>
                        <a:rPr lang="en-US" sz="3000" b="1" dirty="0" smtClean="0">
                          <a:solidFill>
                            <a:srgbClr val="FFFFFF"/>
                          </a:solidFill>
                        </a:rPr>
                        <a:t>Poland</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1691640" algn="r"/>
                        </a:tabLst>
                      </a:pPr>
                      <a:r>
                        <a:rPr lang="en-US" sz="3000" b="1" dirty="0" smtClean="0">
                          <a:solidFill>
                            <a:srgbClr val="FFFFFF"/>
                          </a:solidFill>
                        </a:rPr>
                        <a:t>	3,174</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1761">
                <a:tc>
                  <a:txBody>
                    <a:bodyPr/>
                    <a:lstStyle/>
                    <a:p>
                      <a:r>
                        <a:rPr lang="en-US" sz="3000" b="1" dirty="0" smtClean="0">
                          <a:solidFill>
                            <a:srgbClr val="FFFFFF"/>
                          </a:solidFill>
                        </a:rPr>
                        <a:t>Switzerland (Red Holstein)</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1691640" algn="r"/>
                        </a:tabLst>
                      </a:pPr>
                      <a:r>
                        <a:rPr lang="en-US" sz="3000" b="1" dirty="0" smtClean="0">
                          <a:solidFill>
                            <a:srgbClr val="FFFFFF"/>
                          </a:solidFill>
                        </a:rPr>
                        <a:t>	4,194</a:t>
                      </a:r>
                      <a:endParaRPr lang="en-US" sz="3000" b="1" dirty="0">
                        <a:solidFill>
                          <a:srgbClr val="FFFFFF"/>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777335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34683161"/>
              </p:ext>
            </p:extLst>
          </p:nvPr>
        </p:nvGraphicFramePr>
        <p:xfrm>
          <a:off x="200529" y="990600"/>
          <a:ext cx="8742945" cy="5354412"/>
        </p:xfrm>
        <a:graphic>
          <a:graphicData uri="http://schemas.openxmlformats.org/drawingml/2006/table">
            <a:tbl>
              <a:tblPr firstRow="1" bandRow="1">
                <a:tableStyleId>{2D5ABB26-0587-4C30-8999-92F81FD0307C}</a:tableStyleId>
              </a:tblPr>
              <a:tblGrid>
                <a:gridCol w="840871"/>
                <a:gridCol w="1016000"/>
                <a:gridCol w="1905000"/>
                <a:gridCol w="1943100"/>
                <a:gridCol w="3037974"/>
              </a:tblGrid>
              <a:tr h="340452">
                <a:tc>
                  <a:txBody>
                    <a:bodyPr/>
                    <a:lstStyle/>
                    <a:p>
                      <a:r>
                        <a:rPr lang="en-US" sz="1800" b="1" baseline="0" dirty="0" smtClean="0">
                          <a:solidFill>
                            <a:srgbClr val="00FF00"/>
                          </a:solidFill>
                          <a:latin typeface="Trebuchet MS"/>
                          <a:cs typeface="Trebuchet MS"/>
                        </a:rPr>
                        <a:t>Name</a:t>
                      </a:r>
                      <a:endParaRPr lang="en-US" sz="1800" b="1" baseline="0" dirty="0">
                        <a:solidFill>
                          <a:srgbClr val="00FF00"/>
                        </a:solidFill>
                        <a:latin typeface="Trebuchet MS"/>
                        <a:cs typeface="Trebuchet MS"/>
                      </a:endParaRPr>
                    </a:p>
                  </a:txBody>
                  <a:tcPr>
                    <a:lnL>
                      <a:noFill/>
                    </a:lnL>
                    <a:lnR>
                      <a:noFill/>
                    </a:lnR>
                    <a:lnT>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baseline="0" dirty="0" smtClean="0">
                          <a:solidFill>
                            <a:srgbClr val="00FF00"/>
                          </a:solidFill>
                          <a:latin typeface="Trebuchet MS"/>
                          <a:cs typeface="Trebuchet MS"/>
                        </a:rPr>
                        <a:t>Chrome</a:t>
                      </a:r>
                      <a:endParaRPr lang="en-US" sz="1800" b="1" baseline="0" dirty="0">
                        <a:solidFill>
                          <a:srgbClr val="00FF00"/>
                        </a:solidFill>
                        <a:latin typeface="Trebuchet MS"/>
                        <a:cs typeface="Trebuchet MS"/>
                      </a:endParaRPr>
                    </a:p>
                  </a:txBody>
                  <a:tcPr>
                    <a:lnL>
                      <a:noFill/>
                    </a:lnL>
                    <a:lnR>
                      <a:noFill/>
                    </a:lnR>
                    <a:lnT>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baseline="0" dirty="0" smtClean="0">
                          <a:solidFill>
                            <a:srgbClr val="00FF00"/>
                          </a:solidFill>
                          <a:latin typeface="Trebuchet MS"/>
                          <a:cs typeface="Trebuchet MS"/>
                        </a:rPr>
                        <a:t>Location (Mbp)</a:t>
                      </a:r>
                      <a:endParaRPr lang="en-US" sz="1800" b="1" baseline="0" dirty="0">
                        <a:solidFill>
                          <a:srgbClr val="00FF00"/>
                        </a:solidFill>
                        <a:latin typeface="Trebuchet MS"/>
                        <a:cs typeface="Trebuchet MS"/>
                      </a:endParaRPr>
                    </a:p>
                  </a:txBody>
                  <a:tcPr>
                    <a:lnL>
                      <a:noFill/>
                    </a:lnL>
                    <a:lnR>
                      <a:noFill/>
                    </a:lnR>
                    <a:lnT>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baseline="0" dirty="0" smtClean="0">
                          <a:solidFill>
                            <a:srgbClr val="00FF00"/>
                          </a:solidFill>
                          <a:latin typeface="Trebuchet MS"/>
                          <a:cs typeface="Trebuchet MS"/>
                        </a:rPr>
                        <a:t>Carrier Freq</a:t>
                      </a:r>
                      <a:endParaRPr lang="en-US" sz="1800" b="1" baseline="0" dirty="0">
                        <a:solidFill>
                          <a:srgbClr val="00FF00"/>
                        </a:solidFill>
                        <a:latin typeface="Trebuchet MS"/>
                        <a:cs typeface="Trebuchet MS"/>
                      </a:endParaRPr>
                    </a:p>
                  </a:txBody>
                  <a:tcPr>
                    <a:lnL>
                      <a:noFill/>
                    </a:lnL>
                    <a:lnR>
                      <a:noFill/>
                    </a:lnR>
                    <a:lnT>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baseline="0" dirty="0" smtClean="0">
                          <a:solidFill>
                            <a:srgbClr val="00FF00"/>
                          </a:solidFill>
                          <a:latin typeface="Trebuchet MS"/>
                          <a:cs typeface="Trebuchet MS"/>
                        </a:rPr>
                        <a:t>Earliest Known Ancestor</a:t>
                      </a:r>
                      <a:endParaRPr lang="en-US" sz="1800" b="1" baseline="0" dirty="0">
                        <a:solidFill>
                          <a:srgbClr val="00FF00"/>
                        </a:solidFill>
                        <a:latin typeface="Trebuchet MS"/>
                        <a:cs typeface="Trebuchet MS"/>
                      </a:endParaRPr>
                    </a:p>
                  </a:txBody>
                  <a:tcPr>
                    <a:lnL>
                      <a:noFill/>
                    </a:lnL>
                    <a:lnR>
                      <a:noFill/>
                    </a:lnR>
                    <a:lnT>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477185">
                <a:tc>
                  <a:txBody>
                    <a:bodyPr/>
                    <a:lstStyle/>
                    <a:p>
                      <a:r>
                        <a:rPr lang="en-US" sz="1800" b="1" dirty="0" smtClean="0">
                          <a:solidFill>
                            <a:srgbClr val="FFFFFF"/>
                          </a:solidFill>
                          <a:latin typeface="Trebuchet MS"/>
                          <a:cs typeface="Trebuchet MS"/>
                        </a:rPr>
                        <a:t>HH1</a:t>
                      </a:r>
                      <a:endParaRPr lang="en-US" sz="1800" b="1" dirty="0">
                        <a:solidFill>
                          <a:srgbClr val="FFFFFF"/>
                        </a:solidFill>
                        <a:latin typeface="Trebuchet MS"/>
                        <a:cs typeface="Trebuchet MS"/>
                      </a:endParaRPr>
                    </a:p>
                  </a:txBody>
                  <a:tcPr>
                    <a:lnT w="28575" cap="flat" cmpd="sng" algn="ctr">
                      <a:solidFill>
                        <a:srgbClr val="FFFFFF"/>
                      </a:solidFill>
                      <a:prstDash val="solid"/>
                      <a:round/>
                      <a:headEnd type="none" w="med" len="med"/>
                      <a:tailEnd type="none" w="med" len="med"/>
                    </a:lnT>
                  </a:tcPr>
                </a:tc>
                <a:tc>
                  <a:txBody>
                    <a:bodyPr/>
                    <a:lstStyle/>
                    <a:p>
                      <a:pPr algn="ctr"/>
                      <a:r>
                        <a:rPr lang="en-US" sz="1800" b="1" dirty="0" smtClean="0">
                          <a:solidFill>
                            <a:srgbClr val="FFFFFF"/>
                          </a:solidFill>
                          <a:latin typeface="Trebuchet MS"/>
                          <a:cs typeface="Trebuchet MS"/>
                        </a:rPr>
                        <a:t>5</a:t>
                      </a:r>
                      <a:endParaRPr lang="en-US" sz="1800" b="1" dirty="0">
                        <a:solidFill>
                          <a:srgbClr val="FFFFFF"/>
                        </a:solidFill>
                        <a:latin typeface="Trebuchet MS"/>
                        <a:cs typeface="Trebuchet MS"/>
                      </a:endParaRPr>
                    </a:p>
                  </a:txBody>
                  <a:tcPr>
                    <a:lnT w="28575" cap="flat" cmpd="sng" algn="ctr">
                      <a:solidFill>
                        <a:srgbClr val="FFFFFF"/>
                      </a:solidFill>
                      <a:prstDash val="solid"/>
                      <a:round/>
                      <a:headEnd type="none" w="med" len="med"/>
                      <a:tailEnd type="none" w="med" len="med"/>
                    </a:lnT>
                  </a:tcPr>
                </a:tc>
                <a:tc>
                  <a:txBody>
                    <a:bodyPr/>
                    <a:lstStyle/>
                    <a:p>
                      <a:pPr algn="ctr"/>
                      <a:r>
                        <a:rPr lang="en-US" sz="1800" b="1" dirty="0" smtClean="0">
                          <a:solidFill>
                            <a:srgbClr val="FFFFFF"/>
                          </a:solidFill>
                          <a:latin typeface="Trebuchet MS"/>
                          <a:cs typeface="Trebuchet MS"/>
                        </a:rPr>
                        <a:t>62-68</a:t>
                      </a:r>
                      <a:endParaRPr lang="en-US" sz="1800" b="1" dirty="0">
                        <a:solidFill>
                          <a:srgbClr val="FFFFFF"/>
                        </a:solidFill>
                        <a:latin typeface="Trebuchet MS"/>
                        <a:cs typeface="Trebuchet MS"/>
                      </a:endParaRPr>
                    </a:p>
                  </a:txBody>
                  <a:tcPr>
                    <a:lnT w="28575" cap="flat" cmpd="sng" algn="ctr">
                      <a:solidFill>
                        <a:srgbClr val="FFFFFF"/>
                      </a:solidFill>
                      <a:prstDash val="solid"/>
                      <a:round/>
                      <a:headEnd type="none" w="med" len="med"/>
                      <a:tailEnd type="none" w="med" len="med"/>
                    </a:lnT>
                  </a:tcPr>
                </a:tc>
                <a:tc>
                  <a:txBody>
                    <a:bodyPr/>
                    <a:lstStyle/>
                    <a:p>
                      <a:pPr algn="ctr"/>
                      <a:r>
                        <a:rPr lang="en-US" sz="1800" b="1" dirty="0" smtClean="0">
                          <a:solidFill>
                            <a:srgbClr val="FFFFFF"/>
                          </a:solidFill>
                          <a:latin typeface="Trebuchet MS"/>
                          <a:cs typeface="Trebuchet MS"/>
                        </a:rPr>
                        <a:t>4.5</a:t>
                      </a:r>
                      <a:endParaRPr lang="en-US" sz="1800" b="1" dirty="0">
                        <a:solidFill>
                          <a:srgbClr val="FFFFFF"/>
                        </a:solidFill>
                        <a:latin typeface="Trebuchet MS"/>
                        <a:cs typeface="Trebuchet MS"/>
                      </a:endParaRPr>
                    </a:p>
                  </a:txBody>
                  <a:tcPr>
                    <a:lnT w="28575" cap="flat" cmpd="sng" algn="ctr">
                      <a:solidFill>
                        <a:srgbClr val="FFFFFF"/>
                      </a:solidFill>
                      <a:prstDash val="solid"/>
                      <a:round/>
                      <a:headEnd type="none" w="med" len="med"/>
                      <a:tailEnd type="none" w="med" len="med"/>
                    </a:lnT>
                  </a:tcPr>
                </a:tc>
                <a:tc>
                  <a:txBody>
                    <a:bodyPr/>
                    <a:lstStyle/>
                    <a:p>
                      <a:r>
                        <a:rPr lang="en-US" sz="1800" b="1" dirty="0" smtClean="0">
                          <a:solidFill>
                            <a:srgbClr val="FFFFFF"/>
                          </a:solidFill>
                          <a:latin typeface="Trebuchet MS"/>
                          <a:cs typeface="Trebuchet MS"/>
                        </a:rPr>
                        <a:t>Pawnee Farm </a:t>
                      </a:r>
                      <a:r>
                        <a:rPr lang="en-US" sz="1800" b="1" dirty="0" err="1" smtClean="0">
                          <a:solidFill>
                            <a:srgbClr val="FFFFFF"/>
                          </a:solidFill>
                          <a:latin typeface="Trebuchet MS"/>
                          <a:cs typeface="Trebuchet MS"/>
                        </a:rPr>
                        <a:t>Arlinda</a:t>
                      </a:r>
                      <a:r>
                        <a:rPr lang="en-US" sz="1800" b="1" dirty="0" smtClean="0">
                          <a:solidFill>
                            <a:srgbClr val="FFFFFF"/>
                          </a:solidFill>
                          <a:latin typeface="Trebuchet MS"/>
                          <a:cs typeface="Trebuchet MS"/>
                        </a:rPr>
                        <a:t> Chief</a:t>
                      </a:r>
                      <a:endParaRPr lang="en-US" sz="1800" b="1" dirty="0">
                        <a:solidFill>
                          <a:srgbClr val="FFFFFF"/>
                        </a:solidFill>
                        <a:latin typeface="Trebuchet MS"/>
                        <a:cs typeface="Trebuchet MS"/>
                      </a:endParaRPr>
                    </a:p>
                  </a:txBody>
                  <a:tcPr>
                    <a:lnT w="28575" cap="flat" cmpd="sng" algn="ctr">
                      <a:solidFill>
                        <a:srgbClr val="FFFFFF"/>
                      </a:solidFill>
                      <a:prstDash val="solid"/>
                      <a:round/>
                      <a:headEnd type="none" w="med" len="med"/>
                      <a:tailEnd type="none" w="med" len="med"/>
                    </a:lnT>
                  </a:tcPr>
                </a:tc>
              </a:tr>
              <a:tr h="621546">
                <a:tc>
                  <a:txBody>
                    <a:bodyPr/>
                    <a:lstStyle/>
                    <a:p>
                      <a:r>
                        <a:rPr lang="en-US" sz="1800" b="1" dirty="0" smtClean="0">
                          <a:solidFill>
                            <a:srgbClr val="FFFFFF"/>
                          </a:solidFill>
                          <a:latin typeface="Trebuchet MS"/>
                          <a:cs typeface="Trebuchet MS"/>
                        </a:rPr>
                        <a:t>HH2</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1</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93-98</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4.6</a:t>
                      </a:r>
                      <a:endParaRPr lang="en-US" sz="1800" b="1" dirty="0">
                        <a:solidFill>
                          <a:srgbClr val="FFFFFF"/>
                        </a:solidFill>
                        <a:latin typeface="Trebuchet MS"/>
                        <a:cs typeface="Trebuchet MS"/>
                      </a:endParaRPr>
                    </a:p>
                  </a:txBody>
                  <a:tcPr/>
                </a:tc>
                <a:tc>
                  <a:txBody>
                    <a:bodyPr/>
                    <a:lstStyle/>
                    <a:p>
                      <a:r>
                        <a:rPr lang="en-US" sz="1800" b="1" dirty="0" err="1" smtClean="0">
                          <a:solidFill>
                            <a:srgbClr val="FFFFFF"/>
                          </a:solidFill>
                          <a:latin typeface="Trebuchet MS"/>
                          <a:cs typeface="Trebuchet MS"/>
                        </a:rPr>
                        <a:t>Willowholme</a:t>
                      </a:r>
                      <a:r>
                        <a:rPr lang="en-US" sz="1800" b="1" dirty="0" smtClean="0">
                          <a:solidFill>
                            <a:srgbClr val="FFFFFF"/>
                          </a:solidFill>
                          <a:latin typeface="Trebuchet MS"/>
                          <a:cs typeface="Trebuchet MS"/>
                        </a:rPr>
                        <a:t> Mark Anthony</a:t>
                      </a:r>
                      <a:endParaRPr lang="en-US" sz="1800" b="1" dirty="0">
                        <a:solidFill>
                          <a:srgbClr val="FFFFFF"/>
                        </a:solidFill>
                        <a:latin typeface="Trebuchet MS"/>
                        <a:cs typeface="Trebuchet MS"/>
                      </a:endParaRPr>
                    </a:p>
                  </a:txBody>
                  <a:tcPr/>
                </a:tc>
              </a:tr>
              <a:tr h="616466">
                <a:tc>
                  <a:txBody>
                    <a:bodyPr/>
                    <a:lstStyle/>
                    <a:p>
                      <a:r>
                        <a:rPr lang="en-US" sz="1800" b="1" dirty="0" smtClean="0">
                          <a:solidFill>
                            <a:srgbClr val="FFFFFF"/>
                          </a:solidFill>
                          <a:latin typeface="Trebuchet MS"/>
                          <a:cs typeface="Trebuchet MS"/>
                        </a:rPr>
                        <a:t>HH3</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8</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92-97</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4.7</a:t>
                      </a:r>
                      <a:endParaRPr lang="en-US" sz="1800" b="1" dirty="0">
                        <a:solidFill>
                          <a:srgbClr val="FFFFFF"/>
                        </a:solidFill>
                        <a:latin typeface="Trebuchet MS"/>
                        <a:cs typeface="Trebuchet MS"/>
                      </a:endParaRPr>
                    </a:p>
                  </a:txBody>
                  <a:tcPr/>
                </a:tc>
                <a:tc>
                  <a:txBody>
                    <a:bodyPr/>
                    <a:lstStyle/>
                    <a:p>
                      <a:r>
                        <a:rPr lang="en-US" sz="1800" b="1" dirty="0" err="1" smtClean="0">
                          <a:solidFill>
                            <a:srgbClr val="FFFFFF"/>
                          </a:solidFill>
                          <a:latin typeface="Trebuchet MS"/>
                          <a:cs typeface="Trebuchet MS"/>
                        </a:rPr>
                        <a:t>Glendell</a:t>
                      </a:r>
                      <a:r>
                        <a:rPr lang="en-US" sz="1800" b="1" baseline="0" dirty="0" smtClean="0">
                          <a:solidFill>
                            <a:srgbClr val="FFFFFF"/>
                          </a:solidFill>
                          <a:latin typeface="Trebuchet MS"/>
                          <a:cs typeface="Trebuchet MS"/>
                        </a:rPr>
                        <a:t> </a:t>
                      </a:r>
                      <a:r>
                        <a:rPr lang="en-US" sz="1800" b="1" baseline="0" dirty="0" err="1" smtClean="0">
                          <a:solidFill>
                            <a:srgbClr val="FFFFFF"/>
                          </a:solidFill>
                          <a:latin typeface="Trebuchet MS"/>
                          <a:cs typeface="Trebuchet MS"/>
                        </a:rPr>
                        <a:t>Arlinda</a:t>
                      </a:r>
                      <a:r>
                        <a:rPr lang="en-US" sz="1800" b="1" baseline="0" dirty="0" smtClean="0">
                          <a:solidFill>
                            <a:srgbClr val="FFFFFF"/>
                          </a:solidFill>
                          <a:latin typeface="Trebuchet MS"/>
                          <a:cs typeface="Trebuchet MS"/>
                        </a:rPr>
                        <a:t> Chief,</a:t>
                      </a:r>
                    </a:p>
                    <a:p>
                      <a:r>
                        <a:rPr lang="en-US" sz="1800" b="1" dirty="0" smtClean="0">
                          <a:solidFill>
                            <a:srgbClr val="FFFFFF"/>
                          </a:solidFill>
                          <a:latin typeface="Trebuchet MS"/>
                          <a:cs typeface="Trebuchet MS"/>
                        </a:rPr>
                        <a:t>Gray View </a:t>
                      </a:r>
                      <a:r>
                        <a:rPr lang="en-US" sz="1800" b="1" dirty="0" err="1" smtClean="0">
                          <a:solidFill>
                            <a:srgbClr val="FFFFFF"/>
                          </a:solidFill>
                          <a:latin typeface="Trebuchet MS"/>
                          <a:cs typeface="Trebuchet MS"/>
                        </a:rPr>
                        <a:t>Skyliner</a:t>
                      </a:r>
                      <a:endParaRPr lang="en-US" sz="1800" b="1" dirty="0">
                        <a:solidFill>
                          <a:srgbClr val="FFFFFF"/>
                        </a:solidFill>
                        <a:latin typeface="Trebuchet MS"/>
                        <a:cs typeface="Trebuchet MS"/>
                      </a:endParaRPr>
                    </a:p>
                  </a:txBody>
                  <a:tcPr/>
                </a:tc>
              </a:tr>
              <a:tr h="396332">
                <a:tc>
                  <a:txBody>
                    <a:bodyPr/>
                    <a:lstStyle/>
                    <a:p>
                      <a:r>
                        <a:rPr lang="en-US" sz="1800" b="1" dirty="0" smtClean="0">
                          <a:solidFill>
                            <a:srgbClr val="FFFFFF"/>
                          </a:solidFill>
                          <a:latin typeface="Trebuchet MS"/>
                          <a:cs typeface="Trebuchet MS"/>
                        </a:rPr>
                        <a:t>HH4</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1</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1.2-1.3</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0.37</a:t>
                      </a:r>
                    </a:p>
                  </a:txBody>
                  <a:tcPr/>
                </a:tc>
                <a:tc>
                  <a:txBody>
                    <a:bodyPr/>
                    <a:lstStyle/>
                    <a:p>
                      <a:r>
                        <a:rPr lang="en-US" sz="1800" b="1" dirty="0" err="1" smtClean="0">
                          <a:solidFill>
                            <a:srgbClr val="FFFFFF"/>
                          </a:solidFill>
                          <a:latin typeface="Trebuchet MS"/>
                          <a:cs typeface="Trebuchet MS"/>
                        </a:rPr>
                        <a:t>Besne</a:t>
                      </a:r>
                      <a:r>
                        <a:rPr lang="en-US" sz="1800" b="1" dirty="0" smtClean="0">
                          <a:solidFill>
                            <a:srgbClr val="FFFFFF"/>
                          </a:solidFill>
                          <a:latin typeface="Trebuchet MS"/>
                          <a:cs typeface="Trebuchet MS"/>
                        </a:rPr>
                        <a:t> Buck </a:t>
                      </a:r>
                      <a:endParaRPr lang="en-US" sz="1800" b="1" dirty="0">
                        <a:solidFill>
                          <a:srgbClr val="FFFFFF"/>
                        </a:solidFill>
                        <a:latin typeface="Trebuchet MS"/>
                        <a:cs typeface="Trebuchet MS"/>
                      </a:endParaRPr>
                    </a:p>
                  </a:txBody>
                  <a:tcPr/>
                </a:tc>
              </a:tr>
              <a:tr h="381000">
                <a:tc>
                  <a:txBody>
                    <a:bodyPr/>
                    <a:lstStyle/>
                    <a:p>
                      <a:r>
                        <a:rPr lang="en-US" sz="1800" b="1" dirty="0" smtClean="0">
                          <a:solidFill>
                            <a:srgbClr val="FFFFFF"/>
                          </a:solidFill>
                          <a:latin typeface="Trebuchet MS"/>
                          <a:cs typeface="Trebuchet MS"/>
                        </a:rPr>
                        <a:t>HH5</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9</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92-94</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2.22</a:t>
                      </a:r>
                      <a:endParaRPr lang="en-US" sz="1800" b="1" dirty="0">
                        <a:solidFill>
                          <a:srgbClr val="FFFFFF"/>
                        </a:solidFill>
                        <a:latin typeface="Trebuchet MS"/>
                        <a:cs typeface="Trebuchet MS"/>
                      </a:endParaRPr>
                    </a:p>
                  </a:txBody>
                  <a:tcPr/>
                </a:tc>
                <a:tc>
                  <a:txBody>
                    <a:bodyPr/>
                    <a:lstStyle/>
                    <a:p>
                      <a:r>
                        <a:rPr lang="en-US" sz="1800" b="1" dirty="0" err="1" smtClean="0">
                          <a:solidFill>
                            <a:srgbClr val="FFFFFF"/>
                          </a:solidFill>
                          <a:latin typeface="Trebuchet MS"/>
                          <a:cs typeface="Trebuchet MS"/>
                        </a:rPr>
                        <a:t>Thornlea</a:t>
                      </a:r>
                      <a:r>
                        <a:rPr lang="en-US" sz="1800" b="1" dirty="0" smtClean="0">
                          <a:solidFill>
                            <a:srgbClr val="FFFFFF"/>
                          </a:solidFill>
                          <a:latin typeface="Trebuchet MS"/>
                          <a:cs typeface="Trebuchet MS"/>
                        </a:rPr>
                        <a:t> </a:t>
                      </a:r>
                      <a:r>
                        <a:rPr lang="en-US" sz="1800" b="1" dirty="0" err="1" smtClean="0">
                          <a:solidFill>
                            <a:srgbClr val="FFFFFF"/>
                          </a:solidFill>
                          <a:latin typeface="Trebuchet MS"/>
                          <a:cs typeface="Trebuchet MS"/>
                        </a:rPr>
                        <a:t>Texal</a:t>
                      </a:r>
                      <a:r>
                        <a:rPr lang="en-US" sz="1800" b="1" dirty="0" smtClean="0">
                          <a:solidFill>
                            <a:srgbClr val="FFFFFF"/>
                          </a:solidFill>
                          <a:latin typeface="Trebuchet MS"/>
                          <a:cs typeface="Trebuchet MS"/>
                        </a:rPr>
                        <a:t> Supreme </a:t>
                      </a:r>
                      <a:endParaRPr lang="en-US" sz="1800" b="1" dirty="0">
                        <a:solidFill>
                          <a:srgbClr val="FFFFFF"/>
                        </a:solidFill>
                        <a:latin typeface="Trebuchet MS"/>
                        <a:cs typeface="Trebuchet MS"/>
                      </a:endParaRPr>
                    </a:p>
                  </a:txBody>
                  <a:tcPr/>
                </a:tc>
              </a:tr>
              <a:tr h="609600">
                <a:tc>
                  <a:txBody>
                    <a:bodyPr/>
                    <a:lstStyle/>
                    <a:p>
                      <a:r>
                        <a:rPr lang="en-US" sz="1800" b="1" dirty="0" smtClean="0">
                          <a:solidFill>
                            <a:srgbClr val="00FF00"/>
                          </a:solidFill>
                          <a:latin typeface="Trebuchet MS"/>
                          <a:cs typeface="Trebuchet MS"/>
                        </a:rPr>
                        <a:t>JH1</a:t>
                      </a:r>
                      <a:endParaRPr lang="en-US" sz="1800" b="1" dirty="0">
                        <a:solidFill>
                          <a:srgbClr val="00FF00"/>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15</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11-16</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23.4</a:t>
                      </a:r>
                      <a:endParaRPr lang="en-US" sz="1800" b="1" dirty="0">
                        <a:solidFill>
                          <a:srgbClr val="FFFFFF"/>
                        </a:solidFill>
                        <a:latin typeface="Trebuchet MS"/>
                        <a:cs typeface="Trebuchet MS"/>
                      </a:endParaRPr>
                    </a:p>
                  </a:txBody>
                  <a:tcPr/>
                </a:tc>
                <a:tc>
                  <a:txBody>
                    <a:bodyPr/>
                    <a:lstStyle/>
                    <a:p>
                      <a:r>
                        <a:rPr lang="en-US" sz="1800" b="1" dirty="0" smtClean="0">
                          <a:solidFill>
                            <a:srgbClr val="FFFFFF"/>
                          </a:solidFill>
                          <a:latin typeface="Trebuchet MS"/>
                          <a:cs typeface="Trebuchet MS"/>
                        </a:rPr>
                        <a:t>Observer Chocolate Soldier</a:t>
                      </a:r>
                      <a:endParaRPr lang="en-US" sz="1800" b="1" dirty="0">
                        <a:solidFill>
                          <a:srgbClr val="FFFFFF"/>
                        </a:solidFill>
                        <a:latin typeface="Trebuchet MS"/>
                        <a:cs typeface="Trebuchet MS"/>
                      </a:endParaRPr>
                    </a:p>
                  </a:txBody>
                  <a:tcPr/>
                </a:tc>
              </a:tr>
              <a:tr h="621454">
                <a:tc>
                  <a:txBody>
                    <a:bodyPr/>
                    <a:lstStyle/>
                    <a:p>
                      <a:r>
                        <a:rPr lang="en-US" sz="1800" b="1" dirty="0" smtClean="0">
                          <a:solidFill>
                            <a:srgbClr val="FF6600"/>
                          </a:solidFill>
                          <a:latin typeface="Trebuchet MS"/>
                          <a:cs typeface="Trebuchet MS"/>
                        </a:rPr>
                        <a:t>BH1</a:t>
                      </a:r>
                      <a:endParaRPr lang="en-US" sz="1800" b="1" dirty="0">
                        <a:solidFill>
                          <a:srgbClr val="FF6600"/>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7</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42-47</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14.0</a:t>
                      </a:r>
                      <a:endParaRPr lang="en-US" sz="1800" b="1" dirty="0">
                        <a:solidFill>
                          <a:srgbClr val="FFFFFF"/>
                        </a:solidFill>
                        <a:latin typeface="Trebuchet MS"/>
                        <a:cs typeface="Trebuchet MS"/>
                      </a:endParaRPr>
                    </a:p>
                  </a:txBody>
                  <a:tcPr/>
                </a:tc>
                <a:tc>
                  <a:txBody>
                    <a:bodyPr/>
                    <a:lstStyle/>
                    <a:p>
                      <a:r>
                        <a:rPr lang="en-US" sz="1800" b="1" dirty="0" smtClean="0">
                          <a:solidFill>
                            <a:srgbClr val="FFFFFF"/>
                          </a:solidFill>
                          <a:latin typeface="Trebuchet MS"/>
                          <a:cs typeface="Trebuchet MS"/>
                        </a:rPr>
                        <a:t>West Lawn Stretch Improver</a:t>
                      </a:r>
                      <a:endParaRPr lang="en-US" sz="1800" b="1" dirty="0">
                        <a:solidFill>
                          <a:srgbClr val="FFFFFF"/>
                        </a:solidFill>
                        <a:latin typeface="Trebuchet MS"/>
                        <a:cs typeface="Trebuchet MS"/>
                      </a:endParaRPr>
                    </a:p>
                  </a:txBody>
                  <a:tcPr/>
                </a:tc>
              </a:tr>
              <a:tr h="370840">
                <a:tc>
                  <a:txBody>
                    <a:bodyPr/>
                    <a:lstStyle/>
                    <a:p>
                      <a:r>
                        <a:rPr lang="en-US" sz="1800" b="1" dirty="0" smtClean="0">
                          <a:solidFill>
                            <a:srgbClr val="FF6600"/>
                          </a:solidFill>
                          <a:latin typeface="Trebuchet MS"/>
                          <a:cs typeface="Trebuchet MS"/>
                        </a:rPr>
                        <a:t>BH2</a:t>
                      </a:r>
                      <a:endParaRPr lang="en-US" sz="1800" b="1" dirty="0">
                        <a:solidFill>
                          <a:srgbClr val="FF6600"/>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19</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10-12</a:t>
                      </a:r>
                      <a:endParaRPr lang="en-US" sz="1800" b="1" dirty="0">
                        <a:solidFill>
                          <a:srgbClr val="FFFFFF"/>
                        </a:solidFill>
                        <a:latin typeface="Trebuchet MS"/>
                        <a:cs typeface="Trebuchet MS"/>
                      </a:endParaRPr>
                    </a:p>
                  </a:txBody>
                  <a:tcPr/>
                </a:tc>
                <a:tc>
                  <a:txBody>
                    <a:bodyPr/>
                    <a:lstStyle/>
                    <a:p>
                      <a:pPr algn="ctr"/>
                      <a:r>
                        <a:rPr lang="en-US" sz="1800" b="1" dirty="0" smtClean="0">
                          <a:solidFill>
                            <a:srgbClr val="FFFFFF"/>
                          </a:solidFill>
                          <a:latin typeface="Trebuchet MS"/>
                          <a:cs typeface="Trebuchet MS"/>
                        </a:rPr>
                        <a:t>7.78</a:t>
                      </a:r>
                      <a:endParaRPr lang="en-US" sz="1800" b="1" dirty="0">
                        <a:solidFill>
                          <a:srgbClr val="FFFFFF"/>
                        </a:solidFill>
                        <a:latin typeface="Trebuchet MS"/>
                        <a:cs typeface="Trebuchet MS"/>
                      </a:endParaRPr>
                    </a:p>
                  </a:txBody>
                  <a:tcPr/>
                </a:tc>
                <a:tc>
                  <a:txBody>
                    <a:bodyPr/>
                    <a:lstStyle/>
                    <a:p>
                      <a:r>
                        <a:rPr lang="en-US" sz="1800" b="1" dirty="0" smtClean="0">
                          <a:solidFill>
                            <a:srgbClr val="FFFFFF"/>
                          </a:solidFill>
                          <a:latin typeface="Trebuchet MS"/>
                          <a:cs typeface="Trebuchet MS"/>
                        </a:rPr>
                        <a:t>Rancho Rustic My Design </a:t>
                      </a:r>
                      <a:endParaRPr lang="en-US" sz="1800" b="1" dirty="0">
                        <a:solidFill>
                          <a:srgbClr val="FFFFFF"/>
                        </a:solidFill>
                        <a:latin typeface="Trebuchet MS"/>
                        <a:cs typeface="Trebuchet MS"/>
                      </a:endParaRPr>
                    </a:p>
                  </a:txBody>
                  <a:tcPr/>
                </a:tc>
              </a:tr>
              <a:tr h="477185">
                <a:tc>
                  <a:txBody>
                    <a:bodyPr/>
                    <a:lstStyle/>
                    <a:p>
                      <a:r>
                        <a:rPr lang="en-US" sz="1800" b="1" dirty="0" smtClean="0">
                          <a:solidFill>
                            <a:srgbClr val="FFFF00"/>
                          </a:solidFill>
                          <a:latin typeface="Trebuchet MS"/>
                          <a:cs typeface="Trebuchet MS"/>
                        </a:rPr>
                        <a:t>AH1</a:t>
                      </a:r>
                      <a:endParaRPr lang="en-US" sz="1800" b="1" dirty="0">
                        <a:solidFill>
                          <a:srgbClr val="FFFF00"/>
                        </a:solidFill>
                        <a:latin typeface="Trebuchet MS"/>
                        <a:cs typeface="Trebuchet MS"/>
                      </a:endParaRPr>
                    </a:p>
                  </a:txBody>
                  <a:tcPr>
                    <a:lnB w="28575" cap="flat" cmpd="sng" algn="ctr">
                      <a:solidFill>
                        <a:srgbClr val="FFFFFF"/>
                      </a:solidFill>
                      <a:prstDash val="solid"/>
                      <a:round/>
                      <a:headEnd type="none" w="med" len="med"/>
                      <a:tailEnd type="none" w="med" len="med"/>
                    </a:lnB>
                  </a:tcPr>
                </a:tc>
                <a:tc>
                  <a:txBody>
                    <a:bodyPr/>
                    <a:lstStyle/>
                    <a:p>
                      <a:pPr algn="ctr"/>
                      <a:r>
                        <a:rPr lang="en-US" sz="1800" b="1" dirty="0" smtClean="0">
                          <a:solidFill>
                            <a:srgbClr val="FFFFFF"/>
                          </a:solidFill>
                          <a:latin typeface="Trebuchet MS"/>
                          <a:cs typeface="Trebuchet MS"/>
                        </a:rPr>
                        <a:t>17</a:t>
                      </a:r>
                      <a:endParaRPr lang="en-US" sz="1800" b="1" dirty="0">
                        <a:solidFill>
                          <a:srgbClr val="FFFFFF"/>
                        </a:solidFill>
                        <a:latin typeface="Trebuchet MS"/>
                        <a:cs typeface="Trebuchet MS"/>
                      </a:endParaRPr>
                    </a:p>
                  </a:txBody>
                  <a:tcPr>
                    <a:lnB w="28575" cap="flat" cmpd="sng" algn="ctr">
                      <a:solidFill>
                        <a:srgbClr val="FFFFFF"/>
                      </a:solidFill>
                      <a:prstDash val="solid"/>
                      <a:round/>
                      <a:headEnd type="none" w="med" len="med"/>
                      <a:tailEnd type="none" w="med" len="med"/>
                    </a:lnB>
                  </a:tcPr>
                </a:tc>
                <a:tc>
                  <a:txBody>
                    <a:bodyPr/>
                    <a:lstStyle/>
                    <a:p>
                      <a:pPr algn="ctr"/>
                      <a:r>
                        <a:rPr lang="en-US" sz="1800" b="1" dirty="0" smtClean="0">
                          <a:solidFill>
                            <a:srgbClr val="FFFFFF"/>
                          </a:solidFill>
                          <a:latin typeface="Trebuchet MS"/>
                          <a:cs typeface="Trebuchet MS"/>
                        </a:rPr>
                        <a:t>65.9-66.2</a:t>
                      </a:r>
                      <a:endParaRPr lang="en-US" sz="1800" b="1" dirty="0">
                        <a:solidFill>
                          <a:srgbClr val="FFFFFF"/>
                        </a:solidFill>
                        <a:latin typeface="Trebuchet MS"/>
                        <a:cs typeface="Trebuchet MS"/>
                      </a:endParaRPr>
                    </a:p>
                  </a:txBody>
                  <a:tcPr>
                    <a:lnB w="28575" cap="flat" cmpd="sng" algn="ctr">
                      <a:solidFill>
                        <a:srgbClr val="FFFFFF"/>
                      </a:solidFill>
                      <a:prstDash val="solid"/>
                      <a:round/>
                      <a:headEnd type="none" w="med" len="med"/>
                      <a:tailEnd type="none" w="med" len="med"/>
                    </a:lnB>
                  </a:tcPr>
                </a:tc>
                <a:tc>
                  <a:txBody>
                    <a:bodyPr/>
                    <a:lstStyle/>
                    <a:p>
                      <a:pPr algn="ctr"/>
                      <a:r>
                        <a:rPr lang="en-US" sz="1800" b="1" dirty="0" smtClean="0">
                          <a:solidFill>
                            <a:srgbClr val="FFFFFF"/>
                          </a:solidFill>
                          <a:latin typeface="Trebuchet MS"/>
                          <a:cs typeface="Trebuchet MS"/>
                        </a:rPr>
                        <a:t>26.1</a:t>
                      </a:r>
                      <a:endParaRPr lang="en-US" sz="1800" b="1" dirty="0">
                        <a:solidFill>
                          <a:srgbClr val="FFFFFF"/>
                        </a:solidFill>
                        <a:latin typeface="Trebuchet MS"/>
                        <a:cs typeface="Trebuchet MS"/>
                      </a:endParaRPr>
                    </a:p>
                  </a:txBody>
                  <a:tcPr>
                    <a:lnB w="28575" cap="flat" cmpd="sng" algn="ctr">
                      <a:solidFill>
                        <a:srgbClr val="FFFFFF"/>
                      </a:solidFill>
                      <a:prstDash val="solid"/>
                      <a:round/>
                      <a:headEnd type="none" w="med" len="med"/>
                      <a:tailEnd type="none" w="med" len="med"/>
                    </a:lnB>
                  </a:tcPr>
                </a:tc>
                <a:tc>
                  <a:txBody>
                    <a:bodyPr/>
                    <a:lstStyle/>
                    <a:p>
                      <a:r>
                        <a:rPr lang="en-US" sz="1800" b="1" dirty="0" err="1" smtClean="0">
                          <a:solidFill>
                            <a:srgbClr val="FFFFFF"/>
                          </a:solidFill>
                          <a:latin typeface="Trebuchet MS"/>
                          <a:cs typeface="Trebuchet MS"/>
                        </a:rPr>
                        <a:t>Selwood</a:t>
                      </a:r>
                      <a:r>
                        <a:rPr lang="en-US" sz="1800" b="1" dirty="0" smtClean="0">
                          <a:solidFill>
                            <a:srgbClr val="FFFFFF"/>
                          </a:solidFill>
                          <a:latin typeface="Trebuchet MS"/>
                          <a:cs typeface="Trebuchet MS"/>
                        </a:rPr>
                        <a:t> Betty’s Commander </a:t>
                      </a:r>
                      <a:endParaRPr lang="en-US" sz="1800" b="1" dirty="0">
                        <a:solidFill>
                          <a:srgbClr val="FFFFFF"/>
                        </a:solidFill>
                        <a:latin typeface="Trebuchet MS"/>
                        <a:cs typeface="Trebuchet MS"/>
                      </a:endParaRPr>
                    </a:p>
                  </a:txBody>
                  <a:tcPr>
                    <a:lnB w="28575" cap="flat" cmpd="sng" algn="ctr">
                      <a:solidFill>
                        <a:srgbClr val="FFFFFF"/>
                      </a:solidFill>
                      <a:prstDash val="solid"/>
                      <a:round/>
                      <a:headEnd type="none" w="med" len="med"/>
                      <a:tailEnd type="none" w="med" len="med"/>
                    </a:lnB>
                  </a:tcPr>
                </a:tc>
              </a:tr>
            </a:tbl>
          </a:graphicData>
        </a:graphic>
      </p:graphicFrame>
      <p:sp>
        <p:nvSpPr>
          <p:cNvPr id="3" name="Title 2"/>
          <p:cNvSpPr>
            <a:spLocks noGrp="1"/>
          </p:cNvSpPr>
          <p:nvPr>
            <p:ph type="title"/>
          </p:nvPr>
        </p:nvSpPr>
        <p:spPr>
          <a:xfrm>
            <a:off x="152400" y="120650"/>
            <a:ext cx="8836025" cy="641350"/>
          </a:xfrm>
        </p:spPr>
        <p:txBody>
          <a:bodyPr/>
          <a:lstStyle/>
          <a:p>
            <a:r>
              <a:rPr lang="en-US" dirty="0" smtClean="0"/>
              <a:t>Phenotypes may come from genotypes</a:t>
            </a:r>
            <a:endParaRPr lang="en-US" dirty="0"/>
          </a:p>
        </p:txBody>
      </p:sp>
      <p:sp>
        <p:nvSpPr>
          <p:cNvPr id="2" name="TextBox 1"/>
          <p:cNvSpPr txBox="1"/>
          <p:nvPr/>
        </p:nvSpPr>
        <p:spPr>
          <a:xfrm>
            <a:off x="111724" y="6306838"/>
            <a:ext cx="8236537" cy="307777"/>
          </a:xfrm>
          <a:prstGeom prst="rect">
            <a:avLst/>
          </a:prstGeom>
          <a:noFill/>
        </p:spPr>
        <p:txBody>
          <a:bodyPr wrap="none" rtlCol="0">
            <a:spAutoFit/>
          </a:bodyPr>
          <a:lstStyle/>
          <a:p>
            <a:r>
              <a:rPr lang="en-US" sz="1400" b="1" dirty="0" smtClean="0"/>
              <a:t>For a </a:t>
            </a:r>
            <a:r>
              <a:rPr lang="en-US" sz="1400" b="1" dirty="0"/>
              <a:t>complete list, see: http://</a:t>
            </a:r>
            <a:r>
              <a:rPr lang="en-US" sz="1400" b="1" dirty="0" err="1"/>
              <a:t>aipl.arsusda.gov</a:t>
            </a:r>
            <a:r>
              <a:rPr lang="en-US" sz="1400" b="1" dirty="0"/>
              <a:t>/reference/recessive_haplotypes_ARR-G3.html.</a:t>
            </a:r>
          </a:p>
        </p:txBody>
      </p:sp>
    </p:spTree>
    <p:extLst>
      <p:ext uri="{BB962C8B-B14F-4D97-AF65-F5344CB8AC3E}">
        <p14:creationId xmlns:p14="http://schemas.microsoft.com/office/powerpoint/2010/main" val="19012186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a:solidFill>
                  <a:srgbClr val="FFFF00"/>
                </a:solidFill>
                <a:latin typeface="Trebuchet MS" charset="0"/>
              </a:rPr>
              <a:t>Why do we need new phenotypes?</a:t>
            </a:r>
          </a:p>
        </p:txBody>
      </p:sp>
      <p:sp>
        <p:nvSpPr>
          <p:cNvPr id="5122" name="Text Box 2"/>
          <p:cNvSpPr txBox="1">
            <a:spLocks noChangeArrowheads="1"/>
          </p:cNvSpPr>
          <p:nvPr/>
        </p:nvSpPr>
        <p:spPr bwMode="auto">
          <a:xfrm>
            <a:off x="457200" y="1250950"/>
            <a:ext cx="8153400" cy="4784725"/>
          </a:xfrm>
          <a:prstGeom prst="rect">
            <a:avLst/>
          </a:prstGeom>
          <a:noFill/>
          <a:ln w="9525">
            <a:noFill/>
            <a:round/>
            <a:headEnd/>
            <a:tailEnd/>
          </a:ln>
          <a:effectLst/>
        </p:spPr>
        <p:txBody>
          <a:bodyPr lIns="90000" tIns="46800" rIns="90000" bIns="46800"/>
          <a:lstStyle/>
          <a:p>
            <a:pPr marL="273050" indent="-273050">
              <a:lnSpc>
                <a:spcPct val="100000"/>
              </a:lnSpc>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a:solidFill>
                  <a:srgbClr val="FFFFFF"/>
                </a:solidFill>
                <a:latin typeface="Trebuchet MS" charset="0"/>
              </a:rPr>
              <a:t>Changes in production </a:t>
            </a:r>
            <a:r>
              <a:rPr lang="en-GB" sz="3200" b="1" dirty="0">
                <a:solidFill>
                  <a:srgbClr val="FFFF00"/>
                </a:solidFill>
                <a:latin typeface="Trebuchet MS" charset="0"/>
              </a:rPr>
              <a:t>economics</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Rising </a:t>
            </a:r>
            <a:r>
              <a:rPr lang="en-GB" sz="2800" b="1" dirty="0">
                <a:solidFill>
                  <a:srgbClr val="FFFFFF"/>
                </a:solidFill>
                <a:latin typeface="Trebuchet MS" charset="0"/>
              </a:rPr>
              <a:t>feed costs </a:t>
            </a:r>
            <a:r>
              <a:rPr lang="en-GB" sz="2800" b="1" dirty="0" smtClean="0">
                <a:solidFill>
                  <a:srgbClr val="FFFFFF"/>
                </a:solidFill>
                <a:latin typeface="Trebuchet MS" charset="0"/>
              </a:rPr>
              <a:t>drive </a:t>
            </a:r>
            <a:r>
              <a:rPr lang="en-GB" sz="2800" b="1" dirty="0">
                <a:solidFill>
                  <a:srgbClr val="FFFFFF"/>
                </a:solidFill>
                <a:latin typeface="Trebuchet MS" charset="0"/>
              </a:rPr>
              <a:t>demand for increased efficiency</a:t>
            </a:r>
          </a:p>
          <a:p>
            <a:pPr marL="273050" indent="-273050">
              <a:lnSpc>
                <a:spcPct val="100000"/>
              </a:lnSpc>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a:solidFill>
                  <a:srgbClr val="FFFF00"/>
                </a:solidFill>
                <a:latin typeface="Trebuchet MS" charset="0"/>
              </a:rPr>
              <a:t>Technology</a:t>
            </a:r>
            <a:r>
              <a:rPr lang="en-GB" sz="3200" b="1" dirty="0">
                <a:solidFill>
                  <a:srgbClr val="FFFFFF"/>
                </a:solidFill>
                <a:latin typeface="Trebuchet MS" charset="0"/>
              </a:rPr>
              <a:t> enables collection of new </a:t>
            </a:r>
            <a:r>
              <a:rPr lang="en-GB" sz="3200" b="1" dirty="0" smtClean="0">
                <a:solidFill>
                  <a:srgbClr val="FFFFFF"/>
                </a:solidFill>
                <a:latin typeface="Trebuchet MS" charset="0"/>
              </a:rPr>
              <a:t>phenotypes</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Milking speed in </a:t>
            </a:r>
            <a:r>
              <a:rPr lang="en-GB" sz="2800" b="1" dirty="0" smtClean="0">
                <a:solidFill>
                  <a:srgbClr val="FFFFFF"/>
                </a:solidFill>
                <a:latin typeface="Trebuchet MS" charset="0"/>
              </a:rPr>
              <a:t>AMS</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err="1" smtClean="0">
                <a:solidFill>
                  <a:srgbClr val="FFFFFF"/>
                </a:solidFill>
                <a:latin typeface="Trebuchet MS" charset="0"/>
              </a:rPr>
              <a:t>Pedometry</a:t>
            </a:r>
            <a:r>
              <a:rPr lang="en-GB" sz="2800" b="1" dirty="0" smtClean="0">
                <a:solidFill>
                  <a:srgbClr val="FFFFFF"/>
                </a:solidFill>
                <a:latin typeface="Trebuchet MS" charset="0"/>
              </a:rPr>
              <a:t> for changes in </a:t>
            </a:r>
            <a:r>
              <a:rPr lang="en-GB" sz="2800" b="1" dirty="0" err="1" smtClean="0">
                <a:solidFill>
                  <a:srgbClr val="FFFFFF"/>
                </a:solidFill>
                <a:latin typeface="Trebuchet MS" charset="0"/>
              </a:rPr>
              <a:t>behavior</a:t>
            </a:r>
            <a:endParaRPr lang="en-GB" sz="2800" b="1" dirty="0" smtClean="0">
              <a:solidFill>
                <a:srgbClr val="FFFFFF"/>
              </a:solidFill>
              <a:latin typeface="Trebuchet MS" charset="0"/>
            </a:endParaRPr>
          </a:p>
          <a:p>
            <a:pPr marL="273050"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Better understanding of </a:t>
            </a:r>
            <a:r>
              <a:rPr lang="en-GB" sz="3200" b="1" dirty="0" smtClean="0">
                <a:solidFill>
                  <a:srgbClr val="FFFF00"/>
                </a:solidFill>
                <a:latin typeface="Trebuchet MS" charset="0"/>
              </a:rPr>
              <a:t>biology</a:t>
            </a:r>
            <a:endParaRPr lang="en-GB" sz="3200" b="1" dirty="0" smtClean="0">
              <a:solidFill>
                <a:srgbClr val="FFFF00"/>
              </a:solidFill>
              <a:latin typeface="Trebuchet MS" charset="0"/>
            </a:endParaRPr>
          </a:p>
        </p:txBody>
      </p:sp>
    </p:spTree>
    <p:extLst>
      <p:ext uri="{BB962C8B-B14F-4D97-AF65-F5344CB8AC3E}">
        <p14:creationId xmlns:p14="http://schemas.microsoft.com/office/powerpoint/2010/main" val="1207938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ish_dairy_farm_3.jpg"/>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0" y="990600"/>
            <a:ext cx="9144000" cy="5483726"/>
          </a:xfrm>
          <a:prstGeom prst="rect">
            <a:avLst/>
          </a:prstGeom>
        </p:spPr>
      </p:pic>
      <p:sp>
        <p:nvSpPr>
          <p:cNvPr id="3" name="Rectangle 2"/>
          <p:cNvSpPr/>
          <p:nvPr/>
        </p:nvSpPr>
        <p:spPr>
          <a:xfrm>
            <a:off x="-32115" y="6409681"/>
            <a:ext cx="7024753" cy="246221"/>
          </a:xfrm>
          <a:prstGeom prst="rect">
            <a:avLst/>
          </a:prstGeom>
        </p:spPr>
        <p:txBody>
          <a:bodyPr wrap="square">
            <a:spAutoFit/>
          </a:bodyPr>
          <a:lstStyle/>
          <a:p>
            <a:r>
              <a:rPr lang="en-US" sz="1000" dirty="0"/>
              <a:t>http://</a:t>
            </a:r>
            <a:r>
              <a:rPr lang="en-US" sz="1000" dirty="0" err="1"/>
              <a:t>commons.wikimedia.org</a:t>
            </a:r>
            <a:r>
              <a:rPr lang="en-US" sz="1000" dirty="0"/>
              <a:t>/wiki/File:Amish_dairy_farm_3.jpg</a:t>
            </a:r>
          </a:p>
        </p:txBody>
      </p:sp>
      <p:sp>
        <p:nvSpPr>
          <p:cNvPr id="6" name="TextBox 5"/>
          <p:cNvSpPr txBox="1"/>
          <p:nvPr/>
        </p:nvSpPr>
        <p:spPr>
          <a:xfrm>
            <a:off x="228600" y="4191000"/>
            <a:ext cx="3886200" cy="923330"/>
          </a:xfrm>
          <a:prstGeom prst="rect">
            <a:avLst/>
          </a:prstGeom>
          <a:noFill/>
        </p:spPr>
        <p:txBody>
          <a:bodyPr wrap="square" rtlCol="0">
            <a:spAutoFit/>
          </a:bodyPr>
          <a:lstStyle/>
          <a:p>
            <a:r>
              <a:rPr lang="en-US" sz="1800" b="1" dirty="0" smtClean="0">
                <a:solidFill>
                  <a:srgbClr val="FFFF00"/>
                </a:solidFill>
              </a:rPr>
              <a:t>Parlor:</a:t>
            </a:r>
            <a:r>
              <a:rPr lang="en-US" sz="1800" b="1" dirty="0" smtClean="0"/>
              <a:t> yield, composition, milking speed, conductivity, progesterone, temperature</a:t>
            </a:r>
            <a:endParaRPr lang="en-US" sz="1800" b="1" dirty="0"/>
          </a:p>
        </p:txBody>
      </p:sp>
      <p:sp>
        <p:nvSpPr>
          <p:cNvPr id="8" name="TextBox 7"/>
          <p:cNvSpPr txBox="1"/>
          <p:nvPr/>
        </p:nvSpPr>
        <p:spPr>
          <a:xfrm>
            <a:off x="3048000" y="5602069"/>
            <a:ext cx="3886200" cy="646331"/>
          </a:xfrm>
          <a:prstGeom prst="rect">
            <a:avLst/>
          </a:prstGeom>
          <a:noFill/>
        </p:spPr>
        <p:txBody>
          <a:bodyPr wrap="square" rtlCol="0">
            <a:spAutoFit/>
          </a:bodyPr>
          <a:lstStyle/>
          <a:p>
            <a:r>
              <a:rPr lang="en-US" sz="1800" b="1" dirty="0" smtClean="0">
                <a:solidFill>
                  <a:srgbClr val="FFFF00"/>
                </a:solidFill>
              </a:rPr>
              <a:t>Pasture:</a:t>
            </a:r>
            <a:r>
              <a:rPr lang="en-US" sz="1800" b="1" dirty="0" smtClean="0"/>
              <a:t> soil type/composition, nutrient composition</a:t>
            </a:r>
            <a:endParaRPr lang="en-US" sz="1800" b="1" dirty="0"/>
          </a:p>
        </p:txBody>
      </p:sp>
      <p:sp>
        <p:nvSpPr>
          <p:cNvPr id="9" name="TextBox 8"/>
          <p:cNvSpPr txBox="1"/>
          <p:nvPr/>
        </p:nvSpPr>
        <p:spPr>
          <a:xfrm>
            <a:off x="5257800" y="4191000"/>
            <a:ext cx="3886200" cy="646331"/>
          </a:xfrm>
          <a:prstGeom prst="rect">
            <a:avLst/>
          </a:prstGeom>
          <a:noFill/>
        </p:spPr>
        <p:txBody>
          <a:bodyPr wrap="square" rtlCol="0">
            <a:spAutoFit/>
          </a:bodyPr>
          <a:lstStyle/>
          <a:p>
            <a:r>
              <a:rPr lang="en-US" sz="1800" b="1" dirty="0" smtClean="0">
                <a:solidFill>
                  <a:srgbClr val="FFFF00"/>
                </a:solidFill>
              </a:rPr>
              <a:t>Silo/bunker:</a:t>
            </a:r>
            <a:r>
              <a:rPr lang="en-US" sz="1800" b="1" dirty="0" smtClean="0"/>
              <a:t> ration composition, nutrient profiles</a:t>
            </a:r>
            <a:endParaRPr lang="en-US" sz="1800" b="1" dirty="0"/>
          </a:p>
        </p:txBody>
      </p:sp>
      <p:sp>
        <p:nvSpPr>
          <p:cNvPr id="10" name="TextBox 9"/>
          <p:cNvSpPr txBox="1"/>
          <p:nvPr/>
        </p:nvSpPr>
        <p:spPr>
          <a:xfrm>
            <a:off x="228600" y="2048470"/>
            <a:ext cx="3886200" cy="646331"/>
          </a:xfrm>
          <a:prstGeom prst="rect">
            <a:avLst/>
          </a:prstGeom>
          <a:noFill/>
        </p:spPr>
        <p:txBody>
          <a:bodyPr wrap="square" rtlCol="0">
            <a:spAutoFit/>
          </a:bodyPr>
          <a:lstStyle/>
          <a:p>
            <a:r>
              <a:rPr lang="en-US" sz="1800" b="1" dirty="0" smtClean="0">
                <a:solidFill>
                  <a:srgbClr val="FFFF00"/>
                </a:solidFill>
              </a:rPr>
              <a:t>Cow:</a:t>
            </a:r>
            <a:r>
              <a:rPr lang="en-US" sz="1800" b="1" dirty="0" smtClean="0"/>
              <a:t> body temperature, activity, rumination time, intake</a:t>
            </a:r>
            <a:endParaRPr lang="en-US" sz="1800" b="1" dirty="0"/>
          </a:p>
        </p:txBody>
      </p:sp>
      <p:sp>
        <p:nvSpPr>
          <p:cNvPr id="11" name="TextBox 10"/>
          <p:cNvSpPr txBox="1"/>
          <p:nvPr/>
        </p:nvSpPr>
        <p:spPr>
          <a:xfrm>
            <a:off x="5257800" y="2048470"/>
            <a:ext cx="3886200" cy="923330"/>
          </a:xfrm>
          <a:prstGeom prst="rect">
            <a:avLst/>
          </a:prstGeom>
          <a:noFill/>
        </p:spPr>
        <p:txBody>
          <a:bodyPr wrap="square" rtlCol="0">
            <a:spAutoFit/>
          </a:bodyPr>
          <a:lstStyle/>
          <a:p>
            <a:r>
              <a:rPr lang="en-US" sz="1800" b="1" dirty="0" smtClean="0">
                <a:solidFill>
                  <a:srgbClr val="FFFF00"/>
                </a:solidFill>
              </a:rPr>
              <a:t>Herdsmen/consultants:</a:t>
            </a:r>
            <a:r>
              <a:rPr lang="en-US" sz="1800" b="1" dirty="0" smtClean="0"/>
              <a:t> health events, foot/claw health, veterinary treatments</a:t>
            </a:r>
            <a:endParaRPr lang="en-US" sz="1800" b="1" dirty="0"/>
          </a:p>
        </p:txBody>
      </p:sp>
      <p:sp>
        <p:nvSpPr>
          <p:cNvPr id="12" name="TextBox 11"/>
          <p:cNvSpPr txBox="1"/>
          <p:nvPr/>
        </p:nvSpPr>
        <p:spPr>
          <a:xfrm>
            <a:off x="3048000" y="1143000"/>
            <a:ext cx="3886200" cy="646331"/>
          </a:xfrm>
          <a:prstGeom prst="rect">
            <a:avLst/>
          </a:prstGeom>
          <a:noFill/>
        </p:spPr>
        <p:txBody>
          <a:bodyPr wrap="square" rtlCol="0">
            <a:spAutoFit/>
          </a:bodyPr>
          <a:lstStyle/>
          <a:p>
            <a:r>
              <a:rPr lang="en-US" sz="1800" b="1" dirty="0" smtClean="0">
                <a:solidFill>
                  <a:srgbClr val="FFFF00"/>
                </a:solidFill>
              </a:rPr>
              <a:t>Barn:</a:t>
            </a:r>
            <a:r>
              <a:rPr lang="en-US" sz="1800" b="1" dirty="0" smtClean="0"/>
              <a:t> flooring type, bedding materials, density, weather data</a:t>
            </a:r>
            <a:endParaRPr lang="en-US" sz="1800" b="1" dirty="0"/>
          </a:p>
        </p:txBody>
      </p:sp>
      <p:sp>
        <p:nvSpPr>
          <p:cNvPr id="2" name="Title 1"/>
          <p:cNvSpPr>
            <a:spLocks noGrp="1"/>
          </p:cNvSpPr>
          <p:nvPr>
            <p:ph type="title"/>
          </p:nvPr>
        </p:nvSpPr>
        <p:spPr/>
        <p:txBody>
          <a:bodyPr/>
          <a:lstStyle/>
          <a:p>
            <a:r>
              <a:rPr lang="en-US" dirty="0"/>
              <a:t>Sources of novel phenotypes</a:t>
            </a:r>
          </a:p>
        </p:txBody>
      </p:sp>
    </p:spTree>
    <p:extLst>
      <p:ext uri="{BB962C8B-B14F-4D97-AF65-F5344CB8AC3E}">
        <p14:creationId xmlns:p14="http://schemas.microsoft.com/office/powerpoint/2010/main" val="21901697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Novel phenotypes studied recently</a:t>
            </a:r>
            <a:endParaRPr lang="en-GB" sz="3600" b="1" dirty="0">
              <a:solidFill>
                <a:srgbClr val="FFFF00"/>
              </a:solidFill>
              <a:latin typeface="Trebuchet MS" charset="0"/>
            </a:endParaRPr>
          </a:p>
        </p:txBody>
      </p:sp>
      <p:sp>
        <p:nvSpPr>
          <p:cNvPr id="5122" name="Text Box 2"/>
          <p:cNvSpPr txBox="1">
            <a:spLocks noChangeArrowheads="1"/>
          </p:cNvSpPr>
          <p:nvPr/>
        </p:nvSpPr>
        <p:spPr bwMode="auto">
          <a:xfrm>
            <a:off x="118534" y="914400"/>
            <a:ext cx="8873066" cy="5638800"/>
          </a:xfrm>
          <a:prstGeom prst="rect">
            <a:avLst/>
          </a:prstGeom>
          <a:noFill/>
          <a:ln w="9525">
            <a:noFill/>
            <a:round/>
            <a:headEnd/>
            <a:tailEnd/>
          </a:ln>
          <a:effectLst/>
        </p:spPr>
        <p:txBody>
          <a:bodyPr lIns="90000" tIns="46800" rIns="90000" bIns="46800"/>
          <a:lstStyle/>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Claw health</a:t>
            </a:r>
            <a:r>
              <a:rPr lang="en-GB" b="1" dirty="0" smtClean="0">
                <a:solidFill>
                  <a:srgbClr val="FFFFFF"/>
                </a:solidFill>
                <a:latin typeface="Trebuchet MS" charset="0"/>
              </a:rPr>
              <a:t> </a:t>
            </a:r>
            <a:r>
              <a:rPr lang="en-GB" b="1" dirty="0" smtClean="0">
                <a:solidFill>
                  <a:srgbClr val="A9C9FF"/>
                </a:solidFill>
                <a:latin typeface="Trebuchet MS" charset="0"/>
              </a:rPr>
              <a:t>(Van der </a:t>
            </a:r>
            <a:r>
              <a:rPr lang="en-GB" b="1" dirty="0" err="1" smtClean="0">
                <a:solidFill>
                  <a:srgbClr val="A9C9FF"/>
                </a:solidFill>
                <a:latin typeface="Trebuchet MS" charset="0"/>
              </a:rPr>
              <a:t>Linde</a:t>
            </a:r>
            <a:r>
              <a:rPr lang="en-GB" b="1" dirty="0" smtClean="0">
                <a:solidFill>
                  <a:srgbClr val="A9C9FF"/>
                </a:solidFill>
                <a:latin typeface="Trebuchet MS" charset="0"/>
              </a:rPr>
              <a:t> </a:t>
            </a:r>
            <a:r>
              <a:rPr lang="en-GB" b="1" dirty="0">
                <a:solidFill>
                  <a:srgbClr val="A9C9FF"/>
                </a:solidFill>
                <a:latin typeface="Trebuchet MS" charset="0"/>
              </a:rPr>
              <a:t>et al., </a:t>
            </a:r>
            <a:r>
              <a:rPr lang="en-GB" b="1" dirty="0" smtClean="0">
                <a:solidFill>
                  <a:srgbClr val="A9C9FF"/>
                </a:solidFill>
                <a:latin typeface="Trebuchet MS" charset="0"/>
              </a:rPr>
              <a:t>2010)</a:t>
            </a:r>
            <a:endParaRPr lang="en-GB" b="1" dirty="0" smtClean="0">
              <a:solidFill>
                <a:srgbClr val="FFFFFF"/>
              </a:solidFill>
              <a:latin typeface="Trebuchet MS" charset="0"/>
            </a:endParaRP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Dairy cattle health </a:t>
            </a:r>
            <a:r>
              <a:rPr lang="en-GB" sz="2400" b="1" dirty="0" smtClean="0">
                <a:solidFill>
                  <a:srgbClr val="A9C9FF"/>
                </a:solidFill>
                <a:latin typeface="Trebuchet MS" charset="0"/>
              </a:rPr>
              <a:t>(Parker Gaddis et al., 2013)</a:t>
            </a: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Embryonic development </a:t>
            </a:r>
            <a:r>
              <a:rPr lang="en-GB" b="1" dirty="0" smtClean="0">
                <a:solidFill>
                  <a:srgbClr val="A9C9FF"/>
                </a:solidFill>
                <a:latin typeface="Trebuchet MS" charset="0"/>
              </a:rPr>
              <a:t>(Cochran </a:t>
            </a:r>
            <a:r>
              <a:rPr lang="en-GB" b="1" dirty="0">
                <a:solidFill>
                  <a:srgbClr val="A9C9FF"/>
                </a:solidFill>
                <a:latin typeface="Trebuchet MS" charset="0"/>
              </a:rPr>
              <a:t>et al., 2013)</a:t>
            </a:r>
            <a:endParaRPr lang="en-GB" b="1" dirty="0">
              <a:solidFill>
                <a:srgbClr val="FFFFFF"/>
              </a:solidFill>
              <a:latin typeface="Trebuchet MS" charset="0"/>
            </a:endParaRP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Immune response </a:t>
            </a:r>
            <a:r>
              <a:rPr lang="en-GB" b="1" dirty="0" smtClean="0">
                <a:solidFill>
                  <a:srgbClr val="A9C9FF"/>
                </a:solidFill>
                <a:latin typeface="Trebuchet MS" charset="0"/>
              </a:rPr>
              <a:t>(Thompson-Crispi </a:t>
            </a:r>
            <a:r>
              <a:rPr lang="en-GB" b="1" dirty="0">
                <a:solidFill>
                  <a:srgbClr val="A9C9FF"/>
                </a:solidFill>
                <a:latin typeface="Trebuchet MS" charset="0"/>
              </a:rPr>
              <a:t>et al., </a:t>
            </a:r>
            <a:r>
              <a:rPr lang="en-GB" b="1" dirty="0" smtClean="0">
                <a:solidFill>
                  <a:srgbClr val="A9C9FF"/>
                </a:solidFill>
                <a:latin typeface="Trebuchet MS" charset="0"/>
              </a:rPr>
              <a:t>2013)</a:t>
            </a:r>
            <a:endParaRPr lang="en-GB" b="1" dirty="0" smtClean="0">
              <a:solidFill>
                <a:srgbClr val="FFFFFF"/>
              </a:solidFill>
              <a:latin typeface="Trebuchet MS" charset="0"/>
            </a:endParaRP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Methane production </a:t>
            </a:r>
            <a:r>
              <a:rPr lang="en-GB" sz="2400" b="1" dirty="0" smtClean="0">
                <a:solidFill>
                  <a:srgbClr val="A9C9FF"/>
                </a:solidFill>
                <a:latin typeface="Trebuchet MS" charset="0"/>
              </a:rPr>
              <a:t>(de Haas et al., 2011)</a:t>
            </a: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Milk fatty acid composition </a:t>
            </a:r>
            <a:r>
              <a:rPr lang="en-GB" sz="2400" b="1" dirty="0" smtClean="0">
                <a:solidFill>
                  <a:srgbClr val="A9C9FF"/>
                </a:solidFill>
                <a:latin typeface="Trebuchet MS" charset="0"/>
              </a:rPr>
              <a:t>(</a:t>
            </a:r>
            <a:r>
              <a:rPr lang="en-GB" sz="2400" b="1" dirty="0" err="1" smtClean="0">
                <a:solidFill>
                  <a:srgbClr val="A9C9FF"/>
                </a:solidFill>
                <a:latin typeface="Trebuchet MS" charset="0"/>
              </a:rPr>
              <a:t>Soyeurt</a:t>
            </a:r>
            <a:r>
              <a:rPr lang="en-GB" sz="2400" b="1" dirty="0" smtClean="0">
                <a:solidFill>
                  <a:srgbClr val="A9C9FF"/>
                </a:solidFill>
                <a:latin typeface="Trebuchet MS" charset="0"/>
              </a:rPr>
              <a:t> et al., 2011)</a:t>
            </a: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Persistency of lactation </a:t>
            </a:r>
            <a:r>
              <a:rPr lang="en-GB" sz="2400" b="1" dirty="0" smtClean="0">
                <a:solidFill>
                  <a:srgbClr val="A9C9FF"/>
                </a:solidFill>
                <a:latin typeface="Trebuchet MS" charset="0"/>
              </a:rPr>
              <a:t>(Cole et al., 2009)</a:t>
            </a: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Rectal temperature </a:t>
            </a:r>
            <a:r>
              <a:rPr lang="en-GB" sz="2400" b="1" dirty="0" smtClean="0">
                <a:solidFill>
                  <a:srgbClr val="A9C9FF"/>
                </a:solidFill>
                <a:latin typeface="Trebuchet MS" charset="0"/>
              </a:rPr>
              <a:t>(</a:t>
            </a:r>
            <a:r>
              <a:rPr lang="en-GB" sz="2400" b="1" dirty="0" err="1" smtClean="0">
                <a:solidFill>
                  <a:srgbClr val="A9C9FF"/>
                </a:solidFill>
                <a:latin typeface="Trebuchet MS" charset="0"/>
              </a:rPr>
              <a:t>Dikmen</a:t>
            </a:r>
            <a:r>
              <a:rPr lang="en-GB" sz="2400" b="1" dirty="0" smtClean="0">
                <a:solidFill>
                  <a:srgbClr val="A9C9FF"/>
                </a:solidFill>
                <a:latin typeface="Trebuchet MS" charset="0"/>
              </a:rPr>
              <a:t> et al., 2013)</a:t>
            </a: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Residual feed intake </a:t>
            </a:r>
            <a:r>
              <a:rPr lang="en-GB" sz="2400" b="1" dirty="0" smtClean="0">
                <a:solidFill>
                  <a:srgbClr val="A9C9FF"/>
                </a:solidFill>
                <a:latin typeface="Trebuchet MS" charset="0"/>
              </a:rPr>
              <a:t>(Connor et al., 2013)</a:t>
            </a:r>
            <a:endParaRPr lang="en-GB" sz="2400" b="1" dirty="0">
              <a:solidFill>
                <a:srgbClr val="A9C9FF"/>
              </a:solidFill>
              <a:latin typeface="Trebuchet MS" charset="0"/>
            </a:endParaRP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endParaRPr lang="en-GB" sz="3200" b="1" dirty="0">
              <a:solidFill>
                <a:srgbClr val="FFFFFF"/>
              </a:solidFill>
              <a:latin typeface="Trebuchet MS" charset="0"/>
            </a:endParaRPr>
          </a:p>
        </p:txBody>
      </p:sp>
    </p:spTree>
    <p:extLst>
      <p:ext uri="{BB962C8B-B14F-4D97-AF65-F5344CB8AC3E}">
        <p14:creationId xmlns:p14="http://schemas.microsoft.com/office/powerpoint/2010/main" val="39080186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What do current phenotypes look like?</a:t>
            </a:r>
            <a:endParaRPr lang="en-GB" sz="3600" b="1" dirty="0">
              <a:solidFill>
                <a:srgbClr val="FFFF00"/>
              </a:solidFill>
              <a:latin typeface="Trebuchet MS" charset="0"/>
            </a:endParaRPr>
          </a:p>
        </p:txBody>
      </p:sp>
      <p:sp>
        <p:nvSpPr>
          <p:cNvPr id="5122" name="Text Box 2"/>
          <p:cNvSpPr txBox="1">
            <a:spLocks noChangeArrowheads="1"/>
          </p:cNvSpPr>
          <p:nvPr/>
        </p:nvSpPr>
        <p:spPr bwMode="auto">
          <a:xfrm>
            <a:off x="457200" y="1276446"/>
            <a:ext cx="8153400" cy="5168570"/>
          </a:xfrm>
          <a:prstGeom prst="rect">
            <a:avLst/>
          </a:prstGeom>
          <a:noFill/>
          <a:ln w="9525">
            <a:noFill/>
            <a:round/>
            <a:headEnd/>
            <a:tailEnd/>
          </a:ln>
          <a:effectLst/>
        </p:spPr>
        <p:txBody>
          <a:bodyPr lIns="90000" tIns="46800" rIns="90000" bIns="46800"/>
          <a:lstStyle/>
          <a:p>
            <a:pPr marL="273050" indent="-273050">
              <a:lnSpc>
                <a:spcPct val="100000"/>
              </a:lnSpc>
              <a:spcBef>
                <a:spcPts val="1588"/>
              </a:spcBef>
              <a:spcAft>
                <a:spcPts val="14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latin typeface="Trebuchet MS" charset="0"/>
              </a:rPr>
              <a:t>Low-dimensionality</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latin typeface="Trebuchet MS" charset="0"/>
              </a:rPr>
              <a:t>Usually </a:t>
            </a:r>
            <a:r>
              <a:rPr lang="en-GB" sz="2800" b="1" dirty="0" smtClean="0">
                <a:solidFill>
                  <a:srgbClr val="FFFF00"/>
                </a:solidFill>
                <a:latin typeface="Trebuchet MS" charset="0"/>
              </a:rPr>
              <a:t>few</a:t>
            </a:r>
            <a:r>
              <a:rPr lang="en-GB" sz="2800" b="1" dirty="0" smtClean="0">
                <a:latin typeface="Trebuchet MS" charset="0"/>
              </a:rPr>
              <a:t> observations per lactation</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latin typeface="Trebuchet MS" charset="0"/>
              </a:rPr>
              <a:t>Close </a:t>
            </a:r>
            <a:r>
              <a:rPr lang="en-GB" sz="2800" b="1" dirty="0" smtClean="0">
                <a:solidFill>
                  <a:srgbClr val="FFFF00"/>
                </a:solidFill>
                <a:latin typeface="Trebuchet MS" charset="0"/>
              </a:rPr>
              <a:t>correspondence</a:t>
            </a:r>
            <a:r>
              <a:rPr lang="en-GB" sz="2800" b="1" dirty="0" smtClean="0">
                <a:latin typeface="Trebuchet MS" charset="0"/>
              </a:rPr>
              <a:t> of phenotypes with values measured</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latin typeface="Trebuchet MS" charset="0"/>
              </a:rPr>
              <a:t>Easy </a:t>
            </a:r>
            <a:r>
              <a:rPr lang="en-GB" sz="2800" b="1" dirty="0" smtClean="0">
                <a:solidFill>
                  <a:srgbClr val="FFFF00"/>
                </a:solidFill>
                <a:latin typeface="Trebuchet MS" charset="0"/>
              </a:rPr>
              <a:t>transmission</a:t>
            </a:r>
            <a:r>
              <a:rPr lang="en-GB" sz="2800" b="1" dirty="0" smtClean="0">
                <a:latin typeface="Trebuchet MS" charset="0"/>
              </a:rPr>
              <a:t> and </a:t>
            </a:r>
            <a:r>
              <a:rPr lang="en-GB" sz="2800" b="1" dirty="0" smtClean="0">
                <a:solidFill>
                  <a:srgbClr val="FFFF00"/>
                </a:solidFill>
                <a:latin typeface="Trebuchet MS" charset="0"/>
              </a:rPr>
              <a:t>storage</a:t>
            </a:r>
          </a:p>
          <a:p>
            <a:pPr lvl="1" indent="0">
              <a:spcBef>
                <a:spcPts val="0"/>
              </a:spcBef>
              <a:spcAft>
                <a:spcPts val="1200"/>
              </a:spcAft>
              <a:buClr>
                <a:srgbClr val="00FF00"/>
              </a:buClr>
              <a:buSzPct val="45000"/>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endParaRPr lang="en-GB" sz="2800" b="1" dirty="0">
              <a:latin typeface="Trebuchet MS" charset="0"/>
            </a:endParaRPr>
          </a:p>
          <a:p>
            <a:pPr lvl="1" indent="0">
              <a:spcBef>
                <a:spcPts val="0"/>
              </a:spcBef>
              <a:spcAft>
                <a:spcPts val="1200"/>
              </a:spcAft>
              <a:buClr>
                <a:srgbClr val="00FF00"/>
              </a:buClr>
              <a:buSzPct val="45000"/>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endParaRPr lang="en-GB" sz="2800" b="1" dirty="0" smtClean="0">
              <a:latin typeface="Trebuchet MS" charset="0"/>
            </a:endParaRPr>
          </a:p>
        </p:txBody>
      </p:sp>
      <p:pic>
        <p:nvPicPr>
          <p:cNvPr id="4" name="Picture 3" descr="Screen Shot 2014-05-14 at 8.26.32 AM.png"/>
          <p:cNvPicPr>
            <a:picLocks noChangeAspect="1"/>
          </p:cNvPicPr>
          <p:nvPr/>
        </p:nvPicPr>
        <p:blipFill rotWithShape="1">
          <a:blip r:embed="rId3">
            <a:extLst>
              <a:ext uri="{28A0092B-C50C-407E-A947-70E740481C1C}">
                <a14:useLocalDpi xmlns:a14="http://schemas.microsoft.com/office/drawing/2010/main" val="0"/>
              </a:ext>
            </a:extLst>
          </a:blip>
          <a:srcRect t="9621" r="20912" b="63846"/>
          <a:stretch/>
        </p:blipFill>
        <p:spPr>
          <a:xfrm>
            <a:off x="104634" y="4467369"/>
            <a:ext cx="8915400" cy="1682443"/>
          </a:xfrm>
          <a:prstGeom prst="rect">
            <a:avLst/>
          </a:prstGeom>
        </p:spPr>
      </p:pic>
    </p:spTree>
    <p:extLst>
      <p:ext uri="{BB962C8B-B14F-4D97-AF65-F5344CB8AC3E}">
        <p14:creationId xmlns:p14="http://schemas.microsoft.com/office/powerpoint/2010/main" val="15124644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new phenotypes look like?</a:t>
            </a:r>
            <a:endParaRPr lang="en-US" dirty="0"/>
          </a:p>
        </p:txBody>
      </p:sp>
      <p:pic>
        <p:nvPicPr>
          <p:cNvPr id="4" name="Picture 3" descr="Screen Shot 2014-05-13 at 9.28.46 AM.png"/>
          <p:cNvPicPr>
            <a:picLocks noChangeAspect="1"/>
          </p:cNvPicPr>
          <p:nvPr/>
        </p:nvPicPr>
        <p:blipFill rotWithShape="1">
          <a:blip r:embed="rId2">
            <a:extLst>
              <a:ext uri="{28A0092B-C50C-407E-A947-70E740481C1C}">
                <a14:useLocalDpi xmlns:a14="http://schemas.microsoft.com/office/drawing/2010/main" val="0"/>
              </a:ext>
            </a:extLst>
          </a:blip>
          <a:srcRect b="57800"/>
          <a:stretch/>
        </p:blipFill>
        <p:spPr>
          <a:xfrm>
            <a:off x="102843" y="4419600"/>
            <a:ext cx="8915400" cy="2116282"/>
          </a:xfrm>
          <a:prstGeom prst="rect">
            <a:avLst/>
          </a:prstGeom>
        </p:spPr>
      </p:pic>
      <p:sp>
        <p:nvSpPr>
          <p:cNvPr id="7" name="Text Box 2"/>
          <p:cNvSpPr txBox="1">
            <a:spLocks noChangeArrowheads="1"/>
          </p:cNvSpPr>
          <p:nvPr/>
        </p:nvSpPr>
        <p:spPr bwMode="auto">
          <a:xfrm>
            <a:off x="533400" y="1219200"/>
            <a:ext cx="8153400" cy="5168570"/>
          </a:xfrm>
          <a:prstGeom prst="rect">
            <a:avLst/>
          </a:prstGeom>
          <a:noFill/>
          <a:ln w="9525">
            <a:noFill/>
            <a:round/>
            <a:headEnd/>
            <a:tailEnd/>
          </a:ln>
          <a:effectLst/>
        </p:spPr>
        <p:txBody>
          <a:bodyPr lIns="90000" tIns="46800" rIns="90000" bIns="46800"/>
          <a:lstStyle/>
          <a:p>
            <a:pPr marL="273050"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latin typeface="Trebuchet MS" charset="0"/>
              </a:rPr>
              <a:t>High dimensionality</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latin typeface="Trebuchet MS" charset="0"/>
              </a:rPr>
              <a:t>Ex.: MIR produces </a:t>
            </a:r>
            <a:r>
              <a:rPr lang="en-GB" sz="2800" b="1" dirty="0" smtClean="0">
                <a:solidFill>
                  <a:srgbClr val="FFFF00"/>
                </a:solidFill>
                <a:latin typeface="Trebuchet MS" charset="0"/>
              </a:rPr>
              <a:t>1,060</a:t>
            </a:r>
            <a:r>
              <a:rPr lang="en-GB" sz="2800" b="1" dirty="0" smtClean="0">
                <a:latin typeface="Trebuchet MS" charset="0"/>
              </a:rPr>
              <a:t> points/obs.</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00"/>
                </a:solidFill>
                <a:latin typeface="Trebuchet MS" charset="0"/>
              </a:rPr>
              <a:t>Disconnect</a:t>
            </a:r>
            <a:r>
              <a:rPr lang="en-GB" sz="2800" b="1" dirty="0" smtClean="0">
                <a:latin typeface="Trebuchet MS" charset="0"/>
              </a:rPr>
              <a:t> between phenotype and measurement</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00"/>
                </a:solidFill>
                <a:latin typeface="Trebuchet MS" charset="0"/>
              </a:rPr>
              <a:t>More resources </a:t>
            </a:r>
            <a:r>
              <a:rPr lang="en-GB" sz="2800" b="1" dirty="0" smtClean="0">
                <a:latin typeface="Trebuchet MS" charset="0"/>
              </a:rPr>
              <a:t>needed for transmission, storage, and analysis</a:t>
            </a:r>
          </a:p>
        </p:txBody>
      </p:sp>
    </p:spTree>
    <p:extLst>
      <p:ext uri="{BB962C8B-B14F-4D97-AF65-F5344CB8AC3E}">
        <p14:creationId xmlns:p14="http://schemas.microsoft.com/office/powerpoint/2010/main" val="317897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Who pays for new phenotypes?</a:t>
            </a:r>
            <a:endParaRPr lang="en-GB" sz="3600" b="1" dirty="0">
              <a:solidFill>
                <a:srgbClr val="FFFF00"/>
              </a:solidFill>
              <a:latin typeface="Trebuchet MS" charset="0"/>
            </a:endParaRPr>
          </a:p>
        </p:txBody>
      </p:sp>
      <p:sp>
        <p:nvSpPr>
          <p:cNvPr id="5122" name="Text Box 2"/>
          <p:cNvSpPr txBox="1">
            <a:spLocks noChangeArrowheads="1"/>
          </p:cNvSpPr>
          <p:nvPr/>
        </p:nvSpPr>
        <p:spPr bwMode="auto">
          <a:xfrm>
            <a:off x="499534" y="1143000"/>
            <a:ext cx="8034866" cy="5638800"/>
          </a:xfrm>
          <a:prstGeom prst="rect">
            <a:avLst/>
          </a:prstGeom>
          <a:noFill/>
          <a:ln w="9525">
            <a:noFill/>
            <a:round/>
            <a:headEnd/>
            <a:tailEnd/>
          </a:ln>
          <a:effectLst/>
        </p:spPr>
        <p:txBody>
          <a:bodyPr lIns="90000" tIns="46800" rIns="90000" bIns="46800"/>
          <a:lstStyle/>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Costs</a:t>
            </a:r>
          </a:p>
          <a:p>
            <a:pPr marL="1016000" lvl="1"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err="1" smtClean="0">
                <a:solidFill>
                  <a:srgbClr val="FFFFFF"/>
                </a:solidFill>
                <a:latin typeface="Trebuchet MS" charset="0"/>
              </a:rPr>
              <a:t>Labor</a:t>
            </a:r>
            <a:r>
              <a:rPr lang="en-GB" sz="2800" b="1" dirty="0" smtClean="0">
                <a:solidFill>
                  <a:srgbClr val="FFFFFF"/>
                </a:solidFill>
                <a:latin typeface="Trebuchet MS" charset="0"/>
              </a:rPr>
              <a:t> and materials for </a:t>
            </a:r>
            <a:r>
              <a:rPr lang="en-GB" sz="2800" b="1" dirty="0" smtClean="0">
                <a:solidFill>
                  <a:srgbClr val="FFFF00"/>
                </a:solidFill>
                <a:latin typeface="Trebuchet MS" charset="0"/>
              </a:rPr>
              <a:t>recording</a:t>
            </a:r>
          </a:p>
          <a:p>
            <a:pPr marL="1016000" lvl="1"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Data transmission, storage, and processing</a:t>
            </a: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Benefits</a:t>
            </a:r>
          </a:p>
          <a:p>
            <a:pPr marL="1016000" lvl="1"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00"/>
                </a:solidFill>
                <a:latin typeface="Trebuchet MS" charset="0"/>
              </a:rPr>
              <a:t>Farmers</a:t>
            </a:r>
            <a:r>
              <a:rPr lang="en-GB" sz="2800" b="1" dirty="0" smtClean="0">
                <a:solidFill>
                  <a:srgbClr val="FFFFFF"/>
                </a:solidFill>
                <a:latin typeface="Trebuchet MS" charset="0"/>
              </a:rPr>
              <a:t> provide data and consume services</a:t>
            </a:r>
          </a:p>
          <a:p>
            <a:pPr marL="1016000" lvl="1"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err="1" smtClean="0">
                <a:solidFill>
                  <a:srgbClr val="FFFF00"/>
                </a:solidFill>
                <a:latin typeface="Trebuchet MS" charset="0"/>
              </a:rPr>
              <a:t>Centers</a:t>
            </a:r>
            <a:r>
              <a:rPr lang="en-GB" sz="2800" b="1" dirty="0" smtClean="0">
                <a:solidFill>
                  <a:srgbClr val="FFFF00"/>
                </a:solidFill>
                <a:latin typeface="Trebuchet MS" charset="0"/>
              </a:rPr>
              <a:t> </a:t>
            </a:r>
            <a:r>
              <a:rPr lang="en-GB" sz="2800" b="1" dirty="0" smtClean="0">
                <a:solidFill>
                  <a:srgbClr val="FFFFFF"/>
                </a:solidFill>
                <a:latin typeface="Trebuchet MS" charset="0"/>
              </a:rPr>
              <a:t>consume data and provide services</a:t>
            </a:r>
          </a:p>
        </p:txBody>
      </p:sp>
    </p:spTree>
    <p:extLst>
      <p:ext uri="{BB962C8B-B14F-4D97-AF65-F5344CB8AC3E}">
        <p14:creationId xmlns:p14="http://schemas.microsoft.com/office/powerpoint/2010/main" val="241196114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24"/>
          <p:cNvSpPr/>
          <p:nvPr/>
        </p:nvSpPr>
        <p:spPr>
          <a:xfrm>
            <a:off x="2076356" y="2895600"/>
            <a:ext cx="533400" cy="723708"/>
          </a:xfrm>
          <a:prstGeom prst="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609600" y="381000"/>
            <a:ext cx="3451700" cy="609600"/>
          </a:xfrm>
          <a:prstGeom prst="roundRect">
            <a:avLst/>
          </a:prstGeom>
          <a:gradFill>
            <a:gsLst>
              <a:gs pos="0">
                <a:schemeClr val="tx2">
                  <a:lumMod val="20000"/>
                  <a:lumOff val="80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solidFill>
                  <a:schemeClr val="tx1"/>
                </a:solidFill>
              </a:rPr>
              <a:t>Data collected on farms</a:t>
            </a:r>
            <a:endParaRPr lang="en-US" b="1" dirty="0">
              <a:solidFill>
                <a:schemeClr val="tx1"/>
              </a:solidFill>
            </a:endParaRPr>
          </a:p>
        </p:txBody>
      </p:sp>
      <p:sp>
        <p:nvSpPr>
          <p:cNvPr id="6" name="Rounded Rectangle 5"/>
          <p:cNvSpPr/>
          <p:nvPr/>
        </p:nvSpPr>
        <p:spPr>
          <a:xfrm>
            <a:off x="609600" y="1828800"/>
            <a:ext cx="3451700" cy="990600"/>
          </a:xfrm>
          <a:prstGeom prst="roundRect">
            <a:avLst/>
          </a:prstGeom>
          <a:gradFill>
            <a:gsLst>
              <a:gs pos="0">
                <a:schemeClr val="tx2">
                  <a:lumMod val="20000"/>
                  <a:lumOff val="80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solidFill>
                  <a:schemeClr val="tx1"/>
                </a:solidFill>
              </a:rPr>
              <a:t>Dairy Records Processing</a:t>
            </a:r>
          </a:p>
          <a:p>
            <a:pPr algn="ctr"/>
            <a:r>
              <a:rPr lang="en-US" b="1" dirty="0" smtClean="0">
                <a:solidFill>
                  <a:schemeClr val="tx1"/>
                </a:solidFill>
              </a:rPr>
              <a:t>Centers</a:t>
            </a:r>
            <a:endParaRPr lang="en-US" b="1" dirty="0">
              <a:solidFill>
                <a:schemeClr val="tx1"/>
              </a:solidFill>
            </a:endParaRPr>
          </a:p>
        </p:txBody>
      </p:sp>
      <p:sp>
        <p:nvSpPr>
          <p:cNvPr id="7" name="Rounded Rectangle 6"/>
          <p:cNvSpPr/>
          <p:nvPr/>
        </p:nvSpPr>
        <p:spPr>
          <a:xfrm>
            <a:off x="609600" y="3657600"/>
            <a:ext cx="3451700" cy="609600"/>
          </a:xfrm>
          <a:prstGeom prst="roundRect">
            <a:avLst/>
          </a:prstGeom>
          <a:gradFill>
            <a:gsLst>
              <a:gs pos="0">
                <a:schemeClr val="accent1">
                  <a:lumMod val="20000"/>
                  <a:lumOff val="80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solidFill>
                  <a:srgbClr val="000000"/>
                </a:solidFill>
              </a:rPr>
              <a:t>National database</a:t>
            </a:r>
            <a:endParaRPr lang="en-US" b="1" dirty="0">
              <a:solidFill>
                <a:srgbClr val="000000"/>
              </a:solidFill>
            </a:endParaRPr>
          </a:p>
        </p:txBody>
      </p:sp>
      <p:sp>
        <p:nvSpPr>
          <p:cNvPr id="12" name="Rounded Rectangle 11"/>
          <p:cNvSpPr/>
          <p:nvPr/>
        </p:nvSpPr>
        <p:spPr>
          <a:xfrm>
            <a:off x="457200" y="4657677"/>
            <a:ext cx="3451700" cy="990600"/>
          </a:xfrm>
          <a:prstGeom prst="roundRect">
            <a:avLst/>
          </a:prstGeom>
          <a:gradFill>
            <a:gsLst>
              <a:gs pos="0">
                <a:schemeClr val="accent1">
                  <a:lumMod val="20000"/>
                  <a:lumOff val="80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solidFill>
                  <a:srgbClr val="000000"/>
                </a:solidFill>
              </a:rPr>
              <a:t>Milk processing</a:t>
            </a:r>
          </a:p>
          <a:p>
            <a:pPr algn="ctr"/>
            <a:r>
              <a:rPr lang="en-US" b="1" dirty="0" smtClean="0">
                <a:solidFill>
                  <a:srgbClr val="000000"/>
                </a:solidFill>
              </a:rPr>
              <a:t>plants</a:t>
            </a:r>
            <a:endParaRPr lang="en-US" b="1" dirty="0">
              <a:solidFill>
                <a:srgbClr val="000000"/>
              </a:solidFill>
            </a:endParaRPr>
          </a:p>
        </p:txBody>
      </p:sp>
      <p:sp>
        <p:nvSpPr>
          <p:cNvPr id="13" name="Rounded Rectangle 12"/>
          <p:cNvSpPr/>
          <p:nvPr/>
        </p:nvSpPr>
        <p:spPr>
          <a:xfrm>
            <a:off x="2701732" y="5114877"/>
            <a:ext cx="3451700" cy="990600"/>
          </a:xfrm>
          <a:prstGeom prst="roundRect">
            <a:avLst/>
          </a:prstGeom>
          <a:gradFill>
            <a:gsLst>
              <a:gs pos="0">
                <a:schemeClr val="accent1">
                  <a:lumMod val="20000"/>
                  <a:lumOff val="80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solidFill>
                  <a:srgbClr val="000000"/>
                </a:solidFill>
              </a:rPr>
              <a:t>Data trapped in on-</a:t>
            </a:r>
          </a:p>
          <a:p>
            <a:pPr algn="ctr"/>
            <a:r>
              <a:rPr lang="en-US" b="1" dirty="0" smtClean="0">
                <a:solidFill>
                  <a:srgbClr val="000000"/>
                </a:solidFill>
              </a:rPr>
              <a:t>farm systems</a:t>
            </a:r>
            <a:endParaRPr lang="en-US" b="1" dirty="0">
              <a:solidFill>
                <a:srgbClr val="000000"/>
              </a:solidFill>
            </a:endParaRPr>
          </a:p>
        </p:txBody>
      </p:sp>
      <p:sp>
        <p:nvSpPr>
          <p:cNvPr id="14" name="Rounded Rectangle 13"/>
          <p:cNvSpPr/>
          <p:nvPr/>
        </p:nvSpPr>
        <p:spPr>
          <a:xfrm>
            <a:off x="5311300" y="5562600"/>
            <a:ext cx="3451700" cy="990600"/>
          </a:xfrm>
          <a:prstGeom prst="roundRect">
            <a:avLst/>
          </a:prstGeom>
          <a:gradFill>
            <a:gsLst>
              <a:gs pos="0">
                <a:schemeClr val="accent1">
                  <a:lumMod val="20000"/>
                  <a:lumOff val="80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solidFill>
                  <a:srgbClr val="000000"/>
                </a:solidFill>
              </a:rPr>
              <a:t>Data on non-milk</a:t>
            </a:r>
          </a:p>
          <a:p>
            <a:pPr algn="ctr"/>
            <a:r>
              <a:rPr lang="en-US" b="1" dirty="0" smtClean="0">
                <a:solidFill>
                  <a:srgbClr val="000000"/>
                </a:solidFill>
              </a:rPr>
              <a:t>recording farms</a:t>
            </a:r>
            <a:endParaRPr lang="en-US" b="1" dirty="0">
              <a:solidFill>
                <a:srgbClr val="000000"/>
              </a:solidFill>
            </a:endParaRPr>
          </a:p>
        </p:txBody>
      </p:sp>
      <p:sp>
        <p:nvSpPr>
          <p:cNvPr id="22" name="Up-Down Arrow 21"/>
          <p:cNvSpPr/>
          <p:nvPr/>
        </p:nvSpPr>
        <p:spPr>
          <a:xfrm>
            <a:off x="2087881" y="1028508"/>
            <a:ext cx="502919" cy="762000"/>
          </a:xfrm>
          <a:prstGeom prst="up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5219512" y="1828800"/>
            <a:ext cx="3451700" cy="990600"/>
          </a:xfrm>
          <a:prstGeom prst="roundRect">
            <a:avLst/>
          </a:prstGeom>
          <a:gradFill>
            <a:gsLst>
              <a:gs pos="0">
                <a:schemeClr val="accent1">
                  <a:lumMod val="20000"/>
                  <a:lumOff val="80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solidFill>
                  <a:srgbClr val="000000"/>
                </a:solidFill>
              </a:rPr>
              <a:t>Analytical</a:t>
            </a:r>
          </a:p>
          <a:p>
            <a:pPr algn="ctr"/>
            <a:r>
              <a:rPr lang="en-US" b="1" dirty="0" smtClean="0">
                <a:solidFill>
                  <a:srgbClr val="000000"/>
                </a:solidFill>
              </a:rPr>
              <a:t>laboratories</a:t>
            </a:r>
            <a:endParaRPr lang="en-US" b="1" dirty="0">
              <a:solidFill>
                <a:srgbClr val="000000"/>
              </a:solidFill>
            </a:endParaRPr>
          </a:p>
        </p:txBody>
      </p:sp>
      <p:sp>
        <p:nvSpPr>
          <p:cNvPr id="26" name="Left Arrow 25"/>
          <p:cNvSpPr/>
          <p:nvPr/>
        </p:nvSpPr>
        <p:spPr>
          <a:xfrm>
            <a:off x="4095468" y="2028969"/>
            <a:ext cx="1076278" cy="609600"/>
          </a:xfrm>
          <a:prstGeom prst="lef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5197188" y="3505200"/>
            <a:ext cx="3451700" cy="914400"/>
          </a:xfrm>
          <a:prstGeom prst="roundRect">
            <a:avLst/>
          </a:prstGeom>
          <a:gradFill>
            <a:gsLst>
              <a:gs pos="0">
                <a:schemeClr val="accent1">
                  <a:lumMod val="20000"/>
                  <a:lumOff val="80000"/>
                </a:schemeClr>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solidFill>
                  <a:srgbClr val="000000"/>
                </a:solidFill>
              </a:rPr>
              <a:t>Genetic evaluation center</a:t>
            </a:r>
            <a:endParaRPr lang="en-US" b="1" dirty="0">
              <a:solidFill>
                <a:srgbClr val="000000"/>
              </a:solidFill>
            </a:endParaRPr>
          </a:p>
        </p:txBody>
      </p:sp>
      <p:sp>
        <p:nvSpPr>
          <p:cNvPr id="28" name="Left Arrow 27"/>
          <p:cNvSpPr/>
          <p:nvPr/>
        </p:nvSpPr>
        <p:spPr>
          <a:xfrm rot="10800000">
            <a:off x="4114800" y="3657600"/>
            <a:ext cx="1057322" cy="609600"/>
          </a:xfrm>
          <a:prstGeom prst="lef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4086366" y="381000"/>
            <a:ext cx="3076434" cy="1371600"/>
            <a:chOff x="4086366" y="381000"/>
            <a:chExt cx="3076434" cy="1371600"/>
          </a:xfrm>
        </p:grpSpPr>
        <p:sp>
          <p:nvSpPr>
            <p:cNvPr id="17" name="Bent Arrow 16"/>
            <p:cNvSpPr/>
            <p:nvPr/>
          </p:nvSpPr>
          <p:spPr>
            <a:xfrm rot="5400000">
              <a:off x="5181600" y="-228600"/>
              <a:ext cx="1219200" cy="2743200"/>
            </a:xfrm>
            <a:prstGeom prst="ben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Left Arrow 29"/>
            <p:cNvSpPr/>
            <p:nvPr/>
          </p:nvSpPr>
          <p:spPr>
            <a:xfrm>
              <a:off x="4086366" y="381000"/>
              <a:ext cx="685800" cy="609600"/>
            </a:xfrm>
            <a:prstGeom prst="lef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48200" y="544861"/>
              <a:ext cx="228600" cy="292608"/>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4495800" y="844550"/>
              <a:ext cx="533400"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1" name="Down Arrow 50"/>
          <p:cNvSpPr/>
          <p:nvPr/>
        </p:nvSpPr>
        <p:spPr>
          <a:xfrm>
            <a:off x="6593876" y="2839930"/>
            <a:ext cx="533400" cy="647508"/>
          </a:xfrm>
          <a:prstGeom prst="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144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6" grpId="0" animBg="1"/>
      <p:bldP spid="7" grpId="0" animBg="1"/>
      <p:bldP spid="12" grpId="0" animBg="1"/>
      <p:bldP spid="13" grpId="0" animBg="1"/>
      <p:bldP spid="14" grpId="0" animBg="1"/>
      <p:bldP spid="22" grpId="0" animBg="1"/>
      <p:bldP spid="24" grpId="0" animBg="1"/>
      <p:bldP spid="26" grpId="0" animBg="1"/>
      <p:bldP spid="27" grpId="0" animBg="1"/>
      <p:bldP spid="28"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Cost of measurement vs. value</a:t>
            </a:r>
            <a:endParaRPr lang="en-GB" sz="3600" b="1" dirty="0">
              <a:solidFill>
                <a:srgbClr val="FFFF00"/>
              </a:solidFill>
              <a:latin typeface="Trebuchet MS"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2933076"/>
              </p:ext>
            </p:extLst>
          </p:nvPr>
        </p:nvGraphicFramePr>
        <p:xfrm>
          <a:off x="1600200" y="1143000"/>
          <a:ext cx="6096000" cy="4495800"/>
        </p:xfrm>
        <a:graphic>
          <a:graphicData uri="http://schemas.openxmlformats.org/drawingml/2006/table">
            <a:tbl>
              <a:tblPr firstRow="1" bandRow="1">
                <a:tableStyleId>{5C22544A-7EE6-4342-B048-85BDC9FD1C3A}</a:tableStyleId>
              </a:tblPr>
              <a:tblGrid>
                <a:gridCol w="3048000"/>
                <a:gridCol w="3048000"/>
              </a:tblGrid>
              <a:tr h="2286000">
                <a:tc>
                  <a:txBody>
                    <a:bodyPr/>
                    <a:lstStyle/>
                    <a:p>
                      <a:endParaRPr lang="en-US" dirty="0"/>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endParaRPr lang="en-US" dirty="0"/>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209800">
                <a:tc>
                  <a:txBody>
                    <a:bodyPr/>
                    <a:lstStyle/>
                    <a:p>
                      <a:endParaRPr lang="en-US" dirty="0"/>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
        <p:nvSpPr>
          <p:cNvPr id="3" name="TextBox 2"/>
          <p:cNvSpPr txBox="1"/>
          <p:nvPr/>
        </p:nvSpPr>
        <p:spPr>
          <a:xfrm>
            <a:off x="2731373" y="5710535"/>
            <a:ext cx="697627" cy="461665"/>
          </a:xfrm>
          <a:prstGeom prst="rect">
            <a:avLst/>
          </a:prstGeom>
          <a:noFill/>
        </p:spPr>
        <p:txBody>
          <a:bodyPr wrap="none" rtlCol="0">
            <a:spAutoFit/>
          </a:bodyPr>
          <a:lstStyle/>
          <a:p>
            <a:r>
              <a:rPr lang="en-US" b="1" dirty="0" smtClean="0"/>
              <a:t>low</a:t>
            </a:r>
            <a:endParaRPr lang="en-US" b="1" dirty="0"/>
          </a:p>
        </p:txBody>
      </p:sp>
      <p:sp>
        <p:nvSpPr>
          <p:cNvPr id="6" name="TextBox 5"/>
          <p:cNvSpPr txBox="1"/>
          <p:nvPr/>
        </p:nvSpPr>
        <p:spPr>
          <a:xfrm>
            <a:off x="5550773" y="5715000"/>
            <a:ext cx="834183" cy="461665"/>
          </a:xfrm>
          <a:prstGeom prst="rect">
            <a:avLst/>
          </a:prstGeom>
          <a:noFill/>
        </p:spPr>
        <p:txBody>
          <a:bodyPr wrap="none" rtlCol="0">
            <a:spAutoFit/>
          </a:bodyPr>
          <a:lstStyle/>
          <a:p>
            <a:r>
              <a:rPr lang="en-US" b="1" dirty="0" smtClean="0"/>
              <a:t>high</a:t>
            </a:r>
            <a:endParaRPr lang="en-US" b="1" dirty="0"/>
          </a:p>
        </p:txBody>
      </p:sp>
      <p:sp>
        <p:nvSpPr>
          <p:cNvPr id="7" name="TextBox 6"/>
          <p:cNvSpPr txBox="1"/>
          <p:nvPr/>
        </p:nvSpPr>
        <p:spPr>
          <a:xfrm>
            <a:off x="2895600" y="6143769"/>
            <a:ext cx="3331561" cy="461665"/>
          </a:xfrm>
          <a:prstGeom prst="rect">
            <a:avLst/>
          </a:prstGeom>
          <a:noFill/>
        </p:spPr>
        <p:txBody>
          <a:bodyPr wrap="none" rtlCol="0">
            <a:spAutoFit/>
          </a:bodyPr>
          <a:lstStyle/>
          <a:p>
            <a:pPr algn="ctr"/>
            <a:r>
              <a:rPr lang="en-US" b="1" dirty="0" smtClean="0">
                <a:solidFill>
                  <a:srgbClr val="FFFF00"/>
                </a:solidFill>
              </a:rPr>
              <a:t>Cost of measurement</a:t>
            </a:r>
            <a:endParaRPr lang="en-US" b="1" dirty="0">
              <a:solidFill>
                <a:srgbClr val="FFFF00"/>
              </a:solidFill>
            </a:endParaRPr>
          </a:p>
        </p:txBody>
      </p:sp>
      <p:sp>
        <p:nvSpPr>
          <p:cNvPr id="8" name="TextBox 7"/>
          <p:cNvSpPr txBox="1"/>
          <p:nvPr/>
        </p:nvSpPr>
        <p:spPr>
          <a:xfrm rot="16200000">
            <a:off x="944354" y="4385181"/>
            <a:ext cx="697627" cy="461665"/>
          </a:xfrm>
          <a:prstGeom prst="rect">
            <a:avLst/>
          </a:prstGeom>
          <a:noFill/>
        </p:spPr>
        <p:txBody>
          <a:bodyPr wrap="none" rtlCol="0">
            <a:spAutoFit/>
          </a:bodyPr>
          <a:lstStyle/>
          <a:p>
            <a:r>
              <a:rPr lang="en-US" b="1" dirty="0" smtClean="0"/>
              <a:t>low</a:t>
            </a:r>
            <a:endParaRPr lang="en-US" b="1" dirty="0"/>
          </a:p>
        </p:txBody>
      </p:sp>
      <p:sp>
        <p:nvSpPr>
          <p:cNvPr id="9" name="TextBox 8"/>
          <p:cNvSpPr txBox="1"/>
          <p:nvPr/>
        </p:nvSpPr>
        <p:spPr>
          <a:xfrm rot="16200000">
            <a:off x="876076" y="2167459"/>
            <a:ext cx="834183" cy="461665"/>
          </a:xfrm>
          <a:prstGeom prst="rect">
            <a:avLst/>
          </a:prstGeom>
          <a:noFill/>
        </p:spPr>
        <p:txBody>
          <a:bodyPr wrap="none" rtlCol="0">
            <a:spAutoFit/>
          </a:bodyPr>
          <a:lstStyle/>
          <a:p>
            <a:r>
              <a:rPr lang="en-US" b="1" dirty="0" smtClean="0"/>
              <a:t>high</a:t>
            </a:r>
            <a:endParaRPr lang="en-US" b="1" dirty="0"/>
          </a:p>
        </p:txBody>
      </p:sp>
      <p:sp>
        <p:nvSpPr>
          <p:cNvPr id="10" name="TextBox 9"/>
          <p:cNvSpPr txBox="1"/>
          <p:nvPr/>
        </p:nvSpPr>
        <p:spPr>
          <a:xfrm rot="16200000">
            <a:off x="-667209" y="3267596"/>
            <a:ext cx="3006352" cy="461665"/>
          </a:xfrm>
          <a:prstGeom prst="rect">
            <a:avLst/>
          </a:prstGeom>
          <a:noFill/>
        </p:spPr>
        <p:txBody>
          <a:bodyPr wrap="none" rtlCol="0">
            <a:spAutoFit/>
          </a:bodyPr>
          <a:lstStyle/>
          <a:p>
            <a:pPr algn="ctr"/>
            <a:r>
              <a:rPr lang="en-US" b="1" dirty="0" smtClean="0">
                <a:solidFill>
                  <a:srgbClr val="FFFF00"/>
                </a:solidFill>
              </a:rPr>
              <a:t>Value of phenotype</a:t>
            </a:r>
            <a:endParaRPr lang="en-US" b="1" dirty="0">
              <a:solidFill>
                <a:srgbClr val="FFFF00"/>
              </a:solidFill>
            </a:endParaRPr>
          </a:p>
        </p:txBody>
      </p:sp>
      <p:sp>
        <p:nvSpPr>
          <p:cNvPr id="4" name="TextBox 3"/>
          <p:cNvSpPr txBox="1"/>
          <p:nvPr/>
        </p:nvSpPr>
        <p:spPr>
          <a:xfrm>
            <a:off x="2150507" y="2133600"/>
            <a:ext cx="1792378" cy="461665"/>
          </a:xfrm>
          <a:prstGeom prst="rect">
            <a:avLst/>
          </a:prstGeom>
          <a:noFill/>
        </p:spPr>
        <p:txBody>
          <a:bodyPr wrap="none" rtlCol="0">
            <a:spAutoFit/>
          </a:bodyPr>
          <a:lstStyle/>
          <a:p>
            <a:pPr algn="ctr"/>
            <a:r>
              <a:rPr lang="en-US" b="1" dirty="0" smtClean="0">
                <a:solidFill>
                  <a:schemeClr val="tx1"/>
                </a:solidFill>
              </a:rPr>
              <a:t>(milk yield)</a:t>
            </a:r>
            <a:endParaRPr lang="en-US" b="1" dirty="0">
              <a:solidFill>
                <a:schemeClr val="tx1"/>
              </a:solidFill>
            </a:endParaRPr>
          </a:p>
        </p:txBody>
      </p:sp>
      <p:sp>
        <p:nvSpPr>
          <p:cNvPr id="12" name="TextBox 11"/>
          <p:cNvSpPr txBox="1"/>
          <p:nvPr/>
        </p:nvSpPr>
        <p:spPr>
          <a:xfrm>
            <a:off x="4642490" y="4343400"/>
            <a:ext cx="3057748" cy="461665"/>
          </a:xfrm>
          <a:prstGeom prst="rect">
            <a:avLst/>
          </a:prstGeom>
          <a:noFill/>
        </p:spPr>
        <p:txBody>
          <a:bodyPr wrap="none" rtlCol="0">
            <a:spAutoFit/>
          </a:bodyPr>
          <a:lstStyle/>
          <a:p>
            <a:pPr algn="ctr"/>
            <a:r>
              <a:rPr lang="en-US" b="1" dirty="0" smtClean="0">
                <a:solidFill>
                  <a:schemeClr val="tx1"/>
                </a:solidFill>
              </a:rPr>
              <a:t>(milk progesterone)</a:t>
            </a:r>
            <a:endParaRPr lang="en-US" b="1" dirty="0">
              <a:solidFill>
                <a:schemeClr val="tx1"/>
              </a:solidFill>
            </a:endParaRPr>
          </a:p>
        </p:txBody>
      </p:sp>
      <p:sp>
        <p:nvSpPr>
          <p:cNvPr id="13" name="TextBox 12"/>
          <p:cNvSpPr txBox="1"/>
          <p:nvPr/>
        </p:nvSpPr>
        <p:spPr>
          <a:xfrm>
            <a:off x="5145850" y="2133600"/>
            <a:ext cx="1997512" cy="461665"/>
          </a:xfrm>
          <a:prstGeom prst="rect">
            <a:avLst/>
          </a:prstGeom>
          <a:noFill/>
        </p:spPr>
        <p:txBody>
          <a:bodyPr wrap="none" rtlCol="0">
            <a:spAutoFit/>
          </a:bodyPr>
          <a:lstStyle/>
          <a:p>
            <a:pPr algn="ctr"/>
            <a:r>
              <a:rPr lang="en-US" b="1" dirty="0" smtClean="0">
                <a:solidFill>
                  <a:schemeClr val="tx1"/>
                </a:solidFill>
              </a:rPr>
              <a:t>(feed intake)</a:t>
            </a:r>
            <a:endParaRPr lang="en-US" b="1" dirty="0">
              <a:solidFill>
                <a:schemeClr val="tx1"/>
              </a:solidFill>
            </a:endParaRPr>
          </a:p>
        </p:txBody>
      </p:sp>
      <p:sp>
        <p:nvSpPr>
          <p:cNvPr id="14" name="TextBox 13"/>
          <p:cNvSpPr txBox="1"/>
          <p:nvPr/>
        </p:nvSpPr>
        <p:spPr>
          <a:xfrm>
            <a:off x="1941254" y="4343400"/>
            <a:ext cx="2355933" cy="461665"/>
          </a:xfrm>
          <a:prstGeom prst="rect">
            <a:avLst/>
          </a:prstGeom>
          <a:noFill/>
        </p:spPr>
        <p:txBody>
          <a:bodyPr wrap="none" rtlCol="0">
            <a:spAutoFit/>
          </a:bodyPr>
          <a:lstStyle/>
          <a:p>
            <a:pPr algn="ctr"/>
            <a:r>
              <a:rPr lang="en-US" b="1" dirty="0" smtClean="0">
                <a:solidFill>
                  <a:schemeClr val="tx1"/>
                </a:solidFill>
              </a:rPr>
              <a:t>(conformation)</a:t>
            </a:r>
            <a:endParaRPr lang="en-US" b="1" dirty="0">
              <a:solidFill>
                <a:schemeClr val="tx1"/>
              </a:solidFill>
            </a:endParaRPr>
          </a:p>
        </p:txBody>
      </p:sp>
    </p:spTree>
    <p:extLst>
      <p:ext uri="{BB962C8B-B14F-4D97-AF65-F5344CB8AC3E}">
        <p14:creationId xmlns:p14="http://schemas.microsoft.com/office/powerpoint/2010/main" val="212448731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98425"/>
            <a:ext cx="8836025" cy="641350"/>
          </a:xfrm>
        </p:spPr>
        <p:txBody>
          <a:bodyPr/>
          <a:lstStyle/>
          <a:p>
            <a:r>
              <a:rPr lang="en-US" dirty="0" smtClean="0"/>
              <a:t>Introduction</a:t>
            </a:r>
            <a:endParaRPr lang="en-US" dirty="0"/>
          </a:p>
        </p:txBody>
      </p:sp>
      <p:pic>
        <p:nvPicPr>
          <p:cNvPr id="4" name="Picture 3" descr="10274014_766683156696413_3261032309474528328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47846"/>
            <a:ext cx="7620000" cy="5486400"/>
          </a:xfrm>
          <a:prstGeom prst="rect">
            <a:avLst/>
          </a:prstGeom>
          <a:ln w="25400">
            <a:solidFill>
              <a:schemeClr val="tx1"/>
            </a:solidFill>
          </a:ln>
        </p:spPr>
      </p:pic>
    </p:spTree>
    <p:extLst>
      <p:ext uri="{BB962C8B-B14F-4D97-AF65-F5344CB8AC3E}">
        <p14:creationId xmlns:p14="http://schemas.microsoft.com/office/powerpoint/2010/main" val="5201941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a:solidFill>
                  <a:srgbClr val="FFFF00"/>
                </a:solidFill>
                <a:latin typeface="Trebuchet MS" charset="0"/>
              </a:rPr>
              <a:t>New phenotypes should add information</a:t>
            </a:r>
          </a:p>
        </p:txBody>
      </p:sp>
      <p:graphicFrame>
        <p:nvGraphicFramePr>
          <p:cNvPr id="2" name="Table 1"/>
          <p:cNvGraphicFramePr>
            <a:graphicFrameLocks noGrp="1"/>
          </p:cNvGraphicFramePr>
          <p:nvPr>
            <p:extLst>
              <p:ext uri="{D42A27DB-BD31-4B8C-83A1-F6EECF244321}">
                <p14:modId xmlns:p14="http://schemas.microsoft.com/office/powerpoint/2010/main" val="2538556552"/>
              </p:ext>
            </p:extLst>
          </p:nvPr>
        </p:nvGraphicFramePr>
        <p:xfrm>
          <a:off x="1600200" y="990600"/>
          <a:ext cx="6096000" cy="4495800"/>
        </p:xfrm>
        <a:graphic>
          <a:graphicData uri="http://schemas.openxmlformats.org/drawingml/2006/table">
            <a:tbl>
              <a:tblPr firstRow="1" bandRow="1">
                <a:tableStyleId>{5C22544A-7EE6-4342-B048-85BDC9FD1C3A}</a:tableStyleId>
              </a:tblPr>
              <a:tblGrid>
                <a:gridCol w="3048000"/>
                <a:gridCol w="3048000"/>
              </a:tblGrid>
              <a:tr h="2286000">
                <a:tc>
                  <a:txBody>
                    <a:bodyPr/>
                    <a:lstStyle/>
                    <a:p>
                      <a:endParaRPr lang="en-US" dirty="0"/>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2209800">
                <a:tc>
                  <a:txBody>
                    <a:bodyPr/>
                    <a:lstStyle/>
                    <a:p>
                      <a:endParaRPr lang="en-US" dirty="0"/>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endParaRPr lang="en-US" dirty="0"/>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3" name="TextBox 2"/>
          <p:cNvSpPr txBox="1"/>
          <p:nvPr/>
        </p:nvSpPr>
        <p:spPr>
          <a:xfrm>
            <a:off x="2731373" y="5410200"/>
            <a:ext cx="697627" cy="461665"/>
          </a:xfrm>
          <a:prstGeom prst="rect">
            <a:avLst/>
          </a:prstGeom>
          <a:noFill/>
        </p:spPr>
        <p:txBody>
          <a:bodyPr wrap="none" rtlCol="0">
            <a:spAutoFit/>
          </a:bodyPr>
          <a:lstStyle/>
          <a:p>
            <a:r>
              <a:rPr lang="en-US" b="1" dirty="0" smtClean="0"/>
              <a:t>low</a:t>
            </a:r>
            <a:endParaRPr lang="en-US" b="1" dirty="0"/>
          </a:p>
        </p:txBody>
      </p:sp>
      <p:sp>
        <p:nvSpPr>
          <p:cNvPr id="6" name="TextBox 5"/>
          <p:cNvSpPr txBox="1"/>
          <p:nvPr/>
        </p:nvSpPr>
        <p:spPr>
          <a:xfrm>
            <a:off x="5550773" y="5410200"/>
            <a:ext cx="834183" cy="461665"/>
          </a:xfrm>
          <a:prstGeom prst="rect">
            <a:avLst/>
          </a:prstGeom>
          <a:noFill/>
        </p:spPr>
        <p:txBody>
          <a:bodyPr wrap="none" rtlCol="0">
            <a:spAutoFit/>
          </a:bodyPr>
          <a:lstStyle/>
          <a:p>
            <a:r>
              <a:rPr lang="en-US" b="1" dirty="0" smtClean="0"/>
              <a:t>high</a:t>
            </a:r>
            <a:endParaRPr lang="en-US" b="1" dirty="0"/>
          </a:p>
        </p:txBody>
      </p:sp>
      <p:sp>
        <p:nvSpPr>
          <p:cNvPr id="7" name="TextBox 6"/>
          <p:cNvSpPr txBox="1"/>
          <p:nvPr/>
        </p:nvSpPr>
        <p:spPr>
          <a:xfrm>
            <a:off x="2716092" y="5791200"/>
            <a:ext cx="3690584" cy="830997"/>
          </a:xfrm>
          <a:prstGeom prst="rect">
            <a:avLst/>
          </a:prstGeom>
          <a:noFill/>
        </p:spPr>
        <p:txBody>
          <a:bodyPr wrap="none" rtlCol="0">
            <a:spAutoFit/>
          </a:bodyPr>
          <a:lstStyle/>
          <a:p>
            <a:pPr algn="ctr"/>
            <a:r>
              <a:rPr lang="en-US" b="1" dirty="0" smtClean="0">
                <a:solidFill>
                  <a:srgbClr val="FFFF00"/>
                </a:solidFill>
              </a:rPr>
              <a:t>Genetic correlation with </a:t>
            </a:r>
          </a:p>
          <a:p>
            <a:pPr algn="ctr"/>
            <a:r>
              <a:rPr lang="en-US" b="1" dirty="0" smtClean="0">
                <a:solidFill>
                  <a:srgbClr val="FFFF00"/>
                </a:solidFill>
              </a:rPr>
              <a:t>existing traits</a:t>
            </a:r>
            <a:endParaRPr lang="en-US" b="1" dirty="0">
              <a:solidFill>
                <a:srgbClr val="FFFF00"/>
              </a:solidFill>
            </a:endParaRPr>
          </a:p>
        </p:txBody>
      </p:sp>
      <p:sp>
        <p:nvSpPr>
          <p:cNvPr id="8" name="TextBox 7"/>
          <p:cNvSpPr txBox="1"/>
          <p:nvPr/>
        </p:nvSpPr>
        <p:spPr>
          <a:xfrm rot="16200000">
            <a:off x="1020554" y="4232781"/>
            <a:ext cx="697627" cy="461665"/>
          </a:xfrm>
          <a:prstGeom prst="rect">
            <a:avLst/>
          </a:prstGeom>
          <a:noFill/>
        </p:spPr>
        <p:txBody>
          <a:bodyPr wrap="none" rtlCol="0">
            <a:spAutoFit/>
          </a:bodyPr>
          <a:lstStyle/>
          <a:p>
            <a:r>
              <a:rPr lang="en-US" b="1" dirty="0" smtClean="0"/>
              <a:t>low</a:t>
            </a:r>
            <a:endParaRPr lang="en-US" b="1" dirty="0"/>
          </a:p>
        </p:txBody>
      </p:sp>
      <p:sp>
        <p:nvSpPr>
          <p:cNvPr id="9" name="TextBox 8"/>
          <p:cNvSpPr txBox="1"/>
          <p:nvPr/>
        </p:nvSpPr>
        <p:spPr>
          <a:xfrm rot="16200000">
            <a:off x="952275" y="2015059"/>
            <a:ext cx="834183" cy="461665"/>
          </a:xfrm>
          <a:prstGeom prst="rect">
            <a:avLst/>
          </a:prstGeom>
          <a:noFill/>
        </p:spPr>
        <p:txBody>
          <a:bodyPr wrap="none" rtlCol="0">
            <a:spAutoFit/>
          </a:bodyPr>
          <a:lstStyle/>
          <a:p>
            <a:r>
              <a:rPr lang="en-US" b="1" dirty="0" smtClean="0"/>
              <a:t>high</a:t>
            </a:r>
            <a:endParaRPr lang="en-US" b="1" dirty="0"/>
          </a:p>
        </p:txBody>
      </p:sp>
      <p:sp>
        <p:nvSpPr>
          <p:cNvPr id="10" name="TextBox 9"/>
          <p:cNvSpPr txBox="1"/>
          <p:nvPr/>
        </p:nvSpPr>
        <p:spPr>
          <a:xfrm rot="16200000">
            <a:off x="-956080" y="2930530"/>
            <a:ext cx="3519563" cy="830997"/>
          </a:xfrm>
          <a:prstGeom prst="rect">
            <a:avLst/>
          </a:prstGeom>
          <a:noFill/>
        </p:spPr>
        <p:txBody>
          <a:bodyPr wrap="none" rtlCol="0">
            <a:spAutoFit/>
          </a:bodyPr>
          <a:lstStyle/>
          <a:p>
            <a:pPr algn="ctr"/>
            <a:r>
              <a:rPr lang="en-US" b="1" dirty="0" smtClean="0">
                <a:solidFill>
                  <a:srgbClr val="FFFF00"/>
                </a:solidFill>
              </a:rPr>
              <a:t>Phenotypic correlation</a:t>
            </a:r>
          </a:p>
          <a:p>
            <a:pPr algn="ctr"/>
            <a:r>
              <a:rPr lang="en-US" b="1" dirty="0" smtClean="0">
                <a:solidFill>
                  <a:srgbClr val="FFFF00"/>
                </a:solidFill>
              </a:rPr>
              <a:t>with existing traits</a:t>
            </a:r>
            <a:endParaRPr lang="en-US" b="1" dirty="0">
              <a:solidFill>
                <a:srgbClr val="FFFF00"/>
              </a:solidFill>
            </a:endParaRPr>
          </a:p>
        </p:txBody>
      </p:sp>
      <p:sp>
        <p:nvSpPr>
          <p:cNvPr id="15" name="TextBox 14"/>
          <p:cNvSpPr txBox="1"/>
          <p:nvPr/>
        </p:nvSpPr>
        <p:spPr>
          <a:xfrm>
            <a:off x="1711924" y="1525110"/>
            <a:ext cx="2835482" cy="1200328"/>
          </a:xfrm>
          <a:prstGeom prst="rect">
            <a:avLst/>
          </a:prstGeom>
          <a:noFill/>
        </p:spPr>
        <p:txBody>
          <a:bodyPr wrap="none" rtlCol="0">
            <a:spAutoFit/>
          </a:bodyPr>
          <a:lstStyle/>
          <a:p>
            <a:pPr algn="ctr"/>
            <a:r>
              <a:rPr lang="en-US" b="1" dirty="0" smtClean="0">
                <a:solidFill>
                  <a:schemeClr val="tx1"/>
                </a:solidFill>
              </a:rPr>
              <a:t>Novel phenotypes</a:t>
            </a:r>
          </a:p>
          <a:p>
            <a:pPr algn="ctr"/>
            <a:r>
              <a:rPr lang="en-US" b="1" dirty="0" smtClean="0">
                <a:solidFill>
                  <a:schemeClr val="tx1"/>
                </a:solidFill>
              </a:rPr>
              <a:t>include some</a:t>
            </a:r>
          </a:p>
          <a:p>
            <a:pPr algn="ctr"/>
            <a:r>
              <a:rPr lang="en-US" b="1" dirty="0" smtClean="0">
                <a:solidFill>
                  <a:schemeClr val="tx1"/>
                </a:solidFill>
              </a:rPr>
              <a:t>new information</a:t>
            </a:r>
            <a:endParaRPr lang="en-US" b="1" dirty="0">
              <a:solidFill>
                <a:schemeClr val="tx1"/>
              </a:solidFill>
            </a:endParaRPr>
          </a:p>
        </p:txBody>
      </p:sp>
      <p:sp>
        <p:nvSpPr>
          <p:cNvPr id="16" name="TextBox 15"/>
          <p:cNvSpPr txBox="1"/>
          <p:nvPr/>
        </p:nvSpPr>
        <p:spPr>
          <a:xfrm>
            <a:off x="1703043" y="3733800"/>
            <a:ext cx="2835482" cy="1200328"/>
          </a:xfrm>
          <a:prstGeom prst="rect">
            <a:avLst/>
          </a:prstGeom>
          <a:noFill/>
        </p:spPr>
        <p:txBody>
          <a:bodyPr wrap="none" rtlCol="0">
            <a:spAutoFit/>
          </a:bodyPr>
          <a:lstStyle/>
          <a:p>
            <a:pPr algn="ctr"/>
            <a:r>
              <a:rPr lang="en-US" b="1" dirty="0" smtClean="0">
                <a:solidFill>
                  <a:schemeClr val="tx1"/>
                </a:solidFill>
              </a:rPr>
              <a:t>Novel phenotypes</a:t>
            </a:r>
          </a:p>
          <a:p>
            <a:pPr algn="ctr"/>
            <a:r>
              <a:rPr lang="en-US" b="1" dirty="0" smtClean="0">
                <a:solidFill>
                  <a:schemeClr val="tx1"/>
                </a:solidFill>
              </a:rPr>
              <a:t>include much</a:t>
            </a:r>
          </a:p>
          <a:p>
            <a:pPr algn="ctr"/>
            <a:r>
              <a:rPr lang="en-US" b="1" dirty="0" smtClean="0">
                <a:solidFill>
                  <a:schemeClr val="tx1"/>
                </a:solidFill>
              </a:rPr>
              <a:t>new information</a:t>
            </a:r>
            <a:endParaRPr lang="en-US" b="1" dirty="0">
              <a:solidFill>
                <a:schemeClr val="tx1"/>
              </a:solidFill>
            </a:endParaRPr>
          </a:p>
        </p:txBody>
      </p:sp>
      <p:sp>
        <p:nvSpPr>
          <p:cNvPr id="17" name="TextBox 16"/>
          <p:cNvSpPr txBox="1"/>
          <p:nvPr/>
        </p:nvSpPr>
        <p:spPr>
          <a:xfrm>
            <a:off x="4757875" y="3733800"/>
            <a:ext cx="2835482" cy="1200328"/>
          </a:xfrm>
          <a:prstGeom prst="rect">
            <a:avLst/>
          </a:prstGeom>
          <a:noFill/>
        </p:spPr>
        <p:txBody>
          <a:bodyPr wrap="none" rtlCol="0">
            <a:spAutoFit/>
          </a:bodyPr>
          <a:lstStyle/>
          <a:p>
            <a:pPr algn="ctr"/>
            <a:r>
              <a:rPr lang="en-US" b="1" dirty="0">
                <a:solidFill>
                  <a:schemeClr val="tx1"/>
                </a:solidFill>
              </a:rPr>
              <a:t>Novel phenotypes</a:t>
            </a:r>
          </a:p>
          <a:p>
            <a:pPr algn="ctr"/>
            <a:r>
              <a:rPr lang="en-US" b="1" dirty="0">
                <a:solidFill>
                  <a:schemeClr val="tx1"/>
                </a:solidFill>
              </a:rPr>
              <a:t>contain </a:t>
            </a:r>
            <a:r>
              <a:rPr lang="en-US" b="1" dirty="0" smtClean="0">
                <a:solidFill>
                  <a:schemeClr val="tx1"/>
                </a:solidFill>
              </a:rPr>
              <a:t>some</a:t>
            </a:r>
            <a:endParaRPr lang="en-US" b="1" dirty="0">
              <a:solidFill>
                <a:schemeClr val="tx1"/>
              </a:solidFill>
            </a:endParaRPr>
          </a:p>
          <a:p>
            <a:pPr algn="ctr"/>
            <a:r>
              <a:rPr lang="en-US" b="1" dirty="0">
                <a:solidFill>
                  <a:schemeClr val="tx1"/>
                </a:solidFill>
              </a:rPr>
              <a:t>new information</a:t>
            </a:r>
          </a:p>
        </p:txBody>
      </p:sp>
      <p:sp>
        <p:nvSpPr>
          <p:cNvPr id="18" name="TextBox 17"/>
          <p:cNvSpPr txBox="1"/>
          <p:nvPr/>
        </p:nvSpPr>
        <p:spPr>
          <a:xfrm>
            <a:off x="4742162" y="1525110"/>
            <a:ext cx="2835482" cy="1200328"/>
          </a:xfrm>
          <a:prstGeom prst="rect">
            <a:avLst/>
          </a:prstGeom>
          <a:noFill/>
        </p:spPr>
        <p:txBody>
          <a:bodyPr wrap="none" rtlCol="0">
            <a:spAutoFit/>
          </a:bodyPr>
          <a:lstStyle/>
          <a:p>
            <a:pPr algn="ctr"/>
            <a:r>
              <a:rPr lang="en-US" b="1" dirty="0">
                <a:solidFill>
                  <a:schemeClr val="tx1"/>
                </a:solidFill>
              </a:rPr>
              <a:t>Novel phenotypes</a:t>
            </a:r>
          </a:p>
          <a:p>
            <a:pPr algn="ctr"/>
            <a:r>
              <a:rPr lang="en-US" b="1" dirty="0">
                <a:solidFill>
                  <a:schemeClr val="tx1"/>
                </a:solidFill>
              </a:rPr>
              <a:t>contain </a:t>
            </a:r>
            <a:r>
              <a:rPr lang="en-US" b="1" dirty="0" smtClean="0">
                <a:solidFill>
                  <a:schemeClr val="tx1"/>
                </a:solidFill>
              </a:rPr>
              <a:t>little</a:t>
            </a:r>
            <a:endParaRPr lang="en-US" b="1" dirty="0">
              <a:solidFill>
                <a:schemeClr val="tx1"/>
              </a:solidFill>
            </a:endParaRPr>
          </a:p>
          <a:p>
            <a:pPr algn="ctr"/>
            <a:r>
              <a:rPr lang="en-US" b="1" dirty="0">
                <a:solidFill>
                  <a:schemeClr val="tx1"/>
                </a:solidFill>
              </a:rPr>
              <a:t>new information</a:t>
            </a:r>
          </a:p>
        </p:txBody>
      </p:sp>
    </p:spTree>
    <p:extLst>
      <p:ext uri="{BB962C8B-B14F-4D97-AF65-F5344CB8AC3E}">
        <p14:creationId xmlns:p14="http://schemas.microsoft.com/office/powerpoint/2010/main" val="19489359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What can farmers do with novel traits?</a:t>
            </a:r>
            <a:endParaRPr lang="en-GB" sz="3600" b="1" dirty="0">
              <a:solidFill>
                <a:srgbClr val="FFFF00"/>
              </a:solidFill>
              <a:latin typeface="Trebuchet MS" charset="0"/>
            </a:endParaRPr>
          </a:p>
        </p:txBody>
      </p:sp>
      <p:sp>
        <p:nvSpPr>
          <p:cNvPr id="5122" name="Text Box 2"/>
          <p:cNvSpPr txBox="1">
            <a:spLocks noChangeArrowheads="1"/>
          </p:cNvSpPr>
          <p:nvPr/>
        </p:nvSpPr>
        <p:spPr bwMode="auto">
          <a:xfrm>
            <a:off x="464010" y="1219200"/>
            <a:ext cx="8187266" cy="5105400"/>
          </a:xfrm>
          <a:prstGeom prst="rect">
            <a:avLst/>
          </a:prstGeom>
          <a:noFill/>
          <a:ln w="9525">
            <a:noFill/>
            <a:round/>
            <a:headEnd/>
            <a:tailEnd/>
          </a:ln>
          <a:effectLst/>
        </p:spPr>
        <p:txBody>
          <a:bodyPr lIns="90000" tIns="46800" rIns="90000" bIns="46800"/>
          <a:lstStyle/>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Put </a:t>
            </a:r>
            <a:r>
              <a:rPr lang="en-GB" sz="3200" b="1" dirty="0">
                <a:solidFill>
                  <a:srgbClr val="FFFFFF"/>
                </a:solidFill>
                <a:latin typeface="Trebuchet MS" charset="0"/>
              </a:rPr>
              <a:t>them into a </a:t>
            </a:r>
            <a:r>
              <a:rPr lang="en-GB" sz="3200" b="1" dirty="0">
                <a:solidFill>
                  <a:srgbClr val="FFFF00"/>
                </a:solidFill>
                <a:latin typeface="Trebuchet MS" charset="0"/>
              </a:rPr>
              <a:t>selection index</a:t>
            </a:r>
          </a:p>
          <a:p>
            <a:pPr marL="1016000" lvl="1"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a:solidFill>
                  <a:srgbClr val="FFFFFF"/>
                </a:solidFill>
                <a:latin typeface="Trebuchet MS" charset="0"/>
              </a:rPr>
              <a:t>Correlated traits are helpful</a:t>
            </a: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a:solidFill>
                  <a:srgbClr val="FFFFFF"/>
                </a:solidFill>
                <a:latin typeface="Trebuchet MS" charset="0"/>
              </a:rPr>
              <a:t>Apply selection for a </a:t>
            </a:r>
            <a:r>
              <a:rPr lang="en-GB" sz="3200" b="1" dirty="0">
                <a:solidFill>
                  <a:srgbClr val="FFFF00"/>
                </a:solidFill>
                <a:latin typeface="Trebuchet MS" charset="0"/>
              </a:rPr>
              <a:t>long time</a:t>
            </a:r>
          </a:p>
          <a:p>
            <a:pPr marL="1016000" lvl="1"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a:solidFill>
                  <a:srgbClr val="FFFFFF"/>
                </a:solidFill>
                <a:latin typeface="Trebuchet MS" charset="0"/>
              </a:rPr>
              <a:t>There are no shortcuts</a:t>
            </a:r>
          </a:p>
          <a:p>
            <a:pPr marL="273050"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a:solidFill>
                  <a:srgbClr val="FFFFFF"/>
                </a:solidFill>
                <a:latin typeface="Trebuchet MS" charset="0"/>
              </a:rPr>
              <a:t>Collect phenotypes on </a:t>
            </a:r>
            <a:r>
              <a:rPr lang="en-GB" sz="3200" b="1" dirty="0">
                <a:solidFill>
                  <a:srgbClr val="FFFF00"/>
                </a:solidFill>
                <a:latin typeface="Trebuchet MS" charset="0"/>
              </a:rPr>
              <a:t>many daughters</a:t>
            </a:r>
          </a:p>
          <a:p>
            <a:pPr marL="1016000" lvl="1"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a:solidFill>
                  <a:srgbClr val="FFFFFF"/>
                </a:solidFill>
                <a:latin typeface="Trebuchet MS" charset="0"/>
              </a:rPr>
              <a:t>Repeated records of limited value</a:t>
            </a:r>
          </a:p>
          <a:p>
            <a:pPr marL="1016000" lvl="1" indent="-273050">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a:solidFill>
                  <a:srgbClr val="FFFFFF"/>
                </a:solidFill>
                <a:latin typeface="Trebuchet MS" charset="0"/>
              </a:rPr>
              <a:t>Genomics can increase </a:t>
            </a:r>
            <a:r>
              <a:rPr lang="en-GB" sz="2800" b="1" dirty="0" smtClean="0">
                <a:solidFill>
                  <a:srgbClr val="FFFFFF"/>
                </a:solidFill>
                <a:latin typeface="Trebuchet MS" charset="0"/>
              </a:rPr>
              <a:t>accuracy</a:t>
            </a:r>
            <a:endParaRPr lang="en-GB" sz="2800" b="1" dirty="0">
              <a:solidFill>
                <a:srgbClr val="FFFFFF"/>
              </a:solidFill>
              <a:latin typeface="Trebuchet MS" charset="0"/>
            </a:endParaRPr>
          </a:p>
        </p:txBody>
      </p:sp>
    </p:spTree>
    <p:extLst>
      <p:ext uri="{BB962C8B-B14F-4D97-AF65-F5344CB8AC3E}">
        <p14:creationId xmlns:p14="http://schemas.microsoft.com/office/powerpoint/2010/main" val="22540288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a:solidFill>
                  <a:srgbClr val="FFFF00"/>
                </a:solidFill>
                <a:latin typeface="Trebuchet MS" charset="0"/>
              </a:rPr>
              <a:t>What can </a:t>
            </a:r>
            <a:r>
              <a:rPr lang="en-GB" sz="3600" b="1" dirty="0" smtClean="0">
                <a:solidFill>
                  <a:srgbClr val="FFFF00"/>
                </a:solidFill>
                <a:latin typeface="Trebuchet MS" charset="0"/>
              </a:rPr>
              <a:t>DRPCs do </a:t>
            </a:r>
            <a:r>
              <a:rPr lang="en-GB" sz="3600" b="1" dirty="0">
                <a:solidFill>
                  <a:srgbClr val="FFFF00"/>
                </a:solidFill>
                <a:latin typeface="Trebuchet MS" charset="0"/>
              </a:rPr>
              <a:t>with novel traits?</a:t>
            </a:r>
          </a:p>
        </p:txBody>
      </p:sp>
      <p:sp>
        <p:nvSpPr>
          <p:cNvPr id="5122" name="Text Box 2"/>
          <p:cNvSpPr txBox="1">
            <a:spLocks noChangeArrowheads="1"/>
          </p:cNvSpPr>
          <p:nvPr/>
        </p:nvSpPr>
        <p:spPr bwMode="auto">
          <a:xfrm>
            <a:off x="457200" y="1250950"/>
            <a:ext cx="8153400" cy="5168570"/>
          </a:xfrm>
          <a:prstGeom prst="rect">
            <a:avLst/>
          </a:prstGeom>
          <a:noFill/>
          <a:ln w="9525">
            <a:noFill/>
            <a:round/>
            <a:headEnd/>
            <a:tailEnd/>
          </a:ln>
          <a:effectLst/>
        </p:spPr>
        <p:txBody>
          <a:bodyPr lIns="90000" tIns="46800" rIns="90000" bIns="46800"/>
          <a:lstStyle/>
          <a:p>
            <a:pPr marL="273050" indent="-273050">
              <a:lnSpc>
                <a:spcPct val="100000"/>
              </a:lnSpc>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00"/>
                </a:solidFill>
                <a:latin typeface="Trebuchet MS" charset="0"/>
              </a:rPr>
              <a:t>Short-term</a:t>
            </a:r>
            <a:r>
              <a:rPr lang="en-GB" sz="3200" b="1" dirty="0" smtClean="0">
                <a:solidFill>
                  <a:srgbClr val="FFFFFF"/>
                </a:solidFill>
                <a:latin typeface="Trebuchet MS" charset="0"/>
              </a:rPr>
              <a:t> – Benchmarking tools for herd management</a:t>
            </a:r>
          </a:p>
          <a:p>
            <a:pPr marL="273050" indent="-273050">
              <a:lnSpc>
                <a:spcPct val="100000"/>
              </a:lnSpc>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00"/>
                </a:solidFill>
                <a:latin typeface="Trebuchet MS" charset="0"/>
              </a:rPr>
              <a:t>Medium-term</a:t>
            </a:r>
            <a:r>
              <a:rPr lang="en-GB" sz="3200" b="1" dirty="0" smtClean="0">
                <a:solidFill>
                  <a:srgbClr val="FFFFFF"/>
                </a:solidFill>
                <a:latin typeface="Trebuchet MS" charset="0"/>
              </a:rPr>
              <a:t> – Custom indices for herd management</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Additional types of data will be helpful</a:t>
            </a:r>
          </a:p>
          <a:p>
            <a:pPr marL="273050" indent="-273050">
              <a:lnSpc>
                <a:spcPct val="100000"/>
              </a:lnSpc>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00"/>
                </a:solidFill>
                <a:latin typeface="Trebuchet MS" charset="0"/>
              </a:rPr>
              <a:t>Long-term</a:t>
            </a:r>
            <a:r>
              <a:rPr lang="en-GB" sz="3200" b="1" dirty="0" smtClean="0">
                <a:solidFill>
                  <a:srgbClr val="FFFFFF"/>
                </a:solidFill>
                <a:latin typeface="Trebuchet MS" charset="0"/>
              </a:rPr>
              <a:t> – Genetic evaluations</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Lots of data needed, which will take time</a:t>
            </a:r>
          </a:p>
        </p:txBody>
      </p:sp>
    </p:spTree>
    <p:extLst>
      <p:ext uri="{BB962C8B-B14F-4D97-AF65-F5344CB8AC3E}">
        <p14:creationId xmlns:p14="http://schemas.microsoft.com/office/powerpoint/2010/main" val="27401201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CG_screenshot.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600200"/>
            <a:ext cx="9144000" cy="4268932"/>
          </a:xfrm>
          <a:prstGeom prst="rect">
            <a:avLst/>
          </a:prstGeom>
        </p:spPr>
      </p:pic>
      <p:sp>
        <p:nvSpPr>
          <p:cNvPr id="5121" name="Text Box 1"/>
          <p:cNvSpPr txBox="1">
            <a:spLocks noChangeArrowheads="1"/>
          </p:cNvSpPr>
          <p:nvPr/>
        </p:nvSpPr>
        <p:spPr bwMode="auto">
          <a:xfrm>
            <a:off x="135467"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What do US dairy farmers want?</a:t>
            </a:r>
            <a:endParaRPr lang="en-GB" sz="3600" b="1" dirty="0">
              <a:solidFill>
                <a:srgbClr val="FFFF00"/>
              </a:solidFill>
              <a:latin typeface="Trebuchet MS" charset="0"/>
            </a:endParaRPr>
          </a:p>
        </p:txBody>
      </p:sp>
      <p:sp>
        <p:nvSpPr>
          <p:cNvPr id="5" name="Text Box 2"/>
          <p:cNvSpPr txBox="1">
            <a:spLocks noChangeArrowheads="1"/>
          </p:cNvSpPr>
          <p:nvPr/>
        </p:nvSpPr>
        <p:spPr bwMode="auto">
          <a:xfrm>
            <a:off x="457200" y="990600"/>
            <a:ext cx="8153400" cy="4572000"/>
          </a:xfrm>
          <a:prstGeom prst="rect">
            <a:avLst/>
          </a:prstGeom>
          <a:noFill/>
          <a:ln w="9525">
            <a:noFill/>
            <a:round/>
            <a:headEnd/>
            <a:tailEnd/>
          </a:ln>
          <a:effectLst/>
        </p:spPr>
        <p:txBody>
          <a:bodyPr lIns="90000" tIns="46800" rIns="90000" bIns="46800"/>
          <a:lstStyle/>
          <a:p>
            <a:pPr marL="273050" indent="-273050">
              <a:lnSpc>
                <a:spcPct val="100000"/>
              </a:lnSpc>
              <a:spcBef>
                <a:spcPts val="0"/>
              </a:spcBef>
              <a:spcAft>
                <a:spcPts val="18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National workshop in Tempe, AZ in February</a:t>
            </a:r>
          </a:p>
          <a:p>
            <a:pPr marL="1016000" lvl="1" indent="-273050">
              <a:spcBef>
                <a:spcPts val="0"/>
              </a:spcBef>
              <a:spcAft>
                <a:spcPts val="18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Producers, industry, academia, and government</a:t>
            </a:r>
          </a:p>
          <a:p>
            <a:pPr marL="273050" indent="-273050">
              <a:spcBef>
                <a:spcPts val="0"/>
              </a:spcBef>
              <a:spcAft>
                <a:spcPts val="18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Farmers want new tools</a:t>
            </a:r>
          </a:p>
          <a:p>
            <a:pPr marL="1016000" lvl="1" indent="-273050">
              <a:spcBef>
                <a:spcPts val="0"/>
              </a:spcBef>
              <a:spcAft>
                <a:spcPts val="18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Additional traits (</a:t>
            </a:r>
            <a:r>
              <a:rPr lang="en-GB" sz="2800" b="1" dirty="0" smtClean="0">
                <a:solidFill>
                  <a:srgbClr val="FFFF00"/>
                </a:solidFill>
                <a:latin typeface="Trebuchet MS" charset="0"/>
              </a:rPr>
              <a:t>novel phenotypes</a:t>
            </a:r>
            <a:r>
              <a:rPr lang="en-GB" sz="2800" b="1" dirty="0" smtClean="0">
                <a:solidFill>
                  <a:srgbClr val="FFFFFF"/>
                </a:solidFill>
                <a:latin typeface="Trebuchet MS" charset="0"/>
              </a:rPr>
              <a:t>)</a:t>
            </a:r>
          </a:p>
          <a:p>
            <a:pPr marL="1016000" lvl="1" indent="-273050">
              <a:spcBef>
                <a:spcPts val="0"/>
              </a:spcBef>
              <a:spcAft>
                <a:spcPts val="18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Better management tools</a:t>
            </a:r>
            <a:endParaRPr lang="en-GB" sz="2800" b="1" dirty="0">
              <a:solidFill>
                <a:srgbClr val="FFFFFF"/>
              </a:solidFill>
              <a:latin typeface="Trebuchet MS" charset="0"/>
            </a:endParaRPr>
          </a:p>
          <a:p>
            <a:pPr marL="273050" indent="-273050">
              <a:spcBef>
                <a:spcPts val="0"/>
              </a:spcBef>
              <a:spcAft>
                <a:spcPts val="18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00"/>
                </a:solidFill>
                <a:latin typeface="Trebuchet MS" charset="0"/>
              </a:rPr>
              <a:t>Foot health</a:t>
            </a:r>
            <a:r>
              <a:rPr lang="en-GB" sz="3200" b="1" dirty="0" smtClean="0">
                <a:solidFill>
                  <a:srgbClr val="FFFFFF"/>
                </a:solidFill>
                <a:latin typeface="Trebuchet MS" charset="0"/>
              </a:rPr>
              <a:t> and </a:t>
            </a:r>
            <a:r>
              <a:rPr lang="en-GB" sz="3200" b="1" dirty="0" smtClean="0">
                <a:solidFill>
                  <a:srgbClr val="FFFF00"/>
                </a:solidFill>
                <a:latin typeface="Trebuchet MS" charset="0"/>
              </a:rPr>
              <a:t>feed efficiency</a:t>
            </a:r>
            <a:r>
              <a:rPr lang="en-GB" sz="3200" b="1" dirty="0" smtClean="0">
                <a:solidFill>
                  <a:srgbClr val="FFFFFF"/>
                </a:solidFill>
                <a:latin typeface="Trebuchet MS" charset="0"/>
              </a:rPr>
              <a:t> were of greatest interest</a:t>
            </a:r>
            <a:endParaRPr lang="en-GB" sz="3200" b="1" dirty="0">
              <a:solidFill>
                <a:srgbClr val="FFFFFF"/>
              </a:solidFill>
              <a:latin typeface="Trebuchet MS" charset="0"/>
            </a:endParaRPr>
          </a:p>
        </p:txBody>
      </p:sp>
    </p:spTree>
    <p:extLst>
      <p:ext uri="{BB962C8B-B14F-4D97-AF65-F5344CB8AC3E}">
        <p14:creationId xmlns:p14="http://schemas.microsoft.com/office/powerpoint/2010/main" val="17094483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International challenges</a:t>
            </a:r>
            <a:endParaRPr lang="en-GB" sz="3600" b="1" dirty="0">
              <a:solidFill>
                <a:srgbClr val="FFFF00"/>
              </a:solidFill>
              <a:latin typeface="Trebuchet MS" charset="0"/>
            </a:endParaRPr>
          </a:p>
        </p:txBody>
      </p:sp>
      <p:sp>
        <p:nvSpPr>
          <p:cNvPr id="5122" name="Text Box 2"/>
          <p:cNvSpPr txBox="1">
            <a:spLocks noChangeArrowheads="1"/>
          </p:cNvSpPr>
          <p:nvPr/>
        </p:nvSpPr>
        <p:spPr bwMode="auto">
          <a:xfrm>
            <a:off x="457200" y="1250950"/>
            <a:ext cx="8153400" cy="5168570"/>
          </a:xfrm>
          <a:prstGeom prst="rect">
            <a:avLst/>
          </a:prstGeom>
          <a:noFill/>
          <a:ln w="9525">
            <a:noFill/>
            <a:round/>
            <a:headEnd/>
            <a:tailEnd/>
          </a:ln>
          <a:effectLst/>
        </p:spPr>
        <p:txBody>
          <a:bodyPr lIns="90000" tIns="46800" rIns="90000" bIns="46800"/>
          <a:lstStyle/>
          <a:p>
            <a:pPr marL="273050" indent="-273050">
              <a:lnSpc>
                <a:spcPct val="100000"/>
              </a:lnSpc>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National datasets are </a:t>
            </a:r>
            <a:r>
              <a:rPr lang="en-GB" sz="3200" b="1" dirty="0" err="1" smtClean="0">
                <a:solidFill>
                  <a:srgbClr val="FFFF00"/>
                </a:solidFill>
                <a:latin typeface="Trebuchet MS" charset="0"/>
              </a:rPr>
              <a:t>siloed</a:t>
            </a:r>
            <a:endParaRPr lang="en-GB" sz="3200" b="1" dirty="0" smtClean="0">
              <a:solidFill>
                <a:srgbClr val="FFFF00"/>
              </a:solidFill>
              <a:latin typeface="Trebuchet MS" charset="0"/>
            </a:endParaRPr>
          </a:p>
          <a:p>
            <a:pPr marL="273050" indent="-273050">
              <a:lnSpc>
                <a:spcPct val="100000"/>
              </a:lnSpc>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Recording </a:t>
            </a:r>
            <a:r>
              <a:rPr lang="en-GB" sz="3200" b="1" dirty="0" smtClean="0">
                <a:solidFill>
                  <a:srgbClr val="FFFFFF"/>
                </a:solidFill>
                <a:latin typeface="Trebuchet MS" charset="0"/>
              </a:rPr>
              <a:t>standards </a:t>
            </a:r>
            <a:r>
              <a:rPr lang="en-GB" sz="3200" b="1" dirty="0" smtClean="0">
                <a:solidFill>
                  <a:srgbClr val="FFFF00"/>
                </a:solidFill>
                <a:latin typeface="Trebuchet MS" charset="0"/>
              </a:rPr>
              <a:t>differ</a:t>
            </a:r>
            <a:r>
              <a:rPr lang="en-GB" sz="3200" b="1" dirty="0" smtClean="0">
                <a:solidFill>
                  <a:srgbClr val="FFFFFF"/>
                </a:solidFill>
                <a:latin typeface="Trebuchet MS" charset="0"/>
              </a:rPr>
              <a:t> between </a:t>
            </a:r>
            <a:r>
              <a:rPr lang="en-GB" sz="3200" b="1" dirty="0" smtClean="0">
                <a:solidFill>
                  <a:srgbClr val="FFFFFF"/>
                </a:solidFill>
                <a:latin typeface="Trebuchet MS" charset="0"/>
              </a:rPr>
              <a:t>countries</a:t>
            </a:r>
            <a:endParaRPr lang="en-GB" sz="3200" b="1" dirty="0" smtClean="0">
              <a:solidFill>
                <a:srgbClr val="FFFFFF"/>
              </a:solidFill>
              <a:latin typeface="Trebuchet MS" charset="0"/>
            </a:endParaRP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ICAR standards help </a:t>
            </a:r>
            <a:r>
              <a:rPr lang="en-GB" sz="3200" b="1" dirty="0" smtClean="0">
                <a:solidFill>
                  <a:srgbClr val="FFFFFF"/>
                </a:solidFill>
                <a:latin typeface="Trebuchet MS" charset="0"/>
              </a:rPr>
              <a:t>here</a:t>
            </a:r>
          </a:p>
          <a:p>
            <a:pPr marL="273050"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Farmers are concerned about the </a:t>
            </a:r>
            <a:r>
              <a:rPr lang="en-GB" sz="3200" b="1" dirty="0" smtClean="0">
                <a:solidFill>
                  <a:srgbClr val="FFFF00"/>
                </a:solidFill>
                <a:latin typeface="Trebuchet MS" charset="0"/>
              </a:rPr>
              <a:t>security</a:t>
            </a:r>
            <a:r>
              <a:rPr lang="en-GB" sz="3200" b="1" dirty="0" smtClean="0">
                <a:solidFill>
                  <a:srgbClr val="FFFFFF"/>
                </a:solidFill>
                <a:latin typeface="Trebuchet MS" charset="0"/>
              </a:rPr>
              <a:t> of their data</a:t>
            </a:r>
            <a:endParaRPr lang="en-GB" sz="3200" b="1" dirty="0" smtClean="0">
              <a:solidFill>
                <a:srgbClr val="FFFFFF"/>
              </a:solidFill>
              <a:latin typeface="Trebuchet MS" charset="0"/>
            </a:endParaRPr>
          </a:p>
          <a:p>
            <a:pPr marL="273050" indent="-273050">
              <a:lnSpc>
                <a:spcPct val="100000"/>
              </a:lnSpc>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Many populations </a:t>
            </a:r>
            <a:r>
              <a:rPr lang="en-GB" sz="3200" b="1" dirty="0" smtClean="0">
                <a:solidFill>
                  <a:srgbClr val="FFFFFF"/>
                </a:solidFill>
                <a:latin typeface="Trebuchet MS" charset="0"/>
              </a:rPr>
              <a:t>are </a:t>
            </a:r>
            <a:r>
              <a:rPr lang="en-GB" sz="3200" b="1" dirty="0" smtClean="0">
                <a:solidFill>
                  <a:srgbClr val="FFFF00"/>
                </a:solidFill>
                <a:latin typeface="Trebuchet MS" charset="0"/>
              </a:rPr>
              <a:t>small</a:t>
            </a:r>
          </a:p>
          <a:p>
            <a:pPr marL="73025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Low accuracies</a:t>
            </a:r>
          </a:p>
          <a:p>
            <a:pPr marL="73025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Small markets</a:t>
            </a:r>
          </a:p>
        </p:txBody>
      </p:sp>
    </p:spTree>
    <p:extLst>
      <p:ext uri="{BB962C8B-B14F-4D97-AF65-F5344CB8AC3E}">
        <p14:creationId xmlns:p14="http://schemas.microsoft.com/office/powerpoint/2010/main" val="299270405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75" y="147767"/>
            <a:ext cx="8226425" cy="584775"/>
          </a:xfrm>
        </p:spPr>
        <p:txBody>
          <a:bodyPr/>
          <a:lstStyle/>
          <a:p>
            <a:r>
              <a:rPr lang="en-US" dirty="0" smtClean="0"/>
              <a:t>Conclusions</a:t>
            </a:r>
            <a:endParaRPr lang="en-US" dirty="0"/>
          </a:p>
        </p:txBody>
      </p:sp>
      <p:sp>
        <p:nvSpPr>
          <p:cNvPr id="3" name="Content Placeholder 2"/>
          <p:cNvSpPr>
            <a:spLocks noGrp="1"/>
          </p:cNvSpPr>
          <p:nvPr>
            <p:ph idx="1"/>
          </p:nvPr>
        </p:nvSpPr>
        <p:spPr>
          <a:xfrm>
            <a:off x="455613" y="1371600"/>
            <a:ext cx="8226425" cy="4495800"/>
          </a:xfrm>
        </p:spPr>
        <p:txBody>
          <a:bodyPr/>
          <a:lstStyle/>
          <a:p>
            <a:r>
              <a:rPr lang="en-US" dirty="0" smtClean="0"/>
              <a:t>New technology is enabling the collection of novel phenotypes</a:t>
            </a:r>
          </a:p>
          <a:p>
            <a:r>
              <a:rPr lang="en-US" dirty="0" smtClean="0"/>
              <a:t>New phenotypes support increased focus on economically important aspects of dairy production</a:t>
            </a:r>
          </a:p>
          <a:p>
            <a:r>
              <a:rPr lang="en-US" dirty="0" smtClean="0"/>
              <a:t>Infrastructure for moving new phenotypes from the farm to the data center is needed</a:t>
            </a:r>
          </a:p>
        </p:txBody>
      </p:sp>
    </p:spTree>
    <p:extLst>
      <p:ext uri="{BB962C8B-B14F-4D97-AF65-F5344CB8AC3E}">
        <p14:creationId xmlns:p14="http://schemas.microsoft.com/office/powerpoint/2010/main" val="22629272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75" y="147767"/>
            <a:ext cx="8226425" cy="584775"/>
          </a:xfrm>
        </p:spPr>
        <p:txBody>
          <a:bodyPr/>
          <a:lstStyle/>
          <a:p>
            <a:r>
              <a:rPr lang="en-US" dirty="0" smtClean="0"/>
              <a:t>Acknowledgments</a:t>
            </a:r>
            <a:endParaRPr lang="en-US" dirty="0"/>
          </a:p>
        </p:txBody>
      </p:sp>
      <p:sp>
        <p:nvSpPr>
          <p:cNvPr id="3" name="Content Placeholder 2"/>
          <p:cNvSpPr>
            <a:spLocks noGrp="1"/>
          </p:cNvSpPr>
          <p:nvPr>
            <p:ph idx="1"/>
          </p:nvPr>
        </p:nvSpPr>
        <p:spPr>
          <a:xfrm>
            <a:off x="455613" y="1371600"/>
            <a:ext cx="8226425" cy="4495800"/>
          </a:xfrm>
        </p:spPr>
        <p:txBody>
          <a:bodyPr/>
          <a:lstStyle/>
          <a:p>
            <a:r>
              <a:rPr lang="en-US" dirty="0" smtClean="0"/>
              <a:t>ICAR Functional Traits Working Group</a:t>
            </a:r>
          </a:p>
          <a:p>
            <a:r>
              <a:rPr lang="en-US" dirty="0" smtClean="0"/>
              <a:t>Paul </a:t>
            </a:r>
            <a:r>
              <a:rPr lang="en-US" dirty="0" err="1" smtClean="0"/>
              <a:t>VanRaden</a:t>
            </a:r>
            <a:r>
              <a:rPr lang="en-US" dirty="0" smtClean="0"/>
              <a:t>, AGIL</a:t>
            </a:r>
            <a:endParaRPr lang="en-US" dirty="0"/>
          </a:p>
          <a:p>
            <a:r>
              <a:rPr lang="en-US" dirty="0" smtClean="0"/>
              <a:t>AFRI grant </a:t>
            </a:r>
            <a:r>
              <a:rPr lang="en-US" dirty="0"/>
              <a:t>1245-31000-101-</a:t>
            </a:r>
            <a:r>
              <a:rPr lang="en-US" dirty="0" smtClean="0"/>
              <a:t>05, “Improving </a:t>
            </a:r>
            <a:r>
              <a:rPr lang="en-US" dirty="0"/>
              <a:t>Fertility of Dairy Cattle Using </a:t>
            </a:r>
            <a:r>
              <a:rPr lang="en-US" dirty="0" smtClean="0"/>
              <a:t>Translational Genomics”</a:t>
            </a:r>
          </a:p>
        </p:txBody>
      </p:sp>
    </p:spTree>
    <p:extLst>
      <p:ext uri="{BB962C8B-B14F-4D97-AF65-F5344CB8AC3E}">
        <p14:creationId xmlns:p14="http://schemas.microsoft.com/office/powerpoint/2010/main" val="33084162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Questions?</a:t>
            </a:r>
          </a:p>
        </p:txBody>
      </p:sp>
      <p:grpSp>
        <p:nvGrpSpPr>
          <p:cNvPr id="4" name="Group 3"/>
          <p:cNvGrpSpPr/>
          <p:nvPr/>
        </p:nvGrpSpPr>
        <p:grpSpPr>
          <a:xfrm>
            <a:off x="932162" y="1066800"/>
            <a:ext cx="7404530" cy="5486400"/>
            <a:chOff x="785970" y="1066800"/>
            <a:chExt cx="7404530" cy="5486400"/>
          </a:xfrm>
        </p:grpSpPr>
        <p:pic>
          <p:nvPicPr>
            <p:cNvPr id="2" name="Picture 1"/>
            <p:cNvPicPr>
              <a:picLocks noChangeAspect="1"/>
            </p:cNvPicPr>
            <p:nvPr/>
          </p:nvPicPr>
          <p:blipFill>
            <a:blip r:embed="rId2"/>
            <a:stretch>
              <a:fillRect/>
            </a:stretch>
          </p:blipFill>
          <p:spPr>
            <a:xfrm>
              <a:off x="877843" y="1066800"/>
              <a:ext cx="7312657" cy="5257800"/>
            </a:xfrm>
            <a:prstGeom prst="rect">
              <a:avLst/>
            </a:prstGeom>
            <a:ln w="25400">
              <a:solidFill>
                <a:schemeClr val="tx1">
                  <a:lumMod val="95000"/>
                  <a:alpha val="96000"/>
                </a:schemeClr>
              </a:solidFill>
            </a:ln>
          </p:spPr>
        </p:pic>
        <p:sp>
          <p:nvSpPr>
            <p:cNvPr id="3" name="Rectangle 2"/>
            <p:cNvSpPr/>
            <p:nvPr/>
          </p:nvSpPr>
          <p:spPr>
            <a:xfrm>
              <a:off x="785970" y="6306979"/>
              <a:ext cx="7024753" cy="246221"/>
            </a:xfrm>
            <a:prstGeom prst="rect">
              <a:avLst/>
            </a:prstGeom>
          </p:spPr>
          <p:txBody>
            <a:bodyPr wrap="square">
              <a:spAutoFit/>
            </a:bodyPr>
            <a:lstStyle/>
            <a:p>
              <a:r>
                <a:rPr lang="en-US" sz="1000" dirty="0"/>
                <a:t>http://</a:t>
              </a:r>
              <a:r>
                <a:rPr lang="en-US" sz="1000" dirty="0" err="1"/>
                <a:t>gigaom.com</a:t>
              </a:r>
              <a:r>
                <a:rPr lang="en-US" sz="1000" dirty="0"/>
                <a:t>/2012/05/31/</a:t>
              </a:r>
              <a:r>
                <a:rPr lang="en-US" sz="1000" dirty="0" err="1"/>
                <a:t>t-mobile</a:t>
              </a:r>
              <a:r>
                <a:rPr lang="en-US" sz="1000" dirty="0"/>
                <a:t>-pits-its-math-against-</a:t>
              </a:r>
              <a:r>
                <a:rPr lang="en-US" sz="1000" dirty="0" err="1"/>
                <a:t>verizons</a:t>
              </a:r>
              <a:r>
                <a:rPr lang="en-US" sz="1000" dirty="0"/>
                <a:t>-the-loser-common-sense/shutterstock_76826245/</a:t>
              </a:r>
            </a:p>
          </p:txBody>
        </p:sp>
      </p:grpSp>
    </p:spTree>
    <p:extLst>
      <p:ext uri="{BB962C8B-B14F-4D97-AF65-F5344CB8AC3E}">
        <p14:creationId xmlns:p14="http://schemas.microsoft.com/office/powerpoint/2010/main" val="20268057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35000"/>
          </a:blip>
          <a:stretch>
            <a:fillRect/>
          </a:stretch>
        </p:blipFill>
        <p:spPr>
          <a:xfrm>
            <a:off x="0" y="0"/>
            <a:ext cx="9144000" cy="6858000"/>
          </a:xfrm>
          <a:prstGeom prst="rect">
            <a:avLst/>
          </a:prstGeom>
        </p:spPr>
      </p:pic>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What are functional traits?</a:t>
            </a:r>
            <a:endParaRPr lang="en-GB" sz="3600" b="1" dirty="0">
              <a:solidFill>
                <a:srgbClr val="FFFF00"/>
              </a:solidFill>
              <a:latin typeface="Trebuchet MS" charset="0"/>
            </a:endParaRPr>
          </a:p>
        </p:txBody>
      </p:sp>
      <p:sp>
        <p:nvSpPr>
          <p:cNvPr id="5122" name="Text Box 2"/>
          <p:cNvSpPr txBox="1">
            <a:spLocks noChangeArrowheads="1"/>
          </p:cNvSpPr>
          <p:nvPr/>
        </p:nvSpPr>
        <p:spPr bwMode="auto">
          <a:xfrm>
            <a:off x="457200" y="1250950"/>
            <a:ext cx="8153400" cy="4784725"/>
          </a:xfrm>
          <a:prstGeom prst="rect">
            <a:avLst/>
          </a:prstGeom>
          <a:noFill/>
          <a:ln w="9525">
            <a:noFill/>
            <a:round/>
            <a:headEnd/>
            <a:tailEnd/>
          </a:ln>
          <a:effectLst/>
        </p:spPr>
        <p:txBody>
          <a:bodyPr lIns="90000" tIns="46800" rIns="90000" bIns="46800"/>
          <a:lstStyle/>
          <a:p>
            <a:pPr marL="273050" indent="-273050">
              <a:lnSpc>
                <a:spcPct val="100000"/>
              </a:lnSpc>
              <a:spcBef>
                <a:spcPts val="1588"/>
              </a:spcBef>
              <a:spcAft>
                <a:spcPts val="14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The ICAR </a:t>
            </a:r>
            <a:r>
              <a:rPr lang="en-GB" sz="3200" b="1" dirty="0" smtClean="0">
                <a:solidFill>
                  <a:srgbClr val="FFFF00"/>
                </a:solidFill>
                <a:latin typeface="Trebuchet MS" charset="0"/>
              </a:rPr>
              <a:t>Functional Traits Working Group</a:t>
            </a:r>
            <a:r>
              <a:rPr lang="en-GB" sz="3200" b="1" dirty="0" smtClean="0">
                <a:solidFill>
                  <a:srgbClr val="FFFFFF"/>
                </a:solidFill>
                <a:latin typeface="Trebuchet MS" charset="0"/>
              </a:rPr>
              <a:t> currently is working on:</a:t>
            </a:r>
          </a:p>
          <a:p>
            <a:pPr marL="1016000" lvl="1" indent="-273050">
              <a:spcBef>
                <a:spcPts val="120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General health traits</a:t>
            </a:r>
          </a:p>
          <a:p>
            <a:pPr marL="1016000" lvl="1" indent="-273050">
              <a:spcBef>
                <a:spcPts val="120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Female fertility</a:t>
            </a:r>
          </a:p>
          <a:p>
            <a:pPr marL="1016000" lvl="1" indent="-273050">
              <a:spcBef>
                <a:spcPts val="120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Feet and legs problems</a:t>
            </a:r>
          </a:p>
          <a:p>
            <a:pPr marL="1016000" lvl="1" indent="-273050">
              <a:spcBef>
                <a:spcPts val="120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Udder health</a:t>
            </a:r>
          </a:p>
          <a:p>
            <a:pPr marL="1016000" lvl="1" indent="-273050">
              <a:spcBef>
                <a:spcPts val="120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Workability</a:t>
            </a:r>
          </a:p>
        </p:txBody>
      </p:sp>
    </p:spTree>
    <p:extLst>
      <p:ext uri="{BB962C8B-B14F-4D97-AF65-F5344CB8AC3E}">
        <p14:creationId xmlns:p14="http://schemas.microsoft.com/office/powerpoint/2010/main" val="13160529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Why are </a:t>
            </a:r>
            <a:r>
              <a:rPr lang="en-GB" sz="3600" b="1" dirty="0">
                <a:solidFill>
                  <a:srgbClr val="FFFF00"/>
                </a:solidFill>
                <a:latin typeface="Trebuchet MS" charset="0"/>
              </a:rPr>
              <a:t>f</a:t>
            </a:r>
            <a:r>
              <a:rPr lang="en-GB" sz="3600" b="1" dirty="0" smtClean="0">
                <a:solidFill>
                  <a:srgbClr val="FFFF00"/>
                </a:solidFill>
                <a:latin typeface="Trebuchet MS" charset="0"/>
              </a:rPr>
              <a:t>unctional traits important?</a:t>
            </a:r>
            <a:endParaRPr lang="en-GB" sz="3600" b="1" dirty="0">
              <a:solidFill>
                <a:srgbClr val="FFFF00"/>
              </a:solidFill>
              <a:latin typeface="Trebuchet MS" charset="0"/>
            </a:endParaRPr>
          </a:p>
        </p:txBody>
      </p:sp>
      <p:sp>
        <p:nvSpPr>
          <p:cNvPr id="5122" name="Text Box 2"/>
          <p:cNvSpPr txBox="1">
            <a:spLocks noChangeArrowheads="1"/>
          </p:cNvSpPr>
          <p:nvPr/>
        </p:nvSpPr>
        <p:spPr bwMode="auto">
          <a:xfrm>
            <a:off x="457200" y="1250950"/>
            <a:ext cx="8153400" cy="4784725"/>
          </a:xfrm>
          <a:prstGeom prst="rect">
            <a:avLst/>
          </a:prstGeom>
          <a:noFill/>
          <a:ln w="9525">
            <a:noFill/>
            <a:round/>
            <a:headEnd/>
            <a:tailEnd/>
          </a:ln>
          <a:effectLst/>
        </p:spPr>
        <p:txBody>
          <a:bodyPr lIns="90000" tIns="46800" rIns="90000" bIns="46800"/>
          <a:lstStyle/>
          <a:p>
            <a:pPr marL="273050" indent="-273050">
              <a:lnSpc>
                <a:spcPct val="100000"/>
              </a:lnSpc>
              <a:spcBef>
                <a:spcPts val="1588"/>
              </a:spcBef>
              <a:spcAft>
                <a:spcPts val="14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a:solidFill>
                  <a:srgbClr val="FFFFFF"/>
                </a:solidFill>
                <a:latin typeface="Trebuchet MS" charset="0"/>
              </a:rPr>
              <a:t>Growing emphasis on functional traits</a:t>
            </a:r>
          </a:p>
          <a:p>
            <a:pPr marL="730250" lvl="1" indent="-273050">
              <a:lnSpc>
                <a:spcPct val="100000"/>
              </a:lnSpc>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00"/>
                </a:solidFill>
                <a:latin typeface="Trebuchet MS" charset="0"/>
              </a:rPr>
              <a:t>Economically </a:t>
            </a:r>
            <a:r>
              <a:rPr lang="en-GB" sz="2800" b="1" dirty="0">
                <a:solidFill>
                  <a:srgbClr val="FFFF00"/>
                </a:solidFill>
                <a:latin typeface="Trebuchet MS" charset="0"/>
              </a:rPr>
              <a:t>important </a:t>
            </a:r>
            <a:r>
              <a:rPr lang="en-GB" sz="2800" b="1" dirty="0">
                <a:solidFill>
                  <a:srgbClr val="FFFFFF"/>
                </a:solidFill>
                <a:latin typeface="Trebuchet MS" charset="0"/>
              </a:rPr>
              <a:t>because they impact other traits</a:t>
            </a:r>
          </a:p>
          <a:p>
            <a:pPr marL="273050" indent="-273050">
              <a:lnSpc>
                <a:spcPct val="100000"/>
              </a:lnSpc>
              <a:spcBef>
                <a:spcPts val="1588"/>
              </a:spcBef>
              <a:spcAft>
                <a:spcPts val="14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a:solidFill>
                  <a:srgbClr val="FFFFFF"/>
                </a:solidFill>
                <a:latin typeface="Trebuchet MS" charset="0"/>
              </a:rPr>
              <a:t>Challenges with functional traits </a:t>
            </a:r>
          </a:p>
          <a:p>
            <a:pPr marL="730250" lvl="1" indent="-273050">
              <a:lnSpc>
                <a:spcPct val="100000"/>
              </a:lnSpc>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a:solidFill>
                  <a:srgbClr val="FFFFFF"/>
                </a:solidFill>
                <a:latin typeface="Trebuchet MS" charset="0"/>
              </a:rPr>
              <a:t>Inconsistent trait </a:t>
            </a:r>
            <a:r>
              <a:rPr lang="en-GB" sz="2800" b="1" dirty="0" smtClean="0">
                <a:solidFill>
                  <a:srgbClr val="FFFFFF"/>
                </a:solidFill>
                <a:latin typeface="Trebuchet MS" charset="0"/>
              </a:rPr>
              <a:t>definitions</a:t>
            </a:r>
          </a:p>
          <a:p>
            <a:pPr marL="730250" lvl="1" indent="-273050">
              <a:lnSpc>
                <a:spcPct val="100000"/>
              </a:lnSpc>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Many have low </a:t>
            </a:r>
            <a:r>
              <a:rPr lang="en-GB" sz="2800" b="1" dirty="0" err="1" smtClean="0">
                <a:solidFill>
                  <a:srgbClr val="FFFFFF"/>
                </a:solidFill>
                <a:latin typeface="Trebuchet MS" charset="0"/>
              </a:rPr>
              <a:t>heritabilities</a:t>
            </a:r>
            <a:endParaRPr lang="en-GB" sz="2800" b="1" dirty="0" smtClean="0">
              <a:solidFill>
                <a:srgbClr val="FFFFFF"/>
              </a:solidFill>
              <a:latin typeface="Trebuchet MS" charset="0"/>
            </a:endParaRPr>
          </a:p>
          <a:p>
            <a:pPr marL="730250" lvl="1" indent="-273050">
              <a:lnSpc>
                <a:spcPct val="100000"/>
              </a:lnSpc>
              <a:spcAft>
                <a:spcPts val="1138"/>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Unclear incentives for collection</a:t>
            </a:r>
            <a:endParaRPr lang="en-GB" sz="2800" b="1" dirty="0">
              <a:solidFill>
                <a:srgbClr val="FFFFFF"/>
              </a:solidFill>
              <a:latin typeface="Trebuchet MS" charset="0"/>
            </a:endParaRPr>
          </a:p>
        </p:txBody>
      </p:sp>
    </p:spTree>
    <p:extLst>
      <p:ext uri="{BB962C8B-B14F-4D97-AF65-F5344CB8AC3E}">
        <p14:creationId xmlns:p14="http://schemas.microsoft.com/office/powerpoint/2010/main" val="7284115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p:cNvPicPr>
            <a:picLocks noChangeAspect="1" noChangeArrowheads="1"/>
          </p:cNvPicPr>
          <p:nvPr/>
        </p:nvPicPr>
        <p:blipFill>
          <a:blip r:embed="rId2" cstate="print"/>
          <a:srcRect/>
          <a:stretch>
            <a:fillRect/>
          </a:stretch>
        </p:blipFill>
        <p:spPr bwMode="auto">
          <a:xfrm>
            <a:off x="180850" y="990600"/>
            <a:ext cx="8772838" cy="5577840"/>
          </a:xfrm>
          <a:prstGeom prst="rect">
            <a:avLst/>
          </a:prstGeom>
          <a:noFill/>
          <a:ln w="9525">
            <a:noFill/>
            <a:miter lim="800000"/>
            <a:headEnd/>
            <a:tailEnd/>
          </a:ln>
        </p:spPr>
      </p:pic>
      <p:sp>
        <p:nvSpPr>
          <p:cNvPr id="17413" name="Textfeld 4"/>
          <p:cNvSpPr txBox="1">
            <a:spLocks noChangeArrowheads="1"/>
          </p:cNvSpPr>
          <p:nvPr/>
        </p:nvSpPr>
        <p:spPr bwMode="auto">
          <a:xfrm>
            <a:off x="5257800" y="6229290"/>
            <a:ext cx="3742214" cy="369332"/>
          </a:xfrm>
          <a:prstGeom prst="rect">
            <a:avLst/>
          </a:prstGeom>
          <a:noFill/>
          <a:ln w="9525">
            <a:noFill/>
            <a:miter lim="800000"/>
            <a:headEnd/>
            <a:tailEnd/>
          </a:ln>
        </p:spPr>
        <p:txBody>
          <a:bodyPr wrap="square">
            <a:spAutoFit/>
          </a:bodyPr>
          <a:lstStyle/>
          <a:p>
            <a:pPr algn="r"/>
            <a:r>
              <a:rPr lang="de-AT" altLang="de-DE" sz="1800" b="1" dirty="0" smtClean="0">
                <a:solidFill>
                  <a:schemeClr val="tx1"/>
                </a:solidFill>
              </a:rPr>
              <a:t>Source: </a:t>
            </a:r>
            <a:r>
              <a:rPr lang="de-AT" altLang="de-DE" sz="1800" b="1" dirty="0" err="1" smtClean="0">
                <a:solidFill>
                  <a:schemeClr val="tx1"/>
                </a:solidFill>
              </a:rPr>
              <a:t>Miglior</a:t>
            </a:r>
            <a:r>
              <a:rPr lang="de-AT" altLang="de-DE" sz="1800" b="1" dirty="0" smtClean="0">
                <a:solidFill>
                  <a:schemeClr val="tx1"/>
                </a:solidFill>
              </a:rPr>
              <a:t> </a:t>
            </a:r>
            <a:r>
              <a:rPr lang="de-AT" altLang="de-DE" sz="1800" b="1" dirty="0">
                <a:solidFill>
                  <a:schemeClr val="tx1"/>
                </a:solidFill>
              </a:rPr>
              <a:t>et al</a:t>
            </a:r>
            <a:r>
              <a:rPr lang="de-AT" altLang="de-DE" sz="1800" b="1" dirty="0" smtClean="0">
                <a:solidFill>
                  <a:schemeClr val="tx1"/>
                </a:solidFill>
              </a:rPr>
              <a:t>., </a:t>
            </a:r>
            <a:r>
              <a:rPr lang="de-AT" altLang="de-DE" sz="1800" b="1" dirty="0">
                <a:solidFill>
                  <a:schemeClr val="tx1"/>
                </a:solidFill>
              </a:rPr>
              <a:t>2012</a:t>
            </a:r>
          </a:p>
        </p:txBody>
      </p:sp>
      <p:sp>
        <p:nvSpPr>
          <p:cNvPr id="2" name="Title 1"/>
          <p:cNvSpPr>
            <a:spLocks noGrp="1"/>
          </p:cNvSpPr>
          <p:nvPr>
            <p:ph type="title" idx="4294967295"/>
          </p:nvPr>
        </p:nvSpPr>
        <p:spPr>
          <a:xfrm>
            <a:off x="152400" y="98425"/>
            <a:ext cx="8836025" cy="641350"/>
          </a:xfrm>
        </p:spPr>
        <p:txBody>
          <a:bodyPr/>
          <a:lstStyle/>
          <a:p>
            <a:r>
              <a:rPr lang="en-US" dirty="0" smtClean="0"/>
              <a:t>Functional traits are being used</a:t>
            </a:r>
            <a:endParaRPr lang="en-US" dirty="0"/>
          </a:p>
        </p:txBody>
      </p:sp>
    </p:spTree>
    <p:extLst>
      <p:ext uri="{BB962C8B-B14F-4D97-AF65-F5344CB8AC3E}">
        <p14:creationId xmlns:p14="http://schemas.microsoft.com/office/powerpoint/2010/main" val="38443740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Functional traits have low </a:t>
            </a:r>
            <a:r>
              <a:rPr lang="en-GB" sz="3600" b="1" dirty="0" err="1" smtClean="0">
                <a:solidFill>
                  <a:srgbClr val="FFFF00"/>
                </a:solidFill>
                <a:latin typeface="Trebuchet MS" charset="0"/>
              </a:rPr>
              <a:t>heritabilities</a:t>
            </a:r>
            <a:endParaRPr lang="en-GB" sz="3600" b="1" dirty="0">
              <a:solidFill>
                <a:srgbClr val="FFFF00"/>
              </a:solidFill>
              <a:latin typeface="Trebuchet MS" charset="0"/>
            </a:endParaRPr>
          </a:p>
        </p:txBody>
      </p:sp>
      <p:sp>
        <p:nvSpPr>
          <p:cNvPr id="5122" name="Text Box 2"/>
          <p:cNvSpPr txBox="1">
            <a:spLocks noChangeArrowheads="1"/>
          </p:cNvSpPr>
          <p:nvPr/>
        </p:nvSpPr>
        <p:spPr bwMode="auto">
          <a:xfrm>
            <a:off x="457200" y="1250950"/>
            <a:ext cx="8153400" cy="859204"/>
          </a:xfrm>
          <a:prstGeom prst="rect">
            <a:avLst/>
          </a:prstGeom>
          <a:noFill/>
          <a:ln w="9525">
            <a:noFill/>
            <a:round/>
            <a:headEnd/>
            <a:tailEnd/>
          </a:ln>
          <a:effectLst/>
        </p:spPr>
        <p:txBody>
          <a:bodyPr lIns="90000" tIns="46800" rIns="90000" bIns="46800"/>
          <a:lstStyle/>
          <a:p>
            <a:pPr>
              <a:lnSpc>
                <a:spcPct val="100000"/>
              </a:lnSpc>
              <a:spcBef>
                <a:spcPts val="1588"/>
              </a:spcBef>
              <a:spcAft>
                <a:spcPts val="1438"/>
              </a:spcAft>
              <a:buClr>
                <a:srgbClr val="00FF00"/>
              </a:buClr>
              <a:buSzPct val="45000"/>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4800" b="1" dirty="0" smtClean="0">
                <a:solidFill>
                  <a:srgbClr val="FFFFFF"/>
                </a:solidFill>
                <a:latin typeface="Trebuchet MS" charset="0"/>
              </a:rPr>
              <a:t>            P = </a:t>
            </a:r>
            <a:r>
              <a:rPr lang="en-GB" sz="4800" b="1" dirty="0" smtClean="0">
                <a:solidFill>
                  <a:srgbClr val="FF8000"/>
                </a:solidFill>
                <a:latin typeface="Trebuchet MS" charset="0"/>
              </a:rPr>
              <a:t>G</a:t>
            </a:r>
            <a:r>
              <a:rPr lang="en-GB" sz="4800" b="1" dirty="0" smtClean="0">
                <a:solidFill>
                  <a:srgbClr val="FFFFFF"/>
                </a:solidFill>
                <a:latin typeface="Trebuchet MS" charset="0"/>
              </a:rPr>
              <a:t> + </a:t>
            </a:r>
            <a:r>
              <a:rPr lang="en-GB" sz="4800" b="1" dirty="0" smtClean="0">
                <a:solidFill>
                  <a:srgbClr val="00FF00"/>
                </a:solidFill>
                <a:latin typeface="Trebuchet MS" charset="0"/>
              </a:rPr>
              <a:t>E       </a:t>
            </a:r>
            <a:endParaRPr lang="en-GB" sz="4800" b="1" dirty="0">
              <a:solidFill>
                <a:srgbClr val="00FF00"/>
              </a:solidFill>
              <a:latin typeface="Trebuchet MS" charset="0"/>
            </a:endParaRPr>
          </a:p>
        </p:txBody>
      </p:sp>
      <p:sp>
        <p:nvSpPr>
          <p:cNvPr id="2" name="TextBox 1"/>
          <p:cNvSpPr txBox="1"/>
          <p:nvPr/>
        </p:nvSpPr>
        <p:spPr>
          <a:xfrm>
            <a:off x="244231" y="2510692"/>
            <a:ext cx="4230084" cy="3539431"/>
          </a:xfrm>
          <a:prstGeom prst="rect">
            <a:avLst/>
          </a:prstGeom>
          <a:noFill/>
          <a:ln w="50800">
            <a:solidFill>
              <a:srgbClr val="FF8000"/>
            </a:solidFill>
          </a:ln>
        </p:spPr>
        <p:txBody>
          <a:bodyPr wrap="square" rtlCol="0">
            <a:spAutoFit/>
          </a:bodyPr>
          <a:lstStyle/>
          <a:p>
            <a:r>
              <a:rPr lang="en-US" sz="2800" b="1" dirty="0" smtClean="0"/>
              <a:t>The percentage of total variation attributable to </a:t>
            </a:r>
            <a:r>
              <a:rPr lang="en-US" sz="2800" b="1" u="sng" dirty="0" smtClean="0">
                <a:solidFill>
                  <a:srgbClr val="FF8000"/>
                </a:solidFill>
              </a:rPr>
              <a:t>genetics</a:t>
            </a:r>
            <a:r>
              <a:rPr lang="en-US" sz="2800" b="1" dirty="0" smtClean="0"/>
              <a:t> is </a:t>
            </a:r>
            <a:r>
              <a:rPr lang="en-US" sz="2800" b="1" u="sng" dirty="0" smtClean="0">
                <a:solidFill>
                  <a:srgbClr val="FF8000"/>
                </a:solidFill>
              </a:rPr>
              <a:t>small</a:t>
            </a:r>
            <a:r>
              <a:rPr lang="en-US" sz="2800" b="1" dirty="0" smtClean="0"/>
              <a:t>.</a:t>
            </a:r>
            <a:endParaRPr lang="en-US" sz="2800" b="1" dirty="0"/>
          </a:p>
          <a:p>
            <a:pPr marL="457200" indent="-457200">
              <a:buClr>
                <a:schemeClr val="accent5"/>
              </a:buClr>
              <a:buFont typeface="Arial"/>
              <a:buChar char="•"/>
            </a:pPr>
            <a:r>
              <a:rPr lang="en-US" sz="2800" b="1" dirty="0"/>
              <a:t>CA$: </a:t>
            </a:r>
            <a:r>
              <a:rPr lang="en-US" sz="2800" b="1" dirty="0" smtClean="0"/>
              <a:t>	</a:t>
            </a:r>
            <a:r>
              <a:rPr lang="en-US" sz="2800" b="1" dirty="0" smtClean="0">
                <a:solidFill>
                  <a:srgbClr val="FFFF00"/>
                </a:solidFill>
              </a:rPr>
              <a:t>0.07</a:t>
            </a:r>
            <a:endParaRPr lang="en-US" sz="2800" b="1" dirty="0">
              <a:solidFill>
                <a:srgbClr val="FFFF00"/>
              </a:solidFill>
            </a:endParaRPr>
          </a:p>
          <a:p>
            <a:pPr marL="457200" indent="-457200">
              <a:buClr>
                <a:schemeClr val="accent5"/>
              </a:buClr>
              <a:buFont typeface="Arial"/>
              <a:buChar char="•"/>
            </a:pPr>
            <a:r>
              <a:rPr lang="en-US" sz="2800" b="1" dirty="0" smtClean="0"/>
              <a:t>DPR: 	</a:t>
            </a:r>
            <a:r>
              <a:rPr lang="en-US" sz="2800" b="1" dirty="0" smtClean="0">
                <a:solidFill>
                  <a:srgbClr val="FFFF00"/>
                </a:solidFill>
              </a:rPr>
              <a:t>0.04</a:t>
            </a:r>
          </a:p>
          <a:p>
            <a:pPr marL="457200" indent="-457200">
              <a:buClr>
                <a:schemeClr val="accent5"/>
              </a:buClr>
              <a:buFont typeface="Arial"/>
              <a:buChar char="•"/>
            </a:pPr>
            <a:r>
              <a:rPr lang="en-US" sz="2800" b="1" dirty="0" smtClean="0"/>
              <a:t>PL:	    </a:t>
            </a:r>
            <a:r>
              <a:rPr lang="en-US" sz="2800" b="1" dirty="0" smtClean="0">
                <a:solidFill>
                  <a:srgbClr val="FFFF00"/>
                </a:solidFill>
              </a:rPr>
              <a:t>0.08</a:t>
            </a:r>
          </a:p>
          <a:p>
            <a:pPr marL="457200" indent="-457200">
              <a:buClr>
                <a:schemeClr val="accent5"/>
              </a:buClr>
              <a:buFont typeface="Arial"/>
              <a:buChar char="•"/>
            </a:pPr>
            <a:r>
              <a:rPr lang="en-US" sz="2800" b="1" dirty="0" smtClean="0"/>
              <a:t>SCS: 	</a:t>
            </a:r>
            <a:r>
              <a:rPr lang="en-US" sz="2800" b="1" dirty="0" smtClean="0">
                <a:solidFill>
                  <a:srgbClr val="FFFF00"/>
                </a:solidFill>
              </a:rPr>
              <a:t>0.12</a:t>
            </a:r>
          </a:p>
          <a:p>
            <a:endParaRPr lang="en-US" sz="2800" dirty="0" smtClean="0">
              <a:solidFill>
                <a:srgbClr val="FFFF00"/>
              </a:solidFill>
            </a:endParaRPr>
          </a:p>
        </p:txBody>
      </p:sp>
      <p:sp>
        <p:nvSpPr>
          <p:cNvPr id="5" name="TextBox 4"/>
          <p:cNvSpPr txBox="1"/>
          <p:nvPr/>
        </p:nvSpPr>
        <p:spPr>
          <a:xfrm>
            <a:off x="4675458" y="2506788"/>
            <a:ext cx="4136387" cy="3539431"/>
          </a:xfrm>
          <a:prstGeom prst="rect">
            <a:avLst/>
          </a:prstGeom>
          <a:noFill/>
          <a:ln w="50800">
            <a:solidFill>
              <a:srgbClr val="00FF00"/>
            </a:solidFill>
          </a:ln>
        </p:spPr>
        <p:txBody>
          <a:bodyPr wrap="square" rtlCol="0">
            <a:spAutoFit/>
          </a:bodyPr>
          <a:lstStyle/>
          <a:p>
            <a:r>
              <a:rPr lang="en-US" sz="2800" b="1" dirty="0" smtClean="0"/>
              <a:t>The percentage of total variation attributable to </a:t>
            </a:r>
            <a:r>
              <a:rPr lang="en-US" sz="2800" b="1" u="sng" dirty="0" smtClean="0">
                <a:solidFill>
                  <a:srgbClr val="00FF00"/>
                </a:solidFill>
              </a:rPr>
              <a:t>environmental factors </a:t>
            </a:r>
            <a:r>
              <a:rPr lang="en-US" sz="2800" b="1" dirty="0" smtClean="0"/>
              <a:t>is </a:t>
            </a:r>
            <a:r>
              <a:rPr lang="en-US" sz="2800" b="1" u="sng" dirty="0" smtClean="0">
                <a:solidFill>
                  <a:srgbClr val="00FF00"/>
                </a:solidFill>
              </a:rPr>
              <a:t>large</a:t>
            </a:r>
            <a:r>
              <a:rPr lang="en-US" sz="2800" b="1" dirty="0" smtClean="0"/>
              <a:t>:</a:t>
            </a:r>
            <a:endParaRPr lang="en-US" sz="2800" b="1" dirty="0"/>
          </a:p>
          <a:p>
            <a:pPr marL="457200" indent="-457200">
              <a:buClr>
                <a:schemeClr val="accent5"/>
              </a:buClr>
              <a:buFont typeface="Arial"/>
              <a:buChar char="•"/>
            </a:pPr>
            <a:r>
              <a:rPr lang="en-US" sz="2800" b="1" dirty="0" smtClean="0"/>
              <a:t>Feeding/nutrition</a:t>
            </a:r>
          </a:p>
          <a:p>
            <a:pPr marL="457200" indent="-457200">
              <a:buClr>
                <a:schemeClr val="accent5"/>
              </a:buClr>
              <a:buFont typeface="Arial"/>
              <a:buChar char="•"/>
            </a:pPr>
            <a:r>
              <a:rPr lang="en-US" sz="2800" b="1" dirty="0" smtClean="0"/>
              <a:t>Housing</a:t>
            </a:r>
          </a:p>
          <a:p>
            <a:pPr marL="457200" indent="-457200">
              <a:buClr>
                <a:schemeClr val="accent5"/>
              </a:buClr>
              <a:buFont typeface="Arial"/>
              <a:buChar char="•"/>
            </a:pPr>
            <a:r>
              <a:rPr lang="en-US" sz="2800" b="1" dirty="0" smtClean="0"/>
              <a:t>Reproductive management</a:t>
            </a:r>
          </a:p>
        </p:txBody>
      </p:sp>
      <p:cxnSp>
        <p:nvCxnSpPr>
          <p:cNvPr id="4" name="Straight Connector 3"/>
          <p:cNvCxnSpPr>
            <a:stCxn id="2" idx="0"/>
            <a:endCxn id="5122" idx="2"/>
          </p:cNvCxnSpPr>
          <p:nvPr/>
        </p:nvCxnSpPr>
        <p:spPr bwMode="auto">
          <a:xfrm flipV="1">
            <a:off x="2359273" y="2110154"/>
            <a:ext cx="2174627" cy="400538"/>
          </a:xfrm>
          <a:prstGeom prst="line">
            <a:avLst/>
          </a:prstGeom>
          <a:noFill/>
          <a:ln w="9525" cap="flat" cmpd="sng" algn="ctr">
            <a:noFill/>
            <a:prstDash val="solid"/>
            <a:round/>
            <a:headEnd type="none" w="med" len="med"/>
            <a:tailEnd type="none" w="med" len="med"/>
          </a:ln>
          <a:effectLst/>
        </p:spPr>
      </p:cxnSp>
      <p:cxnSp>
        <p:nvCxnSpPr>
          <p:cNvPr id="7" name="Straight Arrow Connector 6"/>
          <p:cNvCxnSpPr>
            <a:stCxn id="5122" idx="2"/>
            <a:endCxn id="2" idx="0"/>
          </p:cNvCxnSpPr>
          <p:nvPr/>
        </p:nvCxnSpPr>
        <p:spPr bwMode="auto">
          <a:xfrm flipH="1">
            <a:off x="2359273" y="2110154"/>
            <a:ext cx="2174627" cy="400538"/>
          </a:xfrm>
          <a:prstGeom prst="straightConnector1">
            <a:avLst/>
          </a:prstGeom>
          <a:noFill/>
          <a:ln w="9525" cap="flat" cmpd="sng" algn="ctr">
            <a:noFill/>
            <a:prstDash val="solid"/>
            <a:round/>
            <a:headEnd type="none" w="med" len="med"/>
            <a:tailEnd type="arrow"/>
          </a:ln>
          <a:effectLst/>
        </p:spPr>
      </p:cxnSp>
      <p:cxnSp>
        <p:nvCxnSpPr>
          <p:cNvPr id="9" name="Straight Arrow Connector 8"/>
          <p:cNvCxnSpPr/>
          <p:nvPr/>
        </p:nvCxnSpPr>
        <p:spPr bwMode="auto">
          <a:xfrm flipV="1">
            <a:off x="1289538" y="1905000"/>
            <a:ext cx="3165231" cy="722923"/>
          </a:xfrm>
          <a:prstGeom prst="straightConnector1">
            <a:avLst/>
          </a:prstGeom>
          <a:noFill/>
          <a:ln w="9525" cap="flat" cmpd="sng" algn="ctr">
            <a:noFill/>
            <a:prstDash val="solid"/>
            <a:round/>
            <a:headEnd type="none" w="med" len="med"/>
            <a:tailEnd type="arrow"/>
          </a:ln>
          <a:effectLst/>
        </p:spPr>
      </p:cxnSp>
      <p:cxnSp>
        <p:nvCxnSpPr>
          <p:cNvPr id="15" name="Straight Connector 14"/>
          <p:cNvCxnSpPr>
            <a:endCxn id="2" idx="0"/>
          </p:cNvCxnSpPr>
          <p:nvPr/>
        </p:nvCxnSpPr>
        <p:spPr bwMode="auto">
          <a:xfrm flipH="1">
            <a:off x="2359273" y="1983154"/>
            <a:ext cx="1675419" cy="527538"/>
          </a:xfrm>
          <a:prstGeom prst="line">
            <a:avLst/>
          </a:prstGeom>
          <a:noFill/>
          <a:ln w="50800" cap="flat" cmpd="sng" algn="ctr">
            <a:solidFill>
              <a:srgbClr val="FF8000"/>
            </a:solidFill>
            <a:prstDash val="solid"/>
            <a:round/>
            <a:headEnd type="none" w="med" len="med"/>
            <a:tailEnd type="none" w="med" len="med"/>
          </a:ln>
          <a:effectLst/>
        </p:spPr>
      </p:cxnSp>
      <p:cxnSp>
        <p:nvCxnSpPr>
          <p:cNvPr id="28" name="Straight Connector 27"/>
          <p:cNvCxnSpPr>
            <a:endCxn id="5" idx="0"/>
          </p:cNvCxnSpPr>
          <p:nvPr/>
        </p:nvCxnSpPr>
        <p:spPr bwMode="auto">
          <a:xfrm>
            <a:off x="5128846" y="1963615"/>
            <a:ext cx="1614806" cy="543173"/>
          </a:xfrm>
          <a:prstGeom prst="line">
            <a:avLst/>
          </a:prstGeom>
          <a:noFill/>
          <a:ln w="50800" cap="flat" cmpd="sng" algn="ctr">
            <a:solidFill>
              <a:srgbClr val="00FF00"/>
            </a:solidFill>
            <a:prstDash val="solid"/>
            <a:round/>
            <a:headEnd type="none" w="med" len="med"/>
            <a:tailEnd type="none" w="med" len="med"/>
          </a:ln>
          <a:effectLst/>
        </p:spPr>
      </p:cxnSp>
    </p:spTree>
    <p:extLst>
      <p:ext uri="{BB962C8B-B14F-4D97-AF65-F5344CB8AC3E}">
        <p14:creationId xmlns:p14="http://schemas.microsoft.com/office/powerpoint/2010/main" val="59523765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07599969"/>
              </p:ext>
            </p:extLst>
          </p:nvPr>
        </p:nvGraphicFramePr>
        <p:xfrm>
          <a:off x="237481" y="1066800"/>
          <a:ext cx="8638671" cy="4757630"/>
        </p:xfrm>
        <a:graphic>
          <a:graphicData uri="http://schemas.openxmlformats.org/drawingml/2006/table">
            <a:tbl>
              <a:tblPr firstRow="1" bandRow="1">
                <a:tableStyleId>{2D5ABB26-0587-4C30-8999-92F81FD0307C}</a:tableStyleId>
              </a:tblPr>
              <a:tblGrid>
                <a:gridCol w="1667519"/>
                <a:gridCol w="457200"/>
                <a:gridCol w="6513952"/>
              </a:tblGrid>
              <a:tr h="340452">
                <a:tc>
                  <a:txBody>
                    <a:bodyPr/>
                    <a:lstStyle/>
                    <a:p>
                      <a:r>
                        <a:rPr lang="en-US" sz="1800" b="1" baseline="0" dirty="0" smtClean="0">
                          <a:solidFill>
                            <a:srgbClr val="00FF00"/>
                          </a:solidFill>
                          <a:latin typeface="Trebuchet MS"/>
                          <a:cs typeface="Trebuchet MS"/>
                        </a:rPr>
                        <a:t>Group</a:t>
                      </a:r>
                      <a:endParaRPr lang="en-US" sz="1800" b="1" baseline="0" dirty="0">
                        <a:solidFill>
                          <a:srgbClr val="00FF00"/>
                        </a:solidFill>
                        <a:latin typeface="Trebuchet MS"/>
                        <a:cs typeface="Trebuchet MS"/>
                      </a:endParaRPr>
                    </a:p>
                  </a:txBody>
                  <a:tcPr>
                    <a:lnL>
                      <a:noFill/>
                    </a:lnL>
                    <a:lnR>
                      <a:noFill/>
                    </a:lnR>
                    <a:lnT>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baseline="0" dirty="0" smtClean="0">
                          <a:solidFill>
                            <a:srgbClr val="00FF00"/>
                          </a:solidFill>
                          <a:latin typeface="Trebuchet MS"/>
                          <a:cs typeface="Trebuchet MS"/>
                        </a:rPr>
                        <a:t>N</a:t>
                      </a:r>
                      <a:endParaRPr lang="en-US" sz="1800" b="1" baseline="0" dirty="0">
                        <a:solidFill>
                          <a:srgbClr val="00FF00"/>
                        </a:solidFill>
                        <a:latin typeface="Trebuchet MS"/>
                        <a:cs typeface="Trebuchet MS"/>
                      </a:endParaRPr>
                    </a:p>
                  </a:txBody>
                  <a:tcPr>
                    <a:lnL>
                      <a:noFill/>
                    </a:lnL>
                    <a:lnR>
                      <a:noFill/>
                    </a:lnR>
                    <a:lnT>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1" baseline="0" dirty="0" smtClean="0">
                          <a:solidFill>
                            <a:srgbClr val="00FF00"/>
                          </a:solidFill>
                          <a:latin typeface="Trebuchet MS"/>
                          <a:cs typeface="Trebuchet MS"/>
                        </a:rPr>
                        <a:t>Traits included</a:t>
                      </a:r>
                      <a:endParaRPr lang="en-US" sz="1800" b="1" baseline="0" dirty="0">
                        <a:solidFill>
                          <a:srgbClr val="00FF00"/>
                        </a:solidFill>
                        <a:latin typeface="Trebuchet MS"/>
                        <a:cs typeface="Trebuchet MS"/>
                      </a:endParaRPr>
                    </a:p>
                  </a:txBody>
                  <a:tcPr>
                    <a:lnL>
                      <a:noFill/>
                    </a:lnL>
                    <a:lnR>
                      <a:noFill/>
                    </a:lnR>
                    <a:lnT>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378914">
                <a:tc>
                  <a:txBody>
                    <a:bodyPr/>
                    <a:lstStyle/>
                    <a:p>
                      <a:r>
                        <a:rPr lang="en-US" sz="1800" b="1" dirty="0" smtClean="0">
                          <a:solidFill>
                            <a:srgbClr val="FFFFFF"/>
                          </a:solidFill>
                          <a:latin typeface="Trebuchet MS"/>
                          <a:cs typeface="Trebuchet MS"/>
                        </a:rPr>
                        <a:t>Calving</a:t>
                      </a:r>
                      <a:endParaRPr lang="en-US" sz="1800" b="1" dirty="0">
                        <a:solidFill>
                          <a:srgbClr val="FFFFFF"/>
                        </a:solidFill>
                        <a:latin typeface="Trebuchet MS"/>
                        <a:cs typeface="Trebuchet MS"/>
                      </a:endParaRPr>
                    </a:p>
                  </a:txBody>
                  <a:tcPr>
                    <a:lnT w="28575" cap="flat" cmpd="sng" algn="ctr">
                      <a:solidFill>
                        <a:srgbClr val="FFFFFF"/>
                      </a:solidFill>
                      <a:prstDash val="solid"/>
                      <a:round/>
                      <a:headEnd type="none" w="med" len="med"/>
                      <a:tailEnd type="none" w="med" len="med"/>
                    </a:lnT>
                  </a:tcPr>
                </a:tc>
                <a:tc>
                  <a:txBody>
                    <a:bodyPr/>
                    <a:lstStyle/>
                    <a:p>
                      <a:pPr algn="r"/>
                      <a:r>
                        <a:rPr lang="en-US" sz="1800" b="1" dirty="0" smtClean="0">
                          <a:solidFill>
                            <a:srgbClr val="FFFFFF"/>
                          </a:solidFill>
                          <a:latin typeface="Trebuchet MS"/>
                          <a:cs typeface="Trebuchet MS"/>
                        </a:rPr>
                        <a:t>4</a:t>
                      </a:r>
                      <a:endParaRPr lang="en-US" sz="1800" b="1" dirty="0">
                        <a:solidFill>
                          <a:srgbClr val="FFFFFF"/>
                        </a:solidFill>
                        <a:latin typeface="Trebuchet MS"/>
                        <a:cs typeface="Trebuchet MS"/>
                      </a:endParaRPr>
                    </a:p>
                  </a:txBody>
                  <a:tcPr>
                    <a:lnT w="28575" cap="flat" cmpd="sng" algn="ctr">
                      <a:solidFill>
                        <a:srgbClr val="FFFFFF"/>
                      </a:solidFill>
                      <a:prstDash val="solid"/>
                      <a:round/>
                      <a:headEnd type="none" w="med" len="med"/>
                      <a:tailEnd type="none" w="med" len="med"/>
                    </a:lnT>
                  </a:tcPr>
                </a:tc>
                <a:tc>
                  <a:txBody>
                    <a:bodyPr/>
                    <a:lstStyle/>
                    <a:p>
                      <a:pPr algn="l"/>
                      <a:r>
                        <a:rPr lang="en-US" sz="1800" b="1" dirty="0" smtClean="0">
                          <a:solidFill>
                            <a:srgbClr val="FFFFFF"/>
                          </a:solidFill>
                          <a:latin typeface="Trebuchet MS"/>
                          <a:cs typeface="Trebuchet MS"/>
                        </a:rPr>
                        <a:t>Direct</a:t>
                      </a:r>
                      <a:r>
                        <a:rPr lang="en-US" sz="1800" b="1" baseline="0" dirty="0" smtClean="0">
                          <a:solidFill>
                            <a:srgbClr val="FFFFFF"/>
                          </a:solidFill>
                          <a:latin typeface="Trebuchet MS"/>
                          <a:cs typeface="Trebuchet MS"/>
                        </a:rPr>
                        <a:t> &amp; maternal calving ease, direct &amp; maternal stillbirth</a:t>
                      </a:r>
                      <a:endParaRPr lang="en-US" sz="1800" b="1" dirty="0">
                        <a:solidFill>
                          <a:srgbClr val="FFFFFF"/>
                        </a:solidFill>
                        <a:latin typeface="Trebuchet MS"/>
                        <a:cs typeface="Trebuchet MS"/>
                      </a:endParaRPr>
                    </a:p>
                  </a:txBody>
                  <a:tcPr>
                    <a:lnT w="28575" cap="flat" cmpd="sng" algn="ctr">
                      <a:solidFill>
                        <a:srgbClr val="FFFFFF"/>
                      </a:solidFill>
                      <a:prstDash val="solid"/>
                      <a:round/>
                      <a:headEnd type="none" w="med" len="med"/>
                      <a:tailEnd type="none" w="med" len="med"/>
                    </a:lnT>
                  </a:tcPr>
                </a:tc>
              </a:tr>
              <a:tr h="435129">
                <a:tc>
                  <a:txBody>
                    <a:bodyPr/>
                    <a:lstStyle/>
                    <a:p>
                      <a:r>
                        <a:rPr lang="en-US" sz="1800" b="1" dirty="0" smtClean="0">
                          <a:solidFill>
                            <a:srgbClr val="FFFFFF"/>
                          </a:solidFill>
                          <a:latin typeface="Trebuchet MS"/>
                          <a:cs typeface="Trebuchet MS"/>
                        </a:rPr>
                        <a:t>Conformation</a:t>
                      </a:r>
                      <a:endParaRPr lang="en-US" sz="1800" b="1" dirty="0">
                        <a:solidFill>
                          <a:srgbClr val="FFFFFF"/>
                        </a:solidFill>
                        <a:latin typeface="Trebuchet MS"/>
                        <a:cs typeface="Trebuchet MS"/>
                      </a:endParaRPr>
                    </a:p>
                  </a:txBody>
                  <a:tcPr/>
                </a:tc>
                <a:tc>
                  <a:txBody>
                    <a:bodyPr/>
                    <a:lstStyle/>
                    <a:p>
                      <a:pPr algn="r"/>
                      <a:r>
                        <a:rPr lang="en-US" sz="1800" b="1" dirty="0" smtClean="0">
                          <a:solidFill>
                            <a:srgbClr val="FFFFFF"/>
                          </a:solidFill>
                          <a:latin typeface="Trebuchet MS"/>
                          <a:cs typeface="Trebuchet MS"/>
                        </a:rPr>
                        <a:t>19</a:t>
                      </a:r>
                      <a:endParaRPr lang="en-US" sz="1800" b="1" dirty="0">
                        <a:solidFill>
                          <a:srgbClr val="FFFFFF"/>
                        </a:solidFill>
                        <a:latin typeface="Trebuchet MS"/>
                        <a:cs typeface="Trebuchet MS"/>
                      </a:endParaRPr>
                    </a:p>
                  </a:txBody>
                  <a:tcPr/>
                </a:tc>
                <a:tc>
                  <a:txBody>
                    <a:bodyPr/>
                    <a:lstStyle/>
                    <a:p>
                      <a:pPr algn="l"/>
                      <a:r>
                        <a:rPr lang="en-US" sz="1800" b="1" dirty="0" smtClean="0">
                          <a:solidFill>
                            <a:srgbClr val="FFFFFF"/>
                          </a:solidFill>
                          <a:latin typeface="+mn-lt"/>
                          <a:cs typeface="Trebuchet MS"/>
                        </a:rPr>
                        <a:t>Stature, chest width, body depth, angularity, rump</a:t>
                      </a:r>
                      <a:r>
                        <a:rPr lang="en-US" sz="1800" b="1" baseline="0" dirty="0" smtClean="0">
                          <a:solidFill>
                            <a:srgbClr val="FFFFFF"/>
                          </a:solidFill>
                          <a:latin typeface="+mn-lt"/>
                          <a:cs typeface="Trebuchet MS"/>
                        </a:rPr>
                        <a:t> angle, rump width, rear leg set, rear leg rear view, foot angle, fore udder, rear udder height, udder support, udder depth, teat placement, teat length, rear teat placement, overall conformation score, overall udder score, overall feet &amp; leg score</a:t>
                      </a:r>
                      <a:endParaRPr lang="en-US" sz="1800" b="1" dirty="0">
                        <a:solidFill>
                          <a:srgbClr val="FFFFFF"/>
                        </a:solidFill>
                        <a:latin typeface="+mn-lt"/>
                        <a:cs typeface="Trebuchet MS"/>
                      </a:endParaRPr>
                    </a:p>
                  </a:txBody>
                  <a:tcPr/>
                </a:tc>
              </a:tr>
              <a:tr h="423183">
                <a:tc>
                  <a:txBody>
                    <a:bodyPr/>
                    <a:lstStyle/>
                    <a:p>
                      <a:r>
                        <a:rPr lang="en-US" sz="1800" b="1" dirty="0" smtClean="0">
                          <a:solidFill>
                            <a:srgbClr val="FFFFFF"/>
                          </a:solidFill>
                          <a:latin typeface="Trebuchet MS"/>
                          <a:cs typeface="Trebuchet MS"/>
                        </a:rPr>
                        <a:t>Fertility</a:t>
                      </a:r>
                      <a:endParaRPr lang="en-US" sz="1800" b="1" dirty="0">
                        <a:solidFill>
                          <a:srgbClr val="FFFFFF"/>
                        </a:solidFill>
                        <a:latin typeface="Trebuchet MS"/>
                        <a:cs typeface="Trebuchet MS"/>
                      </a:endParaRPr>
                    </a:p>
                  </a:txBody>
                  <a:tcPr/>
                </a:tc>
                <a:tc>
                  <a:txBody>
                    <a:bodyPr/>
                    <a:lstStyle/>
                    <a:p>
                      <a:pPr algn="r"/>
                      <a:r>
                        <a:rPr lang="en-US" sz="1800" b="1" dirty="0" smtClean="0">
                          <a:solidFill>
                            <a:srgbClr val="FFFFFF"/>
                          </a:solidFill>
                          <a:latin typeface="Trebuchet MS"/>
                          <a:cs typeface="Trebuchet MS"/>
                        </a:rPr>
                        <a:t>5</a:t>
                      </a:r>
                      <a:endParaRPr lang="en-US" sz="1800" b="1" dirty="0">
                        <a:solidFill>
                          <a:srgbClr val="FFFFFF"/>
                        </a:solidFill>
                        <a:latin typeface="Trebuchet MS"/>
                        <a:cs typeface="Trebuchet MS"/>
                      </a:endParaRPr>
                    </a:p>
                  </a:txBody>
                  <a:tcPr/>
                </a:tc>
                <a:tc>
                  <a:txBody>
                    <a:bodyPr/>
                    <a:lstStyle/>
                    <a:p>
                      <a:pPr algn="l"/>
                      <a:r>
                        <a:rPr lang="en-US" sz="1800" b="1" dirty="0" smtClean="0">
                          <a:solidFill>
                            <a:srgbClr val="FFFFFF"/>
                          </a:solidFill>
                          <a:latin typeface="+mn-lt"/>
                          <a:cs typeface="Trebuchet MS"/>
                        </a:rPr>
                        <a:t>Heifer conception rate, days to first service, cow conception rate, services per conception,</a:t>
                      </a:r>
                      <a:r>
                        <a:rPr lang="en-US" sz="1800" b="1" baseline="0" dirty="0" smtClean="0">
                          <a:solidFill>
                            <a:srgbClr val="FFFFFF"/>
                          </a:solidFill>
                          <a:latin typeface="+mn-lt"/>
                          <a:cs typeface="Trebuchet MS"/>
                        </a:rPr>
                        <a:t> </a:t>
                      </a:r>
                      <a:r>
                        <a:rPr lang="en-US" sz="1800" b="1" dirty="0" smtClean="0">
                          <a:solidFill>
                            <a:srgbClr val="FFFFFF"/>
                          </a:solidFill>
                          <a:latin typeface="+mn-lt"/>
                          <a:cs typeface="Trebuchet MS"/>
                        </a:rPr>
                        <a:t>and days open</a:t>
                      </a:r>
                      <a:endParaRPr lang="en-US" sz="1800" b="1" dirty="0">
                        <a:solidFill>
                          <a:srgbClr val="FFFFFF"/>
                        </a:solidFill>
                        <a:latin typeface="Trebuchet MS"/>
                        <a:cs typeface="Trebuchet MS"/>
                      </a:endParaRPr>
                    </a:p>
                  </a:txBody>
                  <a:tcPr/>
                </a:tc>
              </a:tr>
              <a:tr h="396332">
                <a:tc>
                  <a:txBody>
                    <a:bodyPr/>
                    <a:lstStyle/>
                    <a:p>
                      <a:r>
                        <a:rPr lang="en-US" sz="1800" b="1" dirty="0" smtClean="0">
                          <a:solidFill>
                            <a:srgbClr val="FFFFFF"/>
                          </a:solidFill>
                          <a:latin typeface="Trebuchet MS"/>
                          <a:cs typeface="Trebuchet MS"/>
                        </a:rPr>
                        <a:t>Longevity</a:t>
                      </a:r>
                      <a:endParaRPr lang="en-US" sz="1800" b="1" dirty="0">
                        <a:solidFill>
                          <a:srgbClr val="FFFFFF"/>
                        </a:solidFill>
                        <a:latin typeface="Trebuchet MS"/>
                        <a:cs typeface="Trebuchet MS"/>
                      </a:endParaRPr>
                    </a:p>
                  </a:txBody>
                  <a:tcPr/>
                </a:tc>
                <a:tc>
                  <a:txBody>
                    <a:bodyPr/>
                    <a:lstStyle/>
                    <a:p>
                      <a:pPr algn="r"/>
                      <a:r>
                        <a:rPr lang="en-US" sz="1800" b="1" dirty="0" smtClean="0">
                          <a:solidFill>
                            <a:srgbClr val="FFFFFF"/>
                          </a:solidFill>
                          <a:latin typeface="Trebuchet MS"/>
                          <a:cs typeface="Trebuchet MS"/>
                        </a:rPr>
                        <a:t>1</a:t>
                      </a:r>
                      <a:endParaRPr lang="en-US" sz="1800" b="1" dirty="0">
                        <a:solidFill>
                          <a:srgbClr val="FFFFFF"/>
                        </a:solidFill>
                        <a:latin typeface="Trebuchet MS"/>
                        <a:cs typeface="Trebuchet MS"/>
                      </a:endParaRPr>
                    </a:p>
                  </a:txBody>
                  <a:tcPr/>
                </a:tc>
                <a:tc>
                  <a:txBody>
                    <a:bodyPr/>
                    <a:lstStyle/>
                    <a:p>
                      <a:pPr algn="l"/>
                      <a:r>
                        <a:rPr lang="en-US" sz="1800" b="1" dirty="0" smtClean="0">
                          <a:solidFill>
                            <a:srgbClr val="FFFFFF"/>
                          </a:solidFill>
                          <a:latin typeface="Trebuchet MS"/>
                          <a:cs typeface="Trebuchet MS"/>
                        </a:rPr>
                        <a:t>Direct longevity</a:t>
                      </a:r>
                      <a:endParaRPr lang="en-US" sz="1800" b="1" dirty="0">
                        <a:solidFill>
                          <a:srgbClr val="FFFFFF"/>
                        </a:solidFill>
                        <a:latin typeface="Trebuchet MS"/>
                        <a:cs typeface="Trebuchet MS"/>
                      </a:endParaRPr>
                    </a:p>
                  </a:txBody>
                  <a:tcPr/>
                </a:tc>
              </a:tr>
              <a:tr h="381000">
                <a:tc>
                  <a:txBody>
                    <a:bodyPr/>
                    <a:lstStyle/>
                    <a:p>
                      <a:r>
                        <a:rPr lang="en-US" sz="1800" b="1" dirty="0" smtClean="0">
                          <a:solidFill>
                            <a:srgbClr val="FFFFFF"/>
                          </a:solidFill>
                          <a:latin typeface="Trebuchet MS"/>
                          <a:cs typeface="Trebuchet MS"/>
                        </a:rPr>
                        <a:t>Production</a:t>
                      </a:r>
                      <a:endParaRPr lang="en-US" sz="1800" b="1" dirty="0">
                        <a:solidFill>
                          <a:srgbClr val="FFFFFF"/>
                        </a:solidFill>
                        <a:latin typeface="Trebuchet MS"/>
                        <a:cs typeface="Trebuchet MS"/>
                      </a:endParaRPr>
                    </a:p>
                  </a:txBody>
                  <a:tcPr/>
                </a:tc>
                <a:tc>
                  <a:txBody>
                    <a:bodyPr/>
                    <a:lstStyle/>
                    <a:p>
                      <a:pPr algn="r"/>
                      <a:r>
                        <a:rPr lang="en-US" sz="1800" b="1" dirty="0" smtClean="0">
                          <a:solidFill>
                            <a:srgbClr val="FFFFFF"/>
                          </a:solidFill>
                          <a:latin typeface="Trebuchet MS"/>
                          <a:cs typeface="Trebuchet MS"/>
                        </a:rPr>
                        <a:t>3</a:t>
                      </a:r>
                      <a:endParaRPr lang="en-US" sz="1800" b="1" dirty="0">
                        <a:solidFill>
                          <a:srgbClr val="FFFFFF"/>
                        </a:solidFill>
                        <a:latin typeface="Trebuchet MS"/>
                        <a:cs typeface="Trebuchet MS"/>
                      </a:endParaRPr>
                    </a:p>
                  </a:txBody>
                  <a:tcPr/>
                </a:tc>
                <a:tc>
                  <a:txBody>
                    <a:bodyPr/>
                    <a:lstStyle/>
                    <a:p>
                      <a:pPr algn="l"/>
                      <a:r>
                        <a:rPr lang="en-US" sz="1800" b="1" dirty="0" smtClean="0">
                          <a:solidFill>
                            <a:srgbClr val="FFFFFF"/>
                          </a:solidFill>
                          <a:latin typeface="Trebuchet MS"/>
                          <a:cs typeface="Trebuchet MS"/>
                        </a:rPr>
                        <a:t>Milk, fat, and protein yields</a:t>
                      </a:r>
                      <a:endParaRPr lang="en-US" sz="1800" b="1" dirty="0">
                        <a:solidFill>
                          <a:srgbClr val="FFFFFF"/>
                        </a:solidFill>
                        <a:latin typeface="Trebuchet MS"/>
                        <a:cs typeface="Trebuchet MS"/>
                      </a:endParaRPr>
                    </a:p>
                  </a:txBody>
                  <a:tcPr/>
                </a:tc>
              </a:tr>
              <a:tr h="381000">
                <a:tc>
                  <a:txBody>
                    <a:bodyPr/>
                    <a:lstStyle/>
                    <a:p>
                      <a:r>
                        <a:rPr lang="en-US" sz="1800" b="1" dirty="0" smtClean="0">
                          <a:solidFill>
                            <a:srgbClr val="FFFFFF"/>
                          </a:solidFill>
                          <a:latin typeface="Trebuchet MS"/>
                          <a:cs typeface="Trebuchet MS"/>
                        </a:rPr>
                        <a:t>Udder health</a:t>
                      </a:r>
                      <a:endParaRPr lang="en-US" sz="1800" b="1" dirty="0">
                        <a:solidFill>
                          <a:srgbClr val="FFFFFF"/>
                        </a:solidFill>
                        <a:latin typeface="Trebuchet MS"/>
                        <a:cs typeface="Trebuchet MS"/>
                      </a:endParaRPr>
                    </a:p>
                  </a:txBody>
                  <a:tcPr/>
                </a:tc>
                <a:tc>
                  <a:txBody>
                    <a:bodyPr/>
                    <a:lstStyle/>
                    <a:p>
                      <a:pPr algn="r"/>
                      <a:r>
                        <a:rPr lang="en-US" sz="1800" b="1" dirty="0" smtClean="0">
                          <a:solidFill>
                            <a:srgbClr val="FFFFFF"/>
                          </a:solidFill>
                          <a:latin typeface="Trebuchet MS"/>
                          <a:cs typeface="Trebuchet MS"/>
                        </a:rPr>
                        <a:t>2</a:t>
                      </a:r>
                      <a:endParaRPr lang="en-US" sz="1800" b="1" dirty="0">
                        <a:solidFill>
                          <a:srgbClr val="FFFFFF"/>
                        </a:solidFill>
                        <a:latin typeface="Trebuchet MS"/>
                        <a:cs typeface="Trebuchet M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FF"/>
                          </a:solidFill>
                          <a:latin typeface="+mn-lt"/>
                          <a:cs typeface="Trebuchet MS"/>
                        </a:rPr>
                        <a:t>Milk somatic cell count, clinical mastitis</a:t>
                      </a:r>
                    </a:p>
                  </a:txBody>
                  <a:tcPr/>
                </a:tc>
              </a:tr>
              <a:tr h="477185">
                <a:tc>
                  <a:txBody>
                    <a:bodyPr/>
                    <a:lstStyle/>
                    <a:p>
                      <a:r>
                        <a:rPr lang="en-US" sz="1800" b="1" dirty="0" smtClean="0">
                          <a:solidFill>
                            <a:schemeClr val="bg1"/>
                          </a:solidFill>
                          <a:latin typeface="Trebuchet MS"/>
                          <a:cs typeface="Trebuchet MS"/>
                        </a:rPr>
                        <a:t>Workability</a:t>
                      </a:r>
                      <a:endParaRPr lang="en-US" sz="1800" b="1" dirty="0">
                        <a:solidFill>
                          <a:schemeClr val="bg1"/>
                        </a:solidFill>
                        <a:latin typeface="Trebuchet MS"/>
                        <a:cs typeface="Trebuchet MS"/>
                      </a:endParaRPr>
                    </a:p>
                  </a:txBody>
                  <a:tcPr>
                    <a:lnB w="28575" cap="flat" cmpd="sng" algn="ctr">
                      <a:solidFill>
                        <a:srgbClr val="FFFFFF"/>
                      </a:solidFill>
                      <a:prstDash val="solid"/>
                      <a:round/>
                      <a:headEnd type="none" w="med" len="med"/>
                      <a:tailEnd type="none" w="med" len="med"/>
                    </a:lnB>
                  </a:tcPr>
                </a:tc>
                <a:tc>
                  <a:txBody>
                    <a:bodyPr/>
                    <a:lstStyle/>
                    <a:p>
                      <a:pPr algn="r"/>
                      <a:r>
                        <a:rPr lang="en-US" sz="1800" b="1" dirty="0" smtClean="0">
                          <a:solidFill>
                            <a:srgbClr val="FFFFFF"/>
                          </a:solidFill>
                          <a:latin typeface="Trebuchet MS"/>
                          <a:cs typeface="Trebuchet MS"/>
                        </a:rPr>
                        <a:t>2</a:t>
                      </a:r>
                      <a:endParaRPr lang="en-US" sz="1800" b="1" dirty="0">
                        <a:solidFill>
                          <a:srgbClr val="FFFFFF"/>
                        </a:solidFill>
                        <a:latin typeface="Trebuchet MS"/>
                        <a:cs typeface="Trebuchet MS"/>
                      </a:endParaRPr>
                    </a:p>
                  </a:txBody>
                  <a:tcPr>
                    <a:lnB w="28575" cap="flat" cmpd="sng" algn="ctr">
                      <a:solidFill>
                        <a:srgbClr val="FFFFFF"/>
                      </a:solidFill>
                      <a:prstDash val="solid"/>
                      <a:round/>
                      <a:headEnd type="none" w="med" len="med"/>
                      <a:tailEnd type="none" w="med" len="med"/>
                    </a:lnB>
                  </a:tcPr>
                </a:tc>
                <a:tc>
                  <a:txBody>
                    <a:bodyPr/>
                    <a:lstStyle/>
                    <a:p>
                      <a:pPr algn="l"/>
                      <a:r>
                        <a:rPr lang="en-US" sz="1800" b="1" dirty="0" smtClean="0">
                          <a:solidFill>
                            <a:srgbClr val="FFFFFF"/>
                          </a:solidFill>
                          <a:latin typeface="Trebuchet MS"/>
                          <a:cs typeface="Trebuchet MS"/>
                        </a:rPr>
                        <a:t>Milking speed, temperament</a:t>
                      </a:r>
                      <a:endParaRPr lang="en-US" sz="1800" b="1" dirty="0">
                        <a:solidFill>
                          <a:srgbClr val="FFFFFF"/>
                        </a:solidFill>
                        <a:latin typeface="Trebuchet MS"/>
                        <a:cs typeface="Trebuchet MS"/>
                      </a:endParaRPr>
                    </a:p>
                  </a:txBody>
                  <a:tcPr>
                    <a:lnB w="28575" cap="flat" cmpd="sng" algn="ctr">
                      <a:solidFill>
                        <a:srgbClr val="FFFFFF"/>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GB" dirty="0">
                <a:latin typeface="Trebuchet MS" charset="0"/>
              </a:rPr>
              <a:t>What traits are commonly recorded</a:t>
            </a:r>
            <a:r>
              <a:rPr lang="en-GB" dirty="0" smtClean="0">
                <a:latin typeface="Trebuchet MS" charset="0"/>
              </a:rPr>
              <a:t>?</a:t>
            </a:r>
            <a:endParaRPr lang="en-US" dirty="0"/>
          </a:p>
        </p:txBody>
      </p:sp>
      <p:sp>
        <p:nvSpPr>
          <p:cNvPr id="8" name="Rectangle 7"/>
          <p:cNvSpPr/>
          <p:nvPr/>
        </p:nvSpPr>
        <p:spPr>
          <a:xfrm>
            <a:off x="152400" y="5791200"/>
            <a:ext cx="8839200" cy="523220"/>
          </a:xfrm>
          <a:prstGeom prst="rect">
            <a:avLst/>
          </a:prstGeom>
        </p:spPr>
        <p:txBody>
          <a:bodyPr wrap="square">
            <a:spAutoFit/>
          </a:bodyPr>
          <a:lstStyle/>
          <a:p>
            <a:r>
              <a:rPr lang="en-US" sz="1400" b="1" dirty="0" smtClean="0">
                <a:solidFill>
                  <a:srgbClr val="FFFF00"/>
                </a:solidFill>
              </a:rPr>
              <a:t>Holstein</a:t>
            </a:r>
            <a:r>
              <a:rPr lang="en-US" sz="1400" b="1" dirty="0" smtClean="0"/>
              <a:t> traits evaluated by the International Bull Evaluation Service (</a:t>
            </a:r>
            <a:r>
              <a:rPr lang="en-US" sz="1400" b="1" dirty="0"/>
              <a:t>https://</a:t>
            </a:r>
            <a:r>
              <a:rPr lang="en-US" sz="1400" b="1" dirty="0" err="1"/>
              <a:t>wiki.interbull.org</a:t>
            </a:r>
            <a:r>
              <a:rPr lang="en-US" sz="1400" b="1" dirty="0"/>
              <a:t>/public/CoP_chapter6?action=</a:t>
            </a:r>
            <a:r>
              <a:rPr lang="en-US" sz="1400" b="1" dirty="0" err="1"/>
              <a:t>print&amp;rev</a:t>
            </a:r>
            <a:r>
              <a:rPr lang="en-US" sz="1400" b="1" dirty="0"/>
              <a:t>=</a:t>
            </a:r>
            <a:r>
              <a:rPr lang="en-US" sz="1400" b="1" dirty="0" smtClean="0"/>
              <a:t>16).</a:t>
            </a:r>
            <a:endParaRPr lang="en-US" sz="1400" b="1" dirty="0"/>
          </a:p>
        </p:txBody>
      </p:sp>
    </p:spTree>
    <p:extLst>
      <p:ext uri="{BB962C8B-B14F-4D97-AF65-F5344CB8AC3E}">
        <p14:creationId xmlns:p14="http://schemas.microsoft.com/office/powerpoint/2010/main" val="25680059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2400" y="98425"/>
            <a:ext cx="8836025" cy="642938"/>
          </a:xfrm>
          <a:prstGeom prst="rect">
            <a:avLst/>
          </a:prstGeom>
          <a:noFill/>
          <a:ln w="9525">
            <a:noFill/>
            <a:round/>
            <a:headEnd/>
            <a:tailEnd/>
          </a:ln>
          <a:effectLst/>
        </p:spPr>
        <p:txBody>
          <a:bodyPr lIns="90000" tIns="46800" rIns="90000" bIns="46800" anchor="ctr"/>
          <a:lstStyle/>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smtClean="0">
                <a:solidFill>
                  <a:srgbClr val="FFFF00"/>
                </a:solidFill>
                <a:latin typeface="Trebuchet MS" charset="0"/>
              </a:rPr>
              <a:t>Some traits are underutilized</a:t>
            </a:r>
            <a:endParaRPr lang="en-GB" sz="3600" b="1" dirty="0">
              <a:solidFill>
                <a:srgbClr val="FFFF00"/>
              </a:solidFill>
              <a:latin typeface="Trebuchet MS" charset="0"/>
            </a:endParaRPr>
          </a:p>
        </p:txBody>
      </p:sp>
      <p:sp>
        <p:nvSpPr>
          <p:cNvPr id="5122" name="Text Box 2"/>
          <p:cNvSpPr txBox="1">
            <a:spLocks noChangeArrowheads="1"/>
          </p:cNvSpPr>
          <p:nvPr/>
        </p:nvSpPr>
        <p:spPr bwMode="auto">
          <a:xfrm>
            <a:off x="457200" y="1250950"/>
            <a:ext cx="8153400" cy="4784725"/>
          </a:xfrm>
          <a:prstGeom prst="rect">
            <a:avLst/>
          </a:prstGeom>
          <a:noFill/>
          <a:ln w="9525">
            <a:noFill/>
            <a:round/>
            <a:headEnd/>
            <a:tailEnd/>
          </a:ln>
          <a:effectLst/>
        </p:spPr>
        <p:txBody>
          <a:bodyPr lIns="90000" tIns="46800" rIns="90000" bIns="46800"/>
          <a:lstStyle/>
          <a:p>
            <a:pPr marL="273050" indent="-273050">
              <a:lnSpc>
                <a:spcPct val="100000"/>
              </a:lnSpc>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Some traits are </a:t>
            </a:r>
            <a:r>
              <a:rPr lang="en-GB" sz="3200" b="1" dirty="0" smtClean="0">
                <a:solidFill>
                  <a:srgbClr val="FFFF00"/>
                </a:solidFill>
                <a:latin typeface="Trebuchet MS" charset="0"/>
              </a:rPr>
              <a:t>commonly</a:t>
            </a:r>
            <a:r>
              <a:rPr lang="en-GB" sz="3200" b="1" dirty="0" smtClean="0">
                <a:solidFill>
                  <a:srgbClr val="FFFFFF"/>
                </a:solidFill>
                <a:latin typeface="Trebuchet MS" charset="0"/>
              </a:rPr>
              <a:t> recorded, but </a:t>
            </a:r>
            <a:r>
              <a:rPr lang="en-GB" sz="3200" b="1" dirty="0" smtClean="0">
                <a:solidFill>
                  <a:srgbClr val="FFFF00"/>
                </a:solidFill>
                <a:latin typeface="Trebuchet MS" charset="0"/>
              </a:rPr>
              <a:t>not often </a:t>
            </a:r>
            <a:r>
              <a:rPr lang="en-GB" sz="3200" b="1" dirty="0" smtClean="0">
                <a:solidFill>
                  <a:srgbClr val="FFFFFF"/>
                </a:solidFill>
                <a:latin typeface="Trebuchet MS" charset="0"/>
              </a:rPr>
              <a:t>genetically evaluated</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i="1" dirty="0" smtClean="0">
                <a:solidFill>
                  <a:srgbClr val="FFFFFF"/>
                </a:solidFill>
                <a:latin typeface="Trebuchet MS" charset="0"/>
              </a:rPr>
              <a:t>e.g.</a:t>
            </a:r>
            <a:r>
              <a:rPr lang="en-GB" sz="2800" b="1" dirty="0" smtClean="0">
                <a:solidFill>
                  <a:srgbClr val="FFFFFF"/>
                </a:solidFill>
                <a:latin typeface="Trebuchet MS" charset="0"/>
              </a:rPr>
              <a:t>, gestation length, milking speed, temperament</a:t>
            </a:r>
          </a:p>
          <a:p>
            <a:pPr marL="273050"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Breeding objectives </a:t>
            </a:r>
            <a:r>
              <a:rPr lang="en-GB" sz="3200" b="1" dirty="0" smtClean="0">
                <a:solidFill>
                  <a:srgbClr val="FFFF00"/>
                </a:solidFill>
                <a:latin typeface="Trebuchet MS" charset="0"/>
              </a:rPr>
              <a:t>differ</a:t>
            </a:r>
            <a:r>
              <a:rPr lang="en-GB" sz="3200" b="1" dirty="0" smtClean="0">
                <a:solidFill>
                  <a:srgbClr val="FFFFFF"/>
                </a:solidFill>
                <a:latin typeface="Trebuchet MS" charset="0"/>
              </a:rPr>
              <a:t> across countries</a:t>
            </a:r>
          </a:p>
          <a:p>
            <a:pPr marL="1016000" lvl="1"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2800" b="1" dirty="0" smtClean="0">
                <a:solidFill>
                  <a:srgbClr val="FFFFFF"/>
                </a:solidFill>
                <a:latin typeface="Trebuchet MS" charset="0"/>
              </a:rPr>
              <a:t>Not all traits equally valuable to all people</a:t>
            </a:r>
          </a:p>
          <a:p>
            <a:pPr marL="273050" indent="-273050">
              <a:spcBef>
                <a:spcPts val="0"/>
              </a:spcBef>
              <a:spcAft>
                <a:spcPts val="1200"/>
              </a:spcAft>
              <a:buClr>
                <a:srgbClr val="00FF00"/>
              </a:buClr>
              <a:buSzPct val="45000"/>
              <a:buFont typeface="Wingdings" charset="2"/>
              <a:buChar char=""/>
              <a:tabLst>
                <a:tab pos="273050" algn="l"/>
                <a:tab pos="730250" algn="l"/>
                <a:tab pos="1187450" algn="l"/>
                <a:tab pos="1644650" algn="l"/>
                <a:tab pos="2101850" algn="l"/>
                <a:tab pos="2559050" algn="l"/>
                <a:tab pos="3016250" algn="l"/>
                <a:tab pos="3473450" algn="l"/>
                <a:tab pos="3930650" algn="l"/>
                <a:tab pos="4387850" algn="l"/>
                <a:tab pos="4845050" algn="l"/>
                <a:tab pos="5302250" algn="l"/>
                <a:tab pos="5759450" algn="l"/>
                <a:tab pos="6216650" algn="l"/>
                <a:tab pos="6673850" algn="l"/>
                <a:tab pos="7131050" algn="l"/>
                <a:tab pos="7588250" algn="l"/>
                <a:tab pos="8045450" algn="l"/>
                <a:tab pos="8502650" algn="l"/>
                <a:tab pos="8959850" algn="l"/>
                <a:tab pos="9417050" algn="l"/>
              </a:tabLst>
            </a:pPr>
            <a:r>
              <a:rPr lang="en-GB" sz="3200" b="1" dirty="0" smtClean="0">
                <a:solidFill>
                  <a:srgbClr val="FFFFFF"/>
                </a:solidFill>
                <a:latin typeface="Trebuchet MS" charset="0"/>
              </a:rPr>
              <a:t>New phenotypes can </a:t>
            </a:r>
            <a:r>
              <a:rPr lang="en-GB" sz="3200" b="1" dirty="0" smtClean="0">
                <a:solidFill>
                  <a:srgbClr val="FFFF00"/>
                </a:solidFill>
                <a:latin typeface="Trebuchet MS" charset="0"/>
              </a:rPr>
              <a:t>supersede</a:t>
            </a:r>
            <a:r>
              <a:rPr lang="en-GB" sz="3200" b="1" dirty="0" smtClean="0">
                <a:solidFill>
                  <a:srgbClr val="FFFFFF"/>
                </a:solidFill>
                <a:latin typeface="Trebuchet MS" charset="0"/>
              </a:rPr>
              <a:t> old ones</a:t>
            </a:r>
          </a:p>
        </p:txBody>
      </p:sp>
    </p:spTree>
    <p:extLst>
      <p:ext uri="{BB962C8B-B14F-4D97-AF65-F5344CB8AC3E}">
        <p14:creationId xmlns:p14="http://schemas.microsoft.com/office/powerpoint/2010/main" val="34234294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5613" y="1370013"/>
            <a:ext cx="8099425" cy="1200329"/>
          </a:xfrm>
        </p:spPr>
        <p:txBody>
          <a:bodyPr/>
          <a:lstStyle/>
          <a:p>
            <a:pPr marL="341313" indent="-341313">
              <a:spcAft>
                <a:spcPct val="125000"/>
              </a:spcAft>
            </a:pPr>
            <a:endParaRPr lang="en-US" sz="2400" smtClean="0">
              <a:solidFill>
                <a:srgbClr val="0000FF"/>
              </a:solidFill>
            </a:endParaRPr>
          </a:p>
          <a:p>
            <a:pPr marL="341313" indent="-341313">
              <a:spcAft>
                <a:spcPct val="125000"/>
              </a:spcAft>
            </a:pPr>
            <a:endParaRPr lang="en-US" sz="2400" smtClean="0">
              <a:solidFill>
                <a:srgbClr val="0000FF"/>
              </a:solidFill>
            </a:endParaRPr>
          </a:p>
        </p:txBody>
      </p:sp>
      <p:graphicFrame>
        <p:nvGraphicFramePr>
          <p:cNvPr id="6" name="Group 96"/>
          <p:cNvGraphicFramePr>
            <a:graphicFrameLocks noGrp="1"/>
          </p:cNvGraphicFramePr>
          <p:nvPr>
            <p:extLst>
              <p:ext uri="{D42A27DB-BD31-4B8C-83A1-F6EECF244321}">
                <p14:modId xmlns:p14="http://schemas.microsoft.com/office/powerpoint/2010/main" val="531126144"/>
              </p:ext>
            </p:extLst>
          </p:nvPr>
        </p:nvGraphicFramePr>
        <p:xfrm>
          <a:off x="353300" y="1209414"/>
          <a:ext cx="8426717" cy="4648200"/>
        </p:xfrm>
        <a:graphic>
          <a:graphicData uri="http://schemas.openxmlformats.org/drawingml/2006/table">
            <a:tbl>
              <a:tblPr/>
              <a:tblGrid>
                <a:gridCol w="1125542"/>
                <a:gridCol w="1483978"/>
                <a:gridCol w="1305902"/>
                <a:gridCol w="1216862"/>
                <a:gridCol w="1172344"/>
                <a:gridCol w="1096257"/>
                <a:gridCol w="1025832"/>
              </a:tblGrid>
              <a:tr h="352137">
                <a:tc>
                  <a:txBody>
                    <a:bodyPr/>
                    <a:lstStyle/>
                    <a:p>
                      <a:pPr marL="0" marR="0" lvl="0" indent="0" algn="l" defTabSz="914400" rtl="0" eaLnBrk="0" fontAlgn="base" latinLnBrk="0" hangingPunct="0">
                        <a:lnSpc>
                          <a:spcPct val="100000"/>
                        </a:lnSpc>
                        <a:spcBef>
                          <a:spcPct val="0"/>
                        </a:spcBef>
                        <a:spcAft>
                          <a:spcPts val="0"/>
                        </a:spcAft>
                        <a:buClrTx/>
                        <a:buSzTx/>
                        <a:buFontTx/>
                        <a:buNone/>
                        <a:tabLst/>
                      </a:pPr>
                      <a:r>
                        <a:rPr kumimoji="0" lang="en-US" sz="2000" b="1" i="0" u="none" strike="noStrike" cap="none" normalizeH="0" baseline="0" dirty="0" smtClean="0">
                          <a:ln>
                            <a:noFill/>
                          </a:ln>
                          <a:solidFill>
                            <a:srgbClr val="00FF00"/>
                          </a:solidFill>
                          <a:effectLst/>
                          <a:latin typeface="Humnst777 BT"/>
                          <a:cs typeface="Times New Roman" pitchFamily="18" charset="0"/>
                        </a:rPr>
                        <a:t>Chip</a:t>
                      </a:r>
                      <a:endParaRPr kumimoji="0" lang="en-US" sz="2000" b="1" i="0" u="none" strike="noStrike" cap="none" normalizeH="0" baseline="0" dirty="0" smtClean="0">
                        <a:ln>
                          <a:noFill/>
                        </a:ln>
                        <a:solidFill>
                          <a:srgbClr val="00FF00"/>
                        </a:solidFill>
                        <a:effectLst/>
                        <a:latin typeface="Humnst777 BT"/>
                        <a:cs typeface="Arial" charset="0"/>
                      </a:endParaRPr>
                    </a:p>
                  </a:txBody>
                  <a:tcPr marL="0" marR="0" marT="0" marB="9144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0"/>
                        </a:spcAft>
                        <a:buClrTx/>
                        <a:buSzTx/>
                        <a:buFontTx/>
                        <a:buNone/>
                        <a:tabLst/>
                      </a:pPr>
                      <a:r>
                        <a:rPr kumimoji="0" lang="en-US" sz="2000" b="1" i="0" u="none" strike="noStrike" cap="none" normalizeH="0" baseline="0" dirty="0" smtClean="0">
                          <a:ln>
                            <a:noFill/>
                          </a:ln>
                          <a:solidFill>
                            <a:srgbClr val="00FF00"/>
                          </a:solidFill>
                          <a:effectLst/>
                          <a:latin typeface="Humnst777 BT"/>
                          <a:cs typeface="Times New Roman" pitchFamily="18" charset="0"/>
                        </a:rPr>
                        <a:t>Traditional evaluation?</a:t>
                      </a:r>
                    </a:p>
                  </a:txBody>
                  <a:tcPr marL="0" marR="0" marT="0" marB="9144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0"/>
                        </a:spcAft>
                        <a:buClrTx/>
                        <a:buSzTx/>
                        <a:buFontTx/>
                        <a:buNone/>
                        <a:tabLst/>
                      </a:pPr>
                      <a:r>
                        <a:rPr kumimoji="0" lang="en-US" sz="2000" b="1" i="0" u="none" strike="noStrike" cap="none" normalizeH="0" baseline="0" dirty="0" smtClean="0">
                          <a:ln>
                            <a:noFill/>
                          </a:ln>
                          <a:solidFill>
                            <a:srgbClr val="00FF00"/>
                          </a:solidFill>
                          <a:effectLst/>
                          <a:latin typeface="Humnst777 BT"/>
                          <a:cs typeface="Times New Roman" pitchFamily="18" charset="0"/>
                        </a:rPr>
                        <a:t>Animal sex</a:t>
                      </a:r>
                    </a:p>
                  </a:txBody>
                  <a:tcPr marL="0" marR="0" marT="0" marB="9144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0"/>
                        </a:spcAft>
                        <a:buClrTx/>
                        <a:buSzTx/>
                        <a:buFontTx/>
                        <a:buNone/>
                        <a:tabLst/>
                      </a:pPr>
                      <a:r>
                        <a:rPr kumimoji="0" lang="en-US" sz="2000" b="1" i="0" u="none" strike="noStrike" cap="none" normalizeH="0" baseline="0" dirty="0" smtClean="0">
                          <a:ln>
                            <a:noFill/>
                          </a:ln>
                          <a:solidFill>
                            <a:srgbClr val="00FF00"/>
                          </a:solidFill>
                          <a:effectLst/>
                          <a:latin typeface="Humnst777 BT"/>
                          <a:cs typeface="Times New Roman" pitchFamily="18" charset="0"/>
                        </a:rPr>
                        <a:t>Holstein</a:t>
                      </a:r>
                    </a:p>
                  </a:txBody>
                  <a:tcPr marL="0" marR="45720" marT="0" marB="9144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0"/>
                        </a:spcAft>
                        <a:buClrTx/>
                        <a:buSzTx/>
                        <a:buFontTx/>
                        <a:buNone/>
                        <a:tabLst/>
                      </a:pPr>
                      <a:r>
                        <a:rPr kumimoji="0" lang="en-US" sz="2000" b="1" i="0" u="none" strike="noStrike" cap="none" normalizeH="0" baseline="0" dirty="0" smtClean="0">
                          <a:ln>
                            <a:noFill/>
                          </a:ln>
                          <a:solidFill>
                            <a:srgbClr val="00FF00"/>
                          </a:solidFill>
                          <a:effectLst/>
                          <a:latin typeface="Humnst777 BT"/>
                          <a:cs typeface="Times New Roman" pitchFamily="18" charset="0"/>
                        </a:rPr>
                        <a:t>Jersey</a:t>
                      </a:r>
                    </a:p>
                  </a:txBody>
                  <a:tcPr marL="0" marR="0" marT="0" marB="91440" anchor="b"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0"/>
                        </a:spcAft>
                        <a:buClrTx/>
                        <a:buSzTx/>
                        <a:buFontTx/>
                        <a:buNone/>
                        <a:tabLst/>
                      </a:pPr>
                      <a:r>
                        <a:rPr kumimoji="0" lang="en-US" sz="2000" b="1" i="0" u="none" strike="noStrike" cap="none" normalizeH="0" baseline="0" dirty="0" smtClean="0">
                          <a:ln>
                            <a:noFill/>
                          </a:ln>
                          <a:solidFill>
                            <a:srgbClr val="00FF00"/>
                          </a:solidFill>
                          <a:effectLst/>
                          <a:latin typeface="Humnst777 BT"/>
                          <a:cs typeface="Times New Roman" pitchFamily="18" charset="0"/>
                        </a:rPr>
                        <a:t>Brown Swiss</a:t>
                      </a:r>
                    </a:p>
                  </a:txBody>
                  <a:tcPr marL="0" marR="45720" marT="0" marB="91440" anchor="b" horzOverflow="overflow">
                    <a:lnL>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ts val="0"/>
                        </a:spcAft>
                        <a:buClrTx/>
                        <a:buSzTx/>
                        <a:buFontTx/>
                        <a:buNone/>
                        <a:tabLst/>
                      </a:pPr>
                      <a:r>
                        <a:rPr kumimoji="0" lang="en-US" sz="2000" b="1" i="0" u="none" strike="noStrike" cap="none" normalizeH="0" baseline="0" dirty="0" err="1" smtClean="0">
                          <a:ln>
                            <a:noFill/>
                          </a:ln>
                          <a:solidFill>
                            <a:srgbClr val="00FF00"/>
                          </a:solidFill>
                          <a:effectLst/>
                          <a:latin typeface="Humnst777 BT"/>
                          <a:cs typeface="Times New Roman" pitchFamily="18" charset="0"/>
                        </a:rPr>
                        <a:t>Ayrshire</a:t>
                      </a:r>
                      <a:endParaRPr kumimoji="0" lang="en-US" sz="2000" b="1" i="0" u="none" strike="noStrike" cap="none" normalizeH="0" baseline="0" dirty="0" smtClean="0">
                        <a:ln>
                          <a:noFill/>
                        </a:ln>
                        <a:solidFill>
                          <a:srgbClr val="00FF00"/>
                        </a:solidFill>
                        <a:effectLst/>
                        <a:latin typeface="Humnst777 BT"/>
                        <a:cs typeface="Arial" charset="0"/>
                      </a:endParaRPr>
                    </a:p>
                  </a:txBody>
                  <a:tcPr marL="0" marR="0" marT="0" marB="91440" anchor="b"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sym typeface="Symbol"/>
                        </a:rPr>
                        <a:t>50K</a:t>
                      </a:r>
                      <a:endParaRPr kumimoji="0" lang="en-US" sz="2000" b="1" i="0" u="none" strike="noStrike" cap="none" normalizeH="0" baseline="0" dirty="0" smtClean="0">
                        <a:ln>
                          <a:noFill/>
                        </a:ln>
                        <a:solidFill>
                          <a:srgbClr val="FFFFFF"/>
                        </a:solidFill>
                        <a:effectLst/>
                        <a:latin typeface="Humnst777 BT"/>
                        <a:cs typeface="Arial"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rgbClr val="FFFFFF"/>
                          </a:solidFill>
                          <a:effectLst/>
                          <a:latin typeface="+mn-lt"/>
                          <a:cs typeface="Arial" charset="0"/>
                        </a:rPr>
                        <a:t>Yes</a:t>
                      </a:r>
                      <a:endParaRPr kumimoji="0" lang="en-US" sz="2000" b="1" i="0" u="none" strike="noStrike" cap="none" normalizeH="0" baseline="0" dirty="0" smtClean="0">
                        <a:ln>
                          <a:noFill/>
                        </a:ln>
                        <a:solidFill>
                          <a:srgbClr val="FFFFFF"/>
                        </a:solidFill>
                        <a:effectLst/>
                        <a:latin typeface="Humnst777 BT"/>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Bulls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  25,276</a:t>
                      </a:r>
                      <a:endParaRPr kumimoji="0" lang="en-US" sz="2000" b="1" i="0" u="none" strike="noStrike" cap="none" normalizeH="0" baseline="0" dirty="0" smtClean="0">
                        <a:ln>
                          <a:noFill/>
                        </a:ln>
                        <a:solidFill>
                          <a:srgbClr val="FFFFFF"/>
                        </a:solidFill>
                        <a:effectLst/>
                        <a:latin typeface="Humnst777 BT"/>
                        <a:cs typeface="Times New Roman" pitchFamily="18" charset="0"/>
                      </a:endParaRP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   4,262</a:t>
                      </a:r>
                      <a:endParaRPr kumimoji="0" lang="en-US" sz="2000" b="1" i="0" u="none" strike="noStrike" cap="none" normalizeH="0" baseline="0" dirty="0" smtClean="0">
                        <a:ln>
                          <a:noFill/>
                        </a:ln>
                        <a:solidFill>
                          <a:srgbClr val="FFFFFF"/>
                        </a:solidFill>
                        <a:effectLst/>
                        <a:latin typeface="Humnst777 BT"/>
                        <a:cs typeface="Times New Roman" pitchFamily="18" charset="0"/>
                      </a:endParaRP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  5,862</a:t>
                      </a:r>
                      <a:endParaRPr kumimoji="0" lang="en-US" sz="2000" b="1" i="0" u="none" strike="noStrike" cap="none" normalizeH="0" baseline="0" dirty="0" smtClean="0">
                        <a:ln>
                          <a:noFill/>
                        </a:ln>
                        <a:solidFill>
                          <a:srgbClr val="FFFFFF"/>
                        </a:solidFill>
                        <a:effectLst/>
                        <a:latin typeface="Humnst777 BT"/>
                        <a:cs typeface="Arial" charset="0"/>
                      </a:endParaRP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  678</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Humnst777 BT"/>
                        <a:cs typeface="Arial" charset="0"/>
                      </a:endParaRPr>
                    </a:p>
                  </a:txBody>
                  <a:tcPr marL="0" marR="0" marT="0" marB="9144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Humnst777 BT"/>
                        <a:cs typeface="Times New Roman" pitchFamily="18" charset="0"/>
                      </a:endParaRPr>
                    </a:p>
                  </a:txBody>
                  <a:tcPr marL="0" marR="0" marT="0" marB="9144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Cows</a:t>
                      </a:r>
                    </a:p>
                  </a:txBody>
                  <a:tcPr marL="0" marR="0" marT="0" marB="9144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  22,094</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1,203</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136</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27</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Humnst777 BT"/>
                        <a:cs typeface="Arial"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No</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Bulls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51,122</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4,428</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806</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427</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ts val="600"/>
                        </a:spcAft>
                        <a:buClrTx/>
                        <a:buSzTx/>
                        <a:buFontTx/>
                        <a:buNone/>
                        <a:tabLst/>
                      </a:pPr>
                      <a:endParaRPr kumimoji="0" lang="en-US" sz="2000" b="1" i="0" u="none" strike="noStrike" cap="none" normalizeH="0" baseline="0" dirty="0" smtClean="0">
                        <a:ln>
                          <a:noFill/>
                        </a:ln>
                        <a:solidFill>
                          <a:srgbClr val="FFFFFF"/>
                        </a:solidFill>
                        <a:effectLst/>
                        <a:latin typeface="Humnst777 BT"/>
                        <a:cs typeface="Arial" charset="0"/>
                      </a:endParaRPr>
                    </a:p>
                  </a:txBody>
                  <a:tcPr marL="0" marR="0" marT="0" marB="13716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600"/>
                        </a:spcAft>
                        <a:buClrTx/>
                        <a:buSzTx/>
                        <a:buFontTx/>
                        <a:buNone/>
                        <a:tabLst/>
                      </a:pPr>
                      <a:endParaRPr kumimoji="0" lang="en-US" sz="2000" b="1" i="0" u="none" strike="noStrike" cap="none" normalizeH="0" baseline="0" dirty="0" smtClean="0">
                        <a:ln>
                          <a:noFill/>
                        </a:ln>
                        <a:solidFill>
                          <a:srgbClr val="FFFFFF"/>
                        </a:solidFill>
                        <a:effectLst/>
                        <a:latin typeface="Humnst777 BT"/>
                        <a:cs typeface="Times New Roman" pitchFamily="18" charset="0"/>
                      </a:endParaRPr>
                    </a:p>
                  </a:txBody>
                  <a:tcPr marL="0" marR="0" marT="0" marB="13716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Cows</a:t>
                      </a:r>
                    </a:p>
                  </a:txBody>
                  <a:tcPr marL="0" marR="0" marT="0" marB="13716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38,182</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1,462</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201</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196</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&lt;50K</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Yes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Bulls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24</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13</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28</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14</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Humnst777 BT"/>
                        <a:cs typeface="Arial" charset="0"/>
                      </a:endParaRPr>
                    </a:p>
                  </a:txBody>
                  <a:tcPr marL="0" marR="0" marT="0" marB="9144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Humnst777 BT"/>
                        <a:cs typeface="Times New Roman" pitchFamily="18" charset="0"/>
                      </a:endParaRPr>
                    </a:p>
                  </a:txBody>
                  <a:tcPr marL="0" marR="0" marT="0" marB="9144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Cows</a:t>
                      </a:r>
                    </a:p>
                  </a:txBody>
                  <a:tcPr marL="0" marR="0" marT="0" marB="9144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48,552</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17,246</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757</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4</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Humnst777 BT"/>
                        <a:cs typeface="Arial"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No</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Bulls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35,639</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3,935</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243</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43</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Humnst777 BT"/>
                        <a:cs typeface="Arial" charset="0"/>
                      </a:endParaRPr>
                    </a:p>
                  </a:txBody>
                  <a:tcPr marL="0" marR="0" marT="0" marB="13716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Humnst777 BT"/>
                        <a:cs typeface="Times New Roman" pitchFamily="18" charset="0"/>
                      </a:endParaRPr>
                    </a:p>
                  </a:txBody>
                  <a:tcPr marL="0" marR="0" marT="0" marB="13716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Cows</a:t>
                      </a:r>
                    </a:p>
                  </a:txBody>
                  <a:tcPr marL="0" marR="0" marT="0" marB="13716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294,875</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34,018</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1,149</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677</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Imputed</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Yes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Cows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2,983</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265</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96</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15</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Humnst777 BT"/>
                        <a:cs typeface="Arial" charset="0"/>
                      </a:endParaRPr>
                    </a:p>
                  </a:txBody>
                  <a:tcPr marL="0" marR="0" marT="0" marB="13716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No</a:t>
                      </a:r>
                    </a:p>
                  </a:txBody>
                  <a:tcPr marL="0" marR="0" marT="0" marB="13716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Cows</a:t>
                      </a:r>
                    </a:p>
                  </a:txBody>
                  <a:tcPr marL="0" marR="0" marT="0" marB="13716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1,394</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Times New Roman" pitchFamily="18" charset="0"/>
                        </a:rPr>
                        <a:t>50</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99</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umnst777 BT"/>
                          <a:cs typeface="Arial" charset="0"/>
                        </a:rPr>
                        <a:t>16</a:t>
                      </a:r>
                    </a:p>
                  </a:txBody>
                  <a:tcPr marL="0" marR="137160" marT="0" marB="0" horzOverflow="overflow">
                    <a:lnL>
                      <a:noFill/>
                    </a:lnL>
                    <a:lnR>
                      <a:noFill/>
                    </a:lnR>
                    <a:lnT>
                      <a:noFill/>
                    </a:lnT>
                    <a:lnB>
                      <a:noFill/>
                    </a:lnB>
                    <a:lnTlToBr>
                      <a:noFill/>
                    </a:lnTlToBr>
                    <a:lnBlToTr>
                      <a:noFill/>
                    </a:lnBlToTr>
                    <a:noFill/>
                  </a:tcPr>
                </a:tc>
              </a:tr>
              <a:tr h="29842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FF00"/>
                          </a:solidFill>
                          <a:effectLst/>
                          <a:latin typeface="Humnst777 BT"/>
                          <a:cs typeface="Arial" charset="0"/>
                        </a:rPr>
                        <a:t>All</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FF00"/>
                        </a:solidFill>
                        <a:effectLst/>
                        <a:latin typeface="Humnst777 BT"/>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FF00"/>
                        </a:solidFill>
                        <a:effectLst/>
                        <a:latin typeface="Humnst777 BT"/>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FF00"/>
                          </a:solidFill>
                          <a:effectLst/>
                          <a:latin typeface="Humnst777 BT"/>
                          <a:cs typeface="Times New Roman" pitchFamily="18" charset="0"/>
                        </a:rPr>
                        <a:t>520,141</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FF00"/>
                          </a:solidFill>
                          <a:effectLst/>
                          <a:latin typeface="Humnst777 BT"/>
                          <a:cs typeface="Times New Roman" pitchFamily="18" charset="0"/>
                        </a:rPr>
                        <a:t>66,882</a:t>
                      </a:r>
                    </a:p>
                  </a:txBody>
                  <a:tcPr marL="0" marR="13716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FF00"/>
                          </a:solidFill>
                          <a:effectLst/>
                          <a:latin typeface="Humnst777 BT"/>
                          <a:cs typeface="Arial" charset="0"/>
                        </a:rPr>
                        <a:t>9,377</a:t>
                      </a:r>
                    </a:p>
                  </a:txBody>
                  <a:tcPr marL="0" marR="182880" marT="0" marB="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FF00"/>
                          </a:solidFill>
                          <a:effectLst/>
                          <a:latin typeface="Humnst777 BT"/>
                          <a:cs typeface="Arial" charset="0"/>
                        </a:rPr>
                        <a:t>2,097</a:t>
                      </a:r>
                    </a:p>
                  </a:txBody>
                  <a:tcPr marL="0" marR="137160" marT="0" marB="0" horzOverflow="overflow">
                    <a:lnL>
                      <a:noFill/>
                    </a:lnL>
                    <a:lnR>
                      <a:noFill/>
                    </a:lnR>
                    <a:lnT>
                      <a:noFill/>
                    </a:lnT>
                    <a:lnB>
                      <a:noFill/>
                    </a:lnB>
                    <a:lnTlToBr>
                      <a:noFill/>
                    </a:lnTlToBr>
                    <a:lnBlToTr>
                      <a:noFill/>
                    </a:lnBlToTr>
                    <a:noFill/>
                  </a:tcPr>
                </a:tc>
              </a:tr>
            </a:tbl>
          </a:graphicData>
        </a:graphic>
      </p:graphicFrame>
      <p:sp>
        <p:nvSpPr>
          <p:cNvPr id="2" name="TextBox 1"/>
          <p:cNvSpPr txBox="1"/>
          <p:nvPr/>
        </p:nvSpPr>
        <p:spPr>
          <a:xfrm>
            <a:off x="7577675" y="5935130"/>
            <a:ext cx="1295400" cy="400110"/>
          </a:xfrm>
          <a:prstGeom prst="rect">
            <a:avLst/>
          </a:prstGeom>
          <a:noFill/>
        </p:spPr>
        <p:txBody>
          <a:bodyPr wrap="square" rtlCol="0">
            <a:spAutoFit/>
          </a:bodyPr>
          <a:lstStyle/>
          <a:p>
            <a:r>
              <a:rPr lang="en-US" sz="2000" b="1" dirty="0" smtClean="0">
                <a:solidFill>
                  <a:srgbClr val="FFFF00"/>
                </a:solidFill>
                <a:latin typeface="Trebuchet MS"/>
                <a:cs typeface="Trebuchet MS"/>
              </a:rPr>
              <a:t>598,497</a:t>
            </a:r>
            <a:endParaRPr lang="en-US" sz="2000" b="1" dirty="0">
              <a:solidFill>
                <a:srgbClr val="FFFF00"/>
              </a:solidFill>
              <a:latin typeface="Trebuchet MS"/>
              <a:cs typeface="Trebuchet MS"/>
            </a:endParaRPr>
          </a:p>
        </p:txBody>
      </p:sp>
      <p:sp>
        <p:nvSpPr>
          <p:cNvPr id="3" name="Title 2"/>
          <p:cNvSpPr>
            <a:spLocks noGrp="1"/>
          </p:cNvSpPr>
          <p:nvPr>
            <p:ph type="title"/>
          </p:nvPr>
        </p:nvSpPr>
        <p:spPr>
          <a:xfrm>
            <a:off x="152400" y="120650"/>
            <a:ext cx="8915400" cy="641350"/>
          </a:xfrm>
        </p:spPr>
        <p:txBody>
          <a:bodyPr/>
          <a:lstStyle/>
          <a:p>
            <a:r>
              <a:rPr lang="en-US" dirty="0" smtClean="0"/>
              <a:t>Lots of genotypes are </a:t>
            </a:r>
            <a:r>
              <a:rPr lang="en-US" dirty="0" smtClean="0"/>
              <a:t>available in the US</a:t>
            </a:r>
            <a:endParaRPr lang="en-US" dirty="0"/>
          </a:p>
        </p:txBody>
      </p:sp>
    </p:spTree>
    <p:extLst>
      <p:ext uri="{BB962C8B-B14F-4D97-AF65-F5344CB8AC3E}">
        <p14:creationId xmlns:p14="http://schemas.microsoft.com/office/powerpoint/2010/main" val="21370187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IPL Slide Master">
  <a:themeElements>
    <a:clrScheme name="AIPL Slide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IPL Slide Master">
      <a:majorFont>
        <a:latin typeface="Trebuchet MS"/>
        <a:ea typeface=""/>
        <a:cs typeface="DejaVu Sans"/>
      </a:majorFont>
      <a:minorFont>
        <a:latin typeface="Trebuchet MS"/>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cs typeface="DejaVu Sans"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cs typeface="DejaVu Sans" pitchFamily="34" charset="0"/>
          </a:defRPr>
        </a:defPPr>
      </a:lstStyle>
    </a:lnDef>
  </a:objectDefaults>
  <a:extraClrSchemeLst>
    <a:extraClrScheme>
      <a:clrScheme name="AIPL Slide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IPL Slide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IPL Slide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IPL Slide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PL Slide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IPL Slide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IPL Slide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DejaVu Sans"/>
      </a:majorFont>
      <a:minorFont>
        <a:latin typeface="Trebuchet MS"/>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cs typeface="DejaVu Sans"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cs typeface="DejaVu Sans"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49067</TotalTime>
  <Words>1318</Words>
  <Application>Microsoft Macintosh PowerPoint</Application>
  <PresentationFormat>On-screen Show (4:3)</PresentationFormat>
  <Paragraphs>375</Paragraphs>
  <Slides>27</Slides>
  <Notes>15</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AIPL Slide Master</vt:lpstr>
      <vt:lpstr>Blank Slide</vt:lpstr>
      <vt:lpstr>Default Design</vt:lpstr>
      <vt:lpstr>Phenotypes for novel functional traits of dairy cattle</vt:lpstr>
      <vt:lpstr>Introduction</vt:lpstr>
      <vt:lpstr>PowerPoint Presentation</vt:lpstr>
      <vt:lpstr>PowerPoint Presentation</vt:lpstr>
      <vt:lpstr>Functional traits are being used</vt:lpstr>
      <vt:lpstr>PowerPoint Presentation</vt:lpstr>
      <vt:lpstr>What traits are commonly recorded?</vt:lpstr>
      <vt:lpstr>PowerPoint Presentation</vt:lpstr>
      <vt:lpstr>Lots of genotypes are available in the US</vt:lpstr>
      <vt:lpstr>Other countries are doing genomics, too!</vt:lpstr>
      <vt:lpstr>Phenotypes may come from genotypes</vt:lpstr>
      <vt:lpstr>PowerPoint Presentation</vt:lpstr>
      <vt:lpstr>Sources of novel phenotypes</vt:lpstr>
      <vt:lpstr>PowerPoint Presentation</vt:lpstr>
      <vt:lpstr>PowerPoint Presentation</vt:lpstr>
      <vt:lpstr>What do new phenotypes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Acknowledgments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Genomic Prediction Results</dc:title>
  <dc:subject>International Dairy Sire Proofs</dc:subject>
  <dc:creator>Admin</dc:creator>
  <cp:keywords>Dairy, International, Sire evaluations</cp:keywords>
  <cp:lastModifiedBy>John Cole</cp:lastModifiedBy>
  <cp:revision>1023</cp:revision>
  <cp:lastPrinted>2001-08-24T14:44:42Z</cp:lastPrinted>
  <dcterms:created xsi:type="dcterms:W3CDTF">2002-07-16T13:01:30Z</dcterms:created>
  <dcterms:modified xsi:type="dcterms:W3CDTF">2014-05-19T13:23:03Z</dcterms:modified>
</cp:coreProperties>
</file>