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256" r:id="rId2"/>
    <p:sldId id="426" r:id="rId3"/>
    <p:sldId id="411" r:id="rId4"/>
    <p:sldId id="407" r:id="rId5"/>
    <p:sldId id="408" r:id="rId6"/>
    <p:sldId id="421" r:id="rId7"/>
    <p:sldId id="422" r:id="rId8"/>
    <p:sldId id="414" r:id="rId9"/>
    <p:sldId id="415" r:id="rId10"/>
    <p:sldId id="416" r:id="rId11"/>
    <p:sldId id="423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7" r:id="rId21"/>
    <p:sldId id="396" r:id="rId22"/>
    <p:sldId id="418" r:id="rId23"/>
    <p:sldId id="380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9FF50"/>
    <a:srgbClr val="FF8000"/>
    <a:srgbClr val="A9C9FF"/>
    <a:srgbClr val="000000"/>
    <a:srgbClr val="FFFFFF"/>
    <a:srgbClr val="E31A1C"/>
    <a:srgbClr val="FD8D3C"/>
    <a:srgbClr val="FECC5C"/>
    <a:srgbClr val="FFFF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7" autoAdjust="0"/>
    <p:restoredTop sz="94386" autoAdjust="0"/>
  </p:normalViewPr>
  <p:slideViewPr>
    <p:cSldViewPr snapToGrid="0">
      <p:cViewPr>
        <p:scale>
          <a:sx n="150" d="100"/>
          <a:sy n="150" d="100"/>
        </p:scale>
        <p:origin x="-1936" y="24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"/>
    </p:cViewPr>
  </p:sorterViewPr>
  <p:notesViewPr>
    <p:cSldViewPr snapToGrid="0">
      <p:cViewPr varScale="1">
        <p:scale>
          <a:sx n="56" d="100"/>
          <a:sy n="56" d="100"/>
        </p:scale>
        <p:origin x="-1782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Young G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0.0</c:v>
                </c:pt>
                <c:pt idx="1">
                  <c:v>7.73794366231341</c:v>
                </c:pt>
                <c:pt idx="2">
                  <c:v>35.94048962996087</c:v>
                </c:pt>
                <c:pt idx="3">
                  <c:v>42.27904158444674</c:v>
                </c:pt>
                <c:pt idx="4">
                  <c:v>47.6120354973482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Young Non-G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28.45089660169097</c:v>
                </c:pt>
                <c:pt idx="1">
                  <c:v>21.7531767951936</c:v>
                </c:pt>
                <c:pt idx="2">
                  <c:v>3.227241432866544</c:v>
                </c:pt>
                <c:pt idx="3">
                  <c:v>0.685614151943471</c:v>
                </c:pt>
                <c:pt idx="4">
                  <c:v>0.38760574155263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First crop G</c:v>
                </c:pt>
              </c:strCache>
            </c:strRef>
          </c:tx>
          <c:spPr>
            <a:solidFill>
              <a:srgbClr val="99FFCC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1.81024868535756</c:v>
                </c:pt>
                <c:pt idx="1">
                  <c:v>22.95001916850656</c:v>
                </c:pt>
                <c:pt idx="2">
                  <c:v>40.07925598128826</c:v>
                </c:pt>
                <c:pt idx="3">
                  <c:v>39.20471213206688</c:v>
                </c:pt>
                <c:pt idx="4">
                  <c:v>38.21336972612601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First crop non-G</c:v>
                </c:pt>
              </c:strCache>
            </c:strRef>
          </c:tx>
          <c:spPr>
            <a:solidFill>
              <a:srgbClr val="FFFF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Sheet1!$F$2:$F$6</c:f>
              <c:numCache>
                <c:formatCode>0</c:formatCode>
                <c:ptCount val="5"/>
                <c:pt idx="0">
                  <c:v>54.44689488891894</c:v>
                </c:pt>
                <c:pt idx="1">
                  <c:v>29.43030358996722</c:v>
                </c:pt>
                <c:pt idx="2">
                  <c:v>3.741675108429323</c:v>
                </c:pt>
                <c:pt idx="3">
                  <c:v>2.820008845578377</c:v>
                </c:pt>
                <c:pt idx="4">
                  <c:v>1.274945693632393</c:v>
                </c:pt>
              </c:numCache>
            </c:numRef>
          </c:val>
        </c:ser>
        <c:ser>
          <c:idx val="2"/>
          <c:order val="4"/>
          <c:tx>
            <c:strRef>
              <c:f>Sheet1!$D$1</c:f>
              <c:strCache>
                <c:ptCount val="1"/>
                <c:pt idx="0">
                  <c:v>Old G</c:v>
                </c:pt>
              </c:strCache>
            </c:strRef>
          </c:tx>
          <c:spPr>
            <a:solidFill>
              <a:srgbClr val="FC72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0.472098711412524</c:v>
                </c:pt>
                <c:pt idx="1">
                  <c:v>11.06976590169868</c:v>
                </c:pt>
                <c:pt idx="2">
                  <c:v>14.83470758275052</c:v>
                </c:pt>
                <c:pt idx="3">
                  <c:v>13.40947949785593</c:v>
                </c:pt>
                <c:pt idx="4">
                  <c:v>11.36397657302532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Old non-G</c:v>
                </c:pt>
              </c:strCache>
            </c:strRef>
          </c:tx>
          <c:spPr>
            <a:solidFill>
              <a:srgbClr val="FF00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Sheet1!$G$2:$G$6</c:f>
              <c:numCache>
                <c:formatCode>0</c:formatCode>
                <c:ptCount val="5"/>
                <c:pt idx="0">
                  <c:v>14.81986111262001</c:v>
                </c:pt>
                <c:pt idx="1">
                  <c:v>7.058790882320294</c:v>
                </c:pt>
                <c:pt idx="2">
                  <c:v>2.176630264704315</c:v>
                </c:pt>
                <c:pt idx="3">
                  <c:v>1.601143788108712</c:v>
                </c:pt>
                <c:pt idx="4">
                  <c:v>1.148066768315645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44781704"/>
        <c:axId val="2144787784"/>
      </c:barChart>
      <c:catAx>
        <c:axId val="2144781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sv-SE" dirty="0" smtClean="0">
                    <a:solidFill>
                      <a:srgbClr val="FFFF00"/>
                    </a:solidFill>
                  </a:rPr>
                  <a:t>Breeding year</a:t>
                </a:r>
                <a:endParaRPr lang="sv-SE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800">
                <a:solidFill>
                  <a:srgbClr val="FFFFFF"/>
                </a:solidFill>
                <a:latin typeface="VAGRounded BT" pitchFamily="34" charset="0"/>
              </a:defRPr>
            </a:pPr>
            <a:endParaRPr lang="en-US"/>
          </a:p>
        </c:txPr>
        <c:crossAx val="2144787784"/>
        <c:crosses val="autoZero"/>
        <c:auto val="1"/>
        <c:lblAlgn val="ctr"/>
        <c:lblOffset val="100"/>
        <c:noMultiLvlLbl val="0"/>
      </c:catAx>
      <c:valAx>
        <c:axId val="214478778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r>
                  <a:rPr lang="sv-SE" dirty="0" smtClean="0">
                    <a:solidFill>
                      <a:srgbClr val="FFFF00"/>
                    </a:solidFill>
                  </a:rPr>
                  <a:t>% of total</a:t>
                </a:r>
                <a:r>
                  <a:rPr lang="sv-SE" baseline="0" dirty="0" smtClean="0">
                    <a:solidFill>
                      <a:srgbClr val="FFFF00"/>
                    </a:solidFill>
                  </a:rPr>
                  <a:t> breedings</a:t>
                </a:r>
                <a:endParaRPr lang="sv-SE" dirty="0">
                  <a:solidFill>
                    <a:srgbClr val="FFFF00"/>
                  </a:solidFill>
                </a:endParaRP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ln w="25400">
            <a:solidFill>
              <a:srgbClr val="FFFFFF"/>
            </a:solidFill>
          </a:ln>
        </c:spPr>
        <c:txPr>
          <a:bodyPr/>
          <a:lstStyle/>
          <a:p>
            <a:pPr>
              <a:defRPr sz="1800">
                <a:solidFill>
                  <a:srgbClr val="FFFFFF"/>
                </a:solidFill>
                <a:latin typeface="VAGRounded BT" pitchFamily="34" charset="0"/>
              </a:defRPr>
            </a:pPr>
            <a:endParaRPr lang="en-US"/>
          </a:p>
        </c:txPr>
        <c:crossAx val="2144781704"/>
        <c:crosses val="autoZero"/>
        <c:crossBetween val="between"/>
      </c:valAx>
    </c:plotArea>
    <c:legend>
      <c:legendPos val="r"/>
      <c:layout/>
      <c:overlay val="0"/>
      <c:spPr>
        <a:ln>
          <a:noFill/>
        </a:ln>
      </c:spPr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 w="25400"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66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88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2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3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6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11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17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B82D78-72CA-4280-BF88-9B494D290322}" type="slidenum">
              <a:rPr lang="en-US"/>
              <a:pPr/>
              <a:t>19</a:t>
            </a:fld>
            <a:endParaRPr lang="en-US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392994" y="9545383"/>
            <a:ext cx="3365689" cy="49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6018535E-751A-41F6-88D1-9C22E6D1F4CD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92994" y="9545383"/>
            <a:ext cx="3367275" cy="50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tabLst>
                <a:tab pos="0" algn="l"/>
                <a:tab pos="456651" algn="l"/>
                <a:tab pos="913303" algn="l"/>
                <a:tab pos="1369954" algn="l"/>
                <a:tab pos="1826605" algn="l"/>
                <a:tab pos="2283257" algn="l"/>
                <a:tab pos="2739908" algn="l"/>
                <a:tab pos="3196560" algn="l"/>
                <a:tab pos="3653211" algn="l"/>
                <a:tab pos="4109862" algn="l"/>
                <a:tab pos="4566514" algn="l"/>
                <a:tab pos="5023165" algn="l"/>
                <a:tab pos="5479816" algn="l"/>
                <a:tab pos="5936468" algn="l"/>
                <a:tab pos="6393119" algn="l"/>
                <a:tab pos="6849770" algn="l"/>
                <a:tab pos="7306422" algn="l"/>
                <a:tab pos="7763073" algn="l"/>
                <a:tab pos="8219724" algn="l"/>
                <a:tab pos="8676376" algn="l"/>
                <a:tab pos="9133027" algn="l"/>
              </a:tabLst>
            </a:pPr>
            <a:fld id="{9E55A56F-54AE-4FBD-A708-A85679E2043A}" type="slidenum">
              <a:rPr lang="en-US" sz="1400">
                <a:solidFill>
                  <a:srgbClr val="000000"/>
                </a:solidFill>
                <a:latin typeface="Times New Roman" pitchFamily="16" charset="0"/>
              </a:rPr>
              <a:pPr algn="r">
                <a:tabLst>
                  <a:tab pos="0" algn="l"/>
                  <a:tab pos="456651" algn="l"/>
                  <a:tab pos="913303" algn="l"/>
                  <a:tab pos="1369954" algn="l"/>
                  <a:tab pos="1826605" algn="l"/>
                  <a:tab pos="2283257" algn="l"/>
                  <a:tab pos="2739908" algn="l"/>
                  <a:tab pos="3196560" algn="l"/>
                  <a:tab pos="3653211" algn="l"/>
                  <a:tab pos="4109862" algn="l"/>
                  <a:tab pos="4566514" algn="l"/>
                  <a:tab pos="5023165" algn="l"/>
                  <a:tab pos="5479816" algn="l"/>
                  <a:tab pos="5936468" algn="l"/>
                  <a:tab pos="6393119" algn="l"/>
                  <a:tab pos="6849770" algn="l"/>
                  <a:tab pos="7306422" algn="l"/>
                  <a:tab pos="7763073" algn="l"/>
                  <a:tab pos="8219724" algn="l"/>
                  <a:tab pos="8676376" algn="l"/>
                  <a:tab pos="9133027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355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46612" cy="34845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6820" y="4771899"/>
            <a:ext cx="6206630" cy="451815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214922" y="3135100"/>
            <a:ext cx="8694616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 B. Cole</a:t>
            </a:r>
          </a:p>
          <a:p>
            <a:pPr>
              <a:defRPr/>
            </a:pPr>
            <a:endParaRPr lang="en-US" sz="1800" b="1" dirty="0" smtClean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2000" b="1" dirty="0" smtClean="0">
                <a:latin typeface="Trebuchet MS"/>
                <a:cs typeface="Calibri" pitchFamily="34" charset="0"/>
              </a:rPr>
              <a:t>Animal </a:t>
            </a:r>
            <a:r>
              <a:rPr lang="en-US" sz="2000" b="1" dirty="0">
                <a:latin typeface="Trebuchet MS"/>
                <a:cs typeface="Calibri" pitchFamily="34" charset="0"/>
              </a:rPr>
              <a:t>Improvement </a:t>
            </a:r>
            <a:r>
              <a:rPr lang="en-US" sz="2000" b="1" dirty="0" smtClean="0">
                <a:latin typeface="Trebuchet MS"/>
                <a:cs typeface="Calibri" pitchFamily="34" charset="0"/>
              </a:rPr>
              <a:t>Programs Laboratory</a:t>
            </a:r>
          </a:p>
          <a:p>
            <a:pPr>
              <a:defRPr/>
            </a:pPr>
            <a:r>
              <a:rPr lang="en-US" sz="2000" b="1" dirty="0" smtClean="0">
                <a:latin typeface="Trebuchet MS"/>
                <a:cs typeface="Calibri" pitchFamily="34" charset="0"/>
              </a:rPr>
              <a:t>Agricultural Research </a:t>
            </a:r>
            <a:r>
              <a:rPr lang="en-US" sz="2000" b="1" dirty="0">
                <a:latin typeface="Trebuchet MS"/>
                <a:cs typeface="Calibri" pitchFamily="34" charset="0"/>
              </a:rPr>
              <a:t>Service, </a:t>
            </a:r>
            <a:r>
              <a:rPr lang="en-US" sz="2000" b="1" dirty="0" smtClean="0">
                <a:latin typeface="Trebuchet MS"/>
                <a:cs typeface="Calibri" pitchFamily="34" charset="0"/>
              </a:rPr>
              <a:t>USDA</a:t>
            </a:r>
          </a:p>
          <a:p>
            <a:pPr>
              <a:defRPr/>
            </a:pPr>
            <a:r>
              <a:rPr lang="en-US" sz="2000" b="1" dirty="0" smtClean="0">
                <a:latin typeface="Trebuchet MS"/>
                <a:cs typeface="Calibri" pitchFamily="34" charset="0"/>
              </a:rPr>
              <a:t>Beltsville</a:t>
            </a:r>
            <a:r>
              <a:rPr lang="en-US" sz="2000" b="1" dirty="0">
                <a:latin typeface="Trebuchet MS"/>
                <a:cs typeface="Calibri" pitchFamily="34" charset="0"/>
              </a:rPr>
              <a:t>, </a:t>
            </a:r>
            <a:r>
              <a:rPr lang="en-US" sz="2000" b="1" dirty="0" smtClean="0">
                <a:latin typeface="Trebuchet MS"/>
                <a:cs typeface="Calibri" pitchFamily="34" charset="0"/>
              </a:rPr>
              <a:t>MD 20705-2350, USA</a:t>
            </a:r>
          </a:p>
          <a:p>
            <a:pPr>
              <a:defRPr/>
            </a:pPr>
            <a:endParaRPr lang="en-US" sz="1800" b="1" i="0" dirty="0">
              <a:latin typeface="Trebuchet MS"/>
              <a:cs typeface="Calibri" pitchFamily="34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Trebuchet MS"/>
                <a:cs typeface="Calibri" pitchFamily="34" charset="0"/>
              </a:rPr>
              <a:t>john.cole@ars.usda.gov</a:t>
            </a:r>
            <a:endParaRPr lang="en-US" sz="2000" b="1" dirty="0">
              <a:solidFill>
                <a:srgbClr val="FFFF00"/>
              </a:solidFill>
              <a:latin typeface="Trebuchet MS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843784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3" y="455613"/>
            <a:ext cx="6359857" cy="1661993"/>
          </a:xfrm>
        </p:spPr>
        <p:txBody>
          <a:bodyPr/>
          <a:lstStyle>
            <a:lvl1pPr>
              <a:defRPr sz="54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USDA_AR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86" y="6281614"/>
            <a:ext cx="1473200" cy="5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061" y="1410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Box 51"/>
          <p:cNvSpPr txBox="1">
            <a:spLocks noChangeArrowheads="1"/>
          </p:cNvSpPr>
          <p:nvPr userDrawn="1"/>
        </p:nvSpPr>
        <p:spPr bwMode="ltGray">
          <a:xfrm>
            <a:off x="127413" y="6561674"/>
            <a:ext cx="8051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kumimoji="1" lang="en-US" b="0" baseline="3000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 International Symposium on Animal Functional Genomics, </a:t>
            </a:r>
            <a:r>
              <a:rPr kumimoji="1" lang="en-US" b="0" dirty="0" err="1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Guarujá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, SP, Brazil , 10 </a:t>
            </a:r>
            <a:r>
              <a:rPr lang="en-US" sz="1200" b="0" kern="1200" dirty="0" smtClean="0">
                <a:solidFill>
                  <a:schemeClr val="accent5"/>
                </a:solidFill>
                <a:latin typeface="Calibri" pitchFamily="34" charset="0"/>
                <a:ea typeface="+mn-ea"/>
                <a:cs typeface="Calibri" pitchFamily="34" charset="0"/>
              </a:rPr>
              <a:t>September 2013 </a:t>
            </a: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)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9" name="Text Box 51"/>
          <p:cNvSpPr txBox="1">
            <a:spLocks noChangeArrowheads="1"/>
          </p:cNvSpPr>
          <p:nvPr userDrawn="1"/>
        </p:nvSpPr>
        <p:spPr bwMode="ltGray">
          <a:xfrm>
            <a:off x="7976747" y="6557120"/>
            <a:ext cx="1029257" cy="187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b="0" dirty="0" smtClean="0">
                <a:solidFill>
                  <a:schemeClr val="accent5"/>
                </a:solidFill>
                <a:latin typeface="Calibri" pitchFamily="34" charset="0"/>
                <a:cs typeface="Calibri" pitchFamily="34" charset="0"/>
              </a:rPr>
              <a:t>Cole</a:t>
            </a:r>
            <a:endParaRPr kumimoji="1" lang="en-US" b="0" dirty="0">
              <a:solidFill>
                <a:schemeClr val="accent5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70" r:id="rId3"/>
    <p:sldLayoutId id="2147483679" r:id="rId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2"/>
        <a:buChar char="l"/>
        <a:defRPr sz="3200" b="1">
          <a:solidFill>
            <a:schemeClr val="tx1"/>
          </a:solidFill>
          <a:latin typeface="Trebuchet MS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pitchFamily="2" charset="2"/>
        <a:buChar char="w"/>
        <a:defRPr sz="3200" b="1">
          <a:solidFill>
            <a:schemeClr val="tx1"/>
          </a:solidFill>
          <a:latin typeface="Trebuchet MS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Trebuchet MS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0945" y="212574"/>
            <a:ext cx="8547893" cy="24929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Trebuchet MS"/>
              </a:rPr>
              <a:t>New </a:t>
            </a:r>
            <a:r>
              <a:rPr lang="en-US" dirty="0">
                <a:solidFill>
                  <a:srgbClr val="FFFFFF"/>
                </a:solidFill>
                <a:latin typeface="Trebuchet MS"/>
              </a:rPr>
              <a:t>applications of genomic technology in the US dairy </a:t>
            </a:r>
            <a:r>
              <a:rPr lang="en-US" dirty="0" smtClean="0">
                <a:solidFill>
                  <a:srgbClr val="FFFFFF"/>
                </a:solidFill>
                <a:latin typeface="Trebuchet MS"/>
              </a:rPr>
              <a:t>industry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63132"/>
            <a:ext cx="8957732" cy="553998"/>
          </a:xfrm>
        </p:spPr>
        <p:txBody>
          <a:bodyPr/>
          <a:lstStyle/>
          <a:p>
            <a:r>
              <a:rPr lang="en-US" sz="3600" dirty="0" smtClean="0"/>
              <a:t>Haplotypes affecting fertility &amp; stillbirth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154209"/>
              </p:ext>
            </p:extLst>
          </p:nvPr>
        </p:nvGraphicFramePr>
        <p:xfrm>
          <a:off x="200529" y="1048081"/>
          <a:ext cx="8742945" cy="5354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871"/>
                <a:gridCol w="1634067"/>
                <a:gridCol w="1286933"/>
                <a:gridCol w="1943100"/>
                <a:gridCol w="3037974"/>
              </a:tblGrid>
              <a:tr h="340452"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Name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Chromosome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Location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Carrier Freq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baseline="0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Earliest Known Ancestor</a:t>
                      </a:r>
                      <a:endParaRPr lang="en-US" sz="1800" b="1" baseline="0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HH1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5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62-68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4.5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Pawnee Farm </a:t>
                      </a:r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 Chief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154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HH2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93-98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4.6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Willowholme</a:t>
                      </a:r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 Mark Anthony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61646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HH3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8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92-97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4.7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Glendell</a:t>
                      </a:r>
                      <a:r>
                        <a:rPr lang="en-US" sz="1800" b="1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800" b="1" baseline="0" dirty="0" err="1" smtClean="0"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1800" b="1" baseline="0" dirty="0" smtClean="0">
                          <a:latin typeface="Trebuchet MS"/>
                          <a:cs typeface="Trebuchet MS"/>
                        </a:rPr>
                        <a:t> Chief,</a:t>
                      </a:r>
                    </a:p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Gray View </a:t>
                      </a:r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Skyliner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9633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HH4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1.2-1.3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Besne</a:t>
                      </a:r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 Buck 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HH5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9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92-94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2.22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Thornlea</a:t>
                      </a:r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Texal</a:t>
                      </a:r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 Supreme 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JH1</a:t>
                      </a:r>
                      <a:endParaRPr lang="en-US" sz="18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15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11-16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23.4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Observer Chocolate Soldier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6214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BH1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7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42-47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14.0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West Lawn Stretch Improver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6600"/>
                          </a:solidFill>
                          <a:latin typeface="Trebuchet MS"/>
                          <a:cs typeface="Trebuchet MS"/>
                        </a:rPr>
                        <a:t>BH2</a:t>
                      </a:r>
                      <a:endParaRPr lang="en-US" sz="1800" b="1" dirty="0">
                        <a:solidFill>
                          <a:srgbClr val="FF66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19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10-12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7.78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Rancho Rustic My Design 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/>
                </a:tc>
              </a:tr>
              <a:tr h="47718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AH1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17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65.9-66.2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26.1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latin typeface="Trebuchet MS"/>
                          <a:cs typeface="Trebuchet MS"/>
                        </a:rPr>
                        <a:t>Selwood</a:t>
                      </a:r>
                      <a:r>
                        <a:rPr lang="en-US" sz="1800" b="1" dirty="0" smtClean="0">
                          <a:latin typeface="Trebuchet MS"/>
                          <a:cs typeface="Trebuchet MS"/>
                        </a:rPr>
                        <a:t> Betty’s Commander </a:t>
                      </a:r>
                      <a:endParaRPr lang="en-US" sz="1800" b="1" dirty="0">
                        <a:latin typeface="Trebuchet MS"/>
                        <a:cs typeface="Trebuchet MS"/>
                      </a:endParaRPr>
                    </a:p>
                  </a:txBody>
                  <a:tcPr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08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Precision mating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133" y="1143000"/>
            <a:ext cx="8686800" cy="5343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Eliminate undesirable haplotypes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Detection at low allele frequencies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Avoid carrier-to-carrier </a:t>
            </a:r>
            <a:r>
              <a:rPr lang="en-GB" sz="3200" b="1" dirty="0" err="1">
                <a:solidFill>
                  <a:srgbClr val="FFFFFF"/>
                </a:solidFill>
                <a:latin typeface="Trebuchet MS" charset="0"/>
              </a:rPr>
              <a:t>matings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Easy with few recessives, difficult with many recessives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Include in selection indices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Requires many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inputs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Use a selection strategy for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favorable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minor alleles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(Sun &amp; </a:t>
            </a:r>
            <a:r>
              <a:rPr lang="en-GB" sz="2400" b="1" dirty="0" err="1" smtClean="0">
                <a:solidFill>
                  <a:srgbClr val="A9C9FF"/>
                </a:solidFill>
                <a:latin typeface="Trebuchet MS" charset="0"/>
              </a:rPr>
              <a:t>VanRaden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, 2013)</a:t>
            </a:r>
            <a:endParaRPr lang="en-GB" sz="2400" b="1" dirty="0">
              <a:solidFill>
                <a:srgbClr val="A9C9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16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487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Sequencing successes at AIPL/BFGL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363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dirty="0">
                <a:latin typeface="Trebuchet MS" charset="0"/>
              </a:rPr>
              <a:t>Simple loss-of-function mutations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i="1" dirty="0">
                <a:solidFill>
                  <a:srgbClr val="FFFF00"/>
                </a:solidFill>
                <a:latin typeface="Trebuchet MS" charset="0"/>
              </a:rPr>
              <a:t>APAF1</a:t>
            </a:r>
            <a:r>
              <a:rPr lang="en-US" i="1" dirty="0">
                <a:latin typeface="Trebuchet MS" charset="0"/>
              </a:rPr>
              <a:t> </a:t>
            </a:r>
            <a:r>
              <a:rPr lang="en-US" dirty="0">
                <a:latin typeface="Trebuchet MS" charset="0"/>
              </a:rPr>
              <a:t>– Spontaneous abortions in Holstein cattle 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(Adams et al., 2012)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i="1" dirty="0">
                <a:solidFill>
                  <a:srgbClr val="FFFF00"/>
                </a:solidFill>
                <a:latin typeface="Trebuchet MS" charset="0"/>
              </a:rPr>
              <a:t>CWC15</a:t>
            </a:r>
            <a:r>
              <a:rPr lang="en-US" dirty="0">
                <a:solidFill>
                  <a:srgbClr val="FFFF00"/>
                </a:solidFill>
                <a:latin typeface="Trebuchet MS" charset="0"/>
              </a:rPr>
              <a:t> </a:t>
            </a:r>
            <a:r>
              <a:rPr lang="en-US" dirty="0">
                <a:latin typeface="Trebuchet MS" charset="0"/>
              </a:rPr>
              <a:t>– Early embryonic death in Jersey cattle 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US" sz="2400" dirty="0" err="1">
                <a:solidFill>
                  <a:srgbClr val="A9C9FF"/>
                </a:solidFill>
                <a:latin typeface="Trebuchet MS" charset="0"/>
              </a:rPr>
              <a:t>Sonstegard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 et al., 2013)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>
                <a:solidFill>
                  <a:srgbClr val="FFFF00"/>
                </a:solidFill>
                <a:latin typeface="Trebuchet MS" charset="0"/>
              </a:rPr>
              <a:t>Weaver syndrome</a:t>
            </a:r>
            <a:r>
              <a:rPr lang="en-US" dirty="0">
                <a:latin typeface="Trebuchet MS" charset="0"/>
              </a:rPr>
              <a:t> – Neurological degeneration and death in Brown Swiss cattle </a:t>
            </a:r>
            <a:r>
              <a:rPr lang="en-US" sz="2400" dirty="0">
                <a:solidFill>
                  <a:srgbClr val="A9C9FF"/>
                </a:solidFill>
                <a:latin typeface="Trebuchet MS" charset="0"/>
              </a:rPr>
              <a:t>(McClure et al., 2013)</a:t>
            </a:r>
          </a:p>
        </p:txBody>
      </p:sp>
    </p:spTree>
    <p:extLst>
      <p:ext uri="{BB962C8B-B14F-4D97-AF65-F5344CB8AC3E}">
        <p14:creationId xmlns:p14="http://schemas.microsoft.com/office/powerpoint/2010/main" val="406943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848725" cy="619125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Modified pedigree &amp; haplotype design 	</a:t>
            </a:r>
          </a:p>
        </p:txBody>
      </p:sp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733800" y="1219200"/>
            <a:ext cx="16002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</a:rPr>
              <a:t>Bull A </a:t>
            </a:r>
            <a:r>
              <a:rPr lang="en-US" sz="1600" b="1">
                <a:solidFill>
                  <a:srgbClr val="FFFFFF"/>
                </a:solidFill>
              </a:rPr>
              <a:t>(1968)</a:t>
            </a:r>
            <a:endParaRPr lang="en-US" sz="1600" b="1">
              <a:solidFill>
                <a:srgbClr val="FFFF00"/>
              </a:solidFill>
            </a:endParaRPr>
          </a:p>
          <a:p>
            <a:pPr eaLnBrk="1"/>
            <a:r>
              <a:rPr lang="en-US" sz="1600" b="1">
                <a:solidFill>
                  <a:srgbClr val="FFFFFF"/>
                </a:solidFill>
              </a:rPr>
              <a:t>AA, SCE: 8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156450" y="1219200"/>
            <a:ext cx="142716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00FF00"/>
                </a:solidFill>
              </a:rPr>
              <a:t>Bull B </a:t>
            </a:r>
            <a:r>
              <a:rPr lang="en-US" sz="1600" b="1">
                <a:solidFill>
                  <a:srgbClr val="FFFFFF"/>
                </a:solidFill>
              </a:rPr>
              <a:t>(1962)</a:t>
            </a:r>
          </a:p>
          <a:p>
            <a:pPr eaLnBrk="1"/>
            <a:r>
              <a:rPr lang="en-US" sz="1600" b="1">
                <a:solidFill>
                  <a:schemeClr val="tx2"/>
                </a:solidFill>
              </a:rPr>
              <a:t>AA, SCE: 7</a:t>
            </a:r>
          </a:p>
        </p:txBody>
      </p:sp>
      <p:sp>
        <p:nvSpPr>
          <p:cNvPr id="12292" name="TextBox 19"/>
          <p:cNvSpPr txBox="1">
            <a:spLocks noChangeArrowheads="1"/>
          </p:cNvSpPr>
          <p:nvPr/>
        </p:nvSpPr>
        <p:spPr bwMode="auto">
          <a:xfrm>
            <a:off x="6324600" y="2057400"/>
            <a:ext cx="534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>
                <a:solidFill>
                  <a:srgbClr val="00FF00"/>
                </a:solidFill>
              </a:rPr>
              <a:t>MGS</a:t>
            </a:r>
          </a:p>
        </p:txBody>
      </p:sp>
      <p:grpSp>
        <p:nvGrpSpPr>
          <p:cNvPr id="12293" name="Group 15"/>
          <p:cNvGrpSpPr>
            <a:grpSpLocks/>
          </p:cNvGrpSpPr>
          <p:nvPr/>
        </p:nvGrpSpPr>
        <p:grpSpPr bwMode="auto">
          <a:xfrm>
            <a:off x="3048000" y="5670550"/>
            <a:ext cx="2938463" cy="593725"/>
            <a:chOff x="1981200" y="3957935"/>
            <a:chExt cx="2938777" cy="593595"/>
          </a:xfrm>
        </p:grpSpPr>
        <p:sp>
          <p:nvSpPr>
            <p:cNvPr id="12320" name="TextBox 6"/>
            <p:cNvSpPr txBox="1">
              <a:spLocks noChangeArrowheads="1"/>
            </p:cNvSpPr>
            <p:nvPr/>
          </p:nvSpPr>
          <p:spPr bwMode="auto">
            <a:xfrm>
              <a:off x="1981200" y="3957935"/>
              <a:ext cx="1427494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</a:rPr>
                <a:t>Bull H</a:t>
              </a:r>
              <a:r>
                <a:rPr lang="en-US" sz="1600" b="1">
                  <a:solidFill>
                    <a:srgbClr val="FFFF00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(1989)</a:t>
              </a:r>
              <a:endParaRPr lang="en-US" sz="1600" b="1">
                <a:solidFill>
                  <a:srgbClr val="FFFF00"/>
                </a:solidFill>
              </a:endParaRPr>
            </a:p>
            <a:p>
              <a:pPr eaLnBrk="1"/>
              <a:r>
                <a:rPr lang="en-US" sz="1600" b="1">
                  <a:solidFill>
                    <a:srgbClr val="FFFFFF"/>
                  </a:solidFill>
                </a:rPr>
                <a:t>Aa, SCE: 14</a:t>
              </a:r>
            </a:p>
          </p:txBody>
        </p:sp>
        <p:sp>
          <p:nvSpPr>
            <p:cNvPr id="12321" name="TextBox 9"/>
            <p:cNvSpPr txBox="1">
              <a:spLocks noChangeArrowheads="1"/>
            </p:cNvSpPr>
            <p:nvPr/>
          </p:nvSpPr>
          <p:spPr bwMode="auto">
            <a:xfrm>
              <a:off x="3583553" y="3966754"/>
              <a:ext cx="1336424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</a:rPr>
                <a:t>Bull I</a:t>
              </a:r>
              <a:r>
                <a:rPr lang="en-US" sz="1600" b="1">
                  <a:solidFill>
                    <a:srgbClr val="FFFF00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(1994)</a:t>
              </a:r>
            </a:p>
            <a:p>
              <a:pPr eaLnBrk="1"/>
              <a:r>
                <a:rPr lang="en-US" sz="1600" b="1">
                  <a:solidFill>
                    <a:srgbClr val="FFFFFF"/>
                  </a:solidFill>
                </a:rPr>
                <a:t>Aa, SCE: 18</a:t>
              </a:r>
            </a:p>
          </p:txBody>
        </p:sp>
      </p:grp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3024188" y="4470400"/>
            <a:ext cx="1428750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</a:rPr>
              <a:t>Bull E </a:t>
            </a:r>
            <a:r>
              <a:rPr lang="en-US" sz="1600" b="1">
                <a:solidFill>
                  <a:srgbClr val="FFFFFF"/>
                </a:solidFill>
              </a:rPr>
              <a:t>(1982)</a:t>
            </a:r>
            <a:endParaRPr lang="en-US" sz="1600" b="1">
              <a:solidFill>
                <a:srgbClr val="FFFF00"/>
              </a:solidFill>
            </a:endParaRPr>
          </a:p>
          <a:p>
            <a:pPr eaLnBrk="1"/>
            <a:r>
              <a:rPr lang="en-US" sz="1600" b="1">
                <a:solidFill>
                  <a:srgbClr val="FFFFFF"/>
                </a:solidFill>
              </a:rPr>
              <a:t>Aa, SCE: 8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4613275" y="4470400"/>
            <a:ext cx="1406525" cy="585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00FF00"/>
                </a:solidFill>
              </a:rPr>
              <a:t>Bull F</a:t>
            </a:r>
            <a:r>
              <a:rPr lang="en-US" sz="1600" b="1">
                <a:solidFill>
                  <a:srgbClr val="FFFF00"/>
                </a:solidFill>
              </a:rPr>
              <a:t> </a:t>
            </a:r>
            <a:r>
              <a:rPr lang="en-US" sz="1600" b="1">
                <a:solidFill>
                  <a:srgbClr val="FFFFFF"/>
                </a:solidFill>
              </a:rPr>
              <a:t>(1987)</a:t>
            </a:r>
            <a:endParaRPr lang="en-US" sz="1600" b="1">
              <a:solidFill>
                <a:srgbClr val="FFFF00"/>
              </a:solidFill>
            </a:endParaRPr>
          </a:p>
          <a:p>
            <a:pPr eaLnBrk="1"/>
            <a:r>
              <a:rPr lang="en-US" sz="1600" b="1">
                <a:solidFill>
                  <a:srgbClr val="FFFFFF"/>
                </a:solidFill>
              </a:rPr>
              <a:t>Aa, SCE: 15</a:t>
            </a:r>
          </a:p>
        </p:txBody>
      </p:sp>
      <p:sp>
        <p:nvSpPr>
          <p:cNvPr id="12296" name="TextBox 14"/>
          <p:cNvSpPr txBox="1">
            <a:spLocks noChangeArrowheads="1"/>
          </p:cNvSpPr>
          <p:nvPr/>
        </p:nvSpPr>
        <p:spPr bwMode="auto">
          <a:xfrm>
            <a:off x="3732213" y="2413000"/>
            <a:ext cx="1601787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/>
            <a:r>
              <a:rPr lang="en-US" sz="1600" b="1">
                <a:solidFill>
                  <a:srgbClr val="FFFF00"/>
                </a:solidFill>
              </a:rPr>
              <a:t>Bull C </a:t>
            </a:r>
            <a:r>
              <a:rPr lang="en-US" sz="1600" b="1">
                <a:solidFill>
                  <a:srgbClr val="FFFFFF"/>
                </a:solidFill>
              </a:rPr>
              <a:t>(1975)</a:t>
            </a:r>
            <a:endParaRPr lang="en-US" sz="1600" b="1">
              <a:solidFill>
                <a:srgbClr val="FFFF00"/>
              </a:solidFill>
            </a:endParaRPr>
          </a:p>
          <a:p>
            <a:pPr eaLnBrk="1"/>
            <a:r>
              <a:rPr lang="en-US" sz="1600" b="1">
                <a:solidFill>
                  <a:srgbClr val="FFFFFF"/>
                </a:solidFill>
              </a:rPr>
              <a:t>AA, SCE: 8</a:t>
            </a:r>
          </a:p>
          <a:p>
            <a:pPr eaLnBrk="1"/>
            <a:r>
              <a:rPr lang="en-US" sz="1600" b="1">
                <a:solidFill>
                  <a:srgbClr val="FFFFFF"/>
                </a:solidFill>
              </a:rPr>
              <a:t>δ = 10</a:t>
            </a:r>
          </a:p>
        </p:txBody>
      </p:sp>
      <p:cxnSp>
        <p:nvCxnSpPr>
          <p:cNvPr id="12297" name="Straight Connector 26"/>
          <p:cNvCxnSpPr>
            <a:cxnSpLocks noChangeShapeType="1"/>
          </p:cNvCxnSpPr>
          <p:nvPr/>
        </p:nvCxnSpPr>
        <p:spPr bwMode="auto">
          <a:xfrm flipH="1">
            <a:off x="3733800" y="3860800"/>
            <a:ext cx="160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298" name="Group 63"/>
          <p:cNvGrpSpPr>
            <a:grpSpLocks/>
          </p:cNvGrpSpPr>
          <p:nvPr/>
        </p:nvGrpSpPr>
        <p:grpSpPr bwMode="auto">
          <a:xfrm>
            <a:off x="6019800" y="2900363"/>
            <a:ext cx="2903538" cy="1570037"/>
            <a:chOff x="6072720" y="3912657"/>
            <a:chExt cx="2904252" cy="1570572"/>
          </a:xfrm>
        </p:grpSpPr>
        <p:sp>
          <p:nvSpPr>
            <p:cNvPr id="12317" name="TextBox 8"/>
            <p:cNvSpPr txBox="1">
              <a:spLocks noChangeArrowheads="1"/>
            </p:cNvSpPr>
            <p:nvPr/>
          </p:nvSpPr>
          <p:spPr bwMode="auto">
            <a:xfrm>
              <a:off x="7538056" y="3912657"/>
              <a:ext cx="1438916" cy="584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600" b="1">
                  <a:solidFill>
                    <a:srgbClr val="00FF00"/>
                  </a:solidFill>
                </a:rPr>
                <a:t>Bull E</a:t>
              </a:r>
              <a:r>
                <a:rPr lang="en-US" sz="1600" b="1">
                  <a:solidFill>
                    <a:srgbClr val="FFFF00"/>
                  </a:solidFill>
                </a:rPr>
                <a:t> </a:t>
              </a:r>
              <a:r>
                <a:rPr lang="en-US" sz="1600" b="1">
                  <a:solidFill>
                    <a:srgbClr val="FFFFFF"/>
                  </a:solidFill>
                </a:rPr>
                <a:t>(1974)</a:t>
              </a:r>
            </a:p>
            <a:p>
              <a:pPr eaLnBrk="1"/>
              <a:r>
                <a:rPr lang="en-US" sz="1600" b="1">
                  <a:solidFill>
                    <a:srgbClr val="FFFFFF"/>
                  </a:solidFill>
                </a:rPr>
                <a:t>Aa, SCE: 10</a:t>
              </a:r>
            </a:p>
          </p:txBody>
        </p:sp>
        <p:cxnSp>
          <p:nvCxnSpPr>
            <p:cNvPr id="12318" name="Straight Connector 34"/>
            <p:cNvCxnSpPr>
              <a:cxnSpLocks noChangeShapeType="1"/>
            </p:cNvCxnSpPr>
            <p:nvPr/>
          </p:nvCxnSpPr>
          <p:spPr bwMode="auto">
            <a:xfrm flipH="1">
              <a:off x="6072720" y="4495800"/>
              <a:ext cx="1471080" cy="9874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19" name="TextBox 37"/>
            <p:cNvSpPr txBox="1">
              <a:spLocks noChangeArrowheads="1"/>
            </p:cNvSpPr>
            <p:nvPr/>
          </p:nvSpPr>
          <p:spPr bwMode="auto">
            <a:xfrm>
              <a:off x="7008602" y="4800600"/>
              <a:ext cx="53519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>
                  <a:solidFill>
                    <a:srgbClr val="00FF00"/>
                  </a:solidFill>
                </a:rPr>
                <a:t>MGS</a:t>
              </a:r>
            </a:p>
          </p:txBody>
        </p:sp>
      </p:grpSp>
      <p:cxnSp>
        <p:nvCxnSpPr>
          <p:cNvPr id="12299" name="Straight Connector 47"/>
          <p:cNvCxnSpPr>
            <a:cxnSpLocks noChangeShapeType="1"/>
            <a:endCxn id="12296" idx="0"/>
          </p:cNvCxnSpPr>
          <p:nvPr/>
        </p:nvCxnSpPr>
        <p:spPr bwMode="auto">
          <a:xfrm>
            <a:off x="4527550" y="1803400"/>
            <a:ext cx="4763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0" name="Straight Connector 49"/>
          <p:cNvCxnSpPr>
            <a:cxnSpLocks noChangeShapeType="1"/>
          </p:cNvCxnSpPr>
          <p:nvPr/>
        </p:nvCxnSpPr>
        <p:spPr bwMode="auto">
          <a:xfrm>
            <a:off x="4530725" y="3251200"/>
            <a:ext cx="63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1" name="Straight Connector 50"/>
          <p:cNvCxnSpPr>
            <a:cxnSpLocks noChangeShapeType="1"/>
          </p:cNvCxnSpPr>
          <p:nvPr/>
        </p:nvCxnSpPr>
        <p:spPr bwMode="auto">
          <a:xfrm>
            <a:off x="3733800" y="3860800"/>
            <a:ext cx="4763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Connector 51"/>
          <p:cNvCxnSpPr>
            <a:cxnSpLocks noChangeShapeType="1"/>
          </p:cNvCxnSpPr>
          <p:nvPr/>
        </p:nvCxnSpPr>
        <p:spPr bwMode="auto">
          <a:xfrm>
            <a:off x="5329238" y="3860800"/>
            <a:ext cx="4762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Straight Connector 52"/>
          <p:cNvCxnSpPr>
            <a:cxnSpLocks noChangeShapeType="1"/>
          </p:cNvCxnSpPr>
          <p:nvPr/>
        </p:nvCxnSpPr>
        <p:spPr bwMode="auto">
          <a:xfrm flipH="1">
            <a:off x="5334000" y="1803400"/>
            <a:ext cx="1828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Connector 55"/>
          <p:cNvCxnSpPr>
            <a:cxnSpLocks noChangeShapeType="1"/>
          </p:cNvCxnSpPr>
          <p:nvPr/>
        </p:nvCxnSpPr>
        <p:spPr bwMode="auto">
          <a:xfrm>
            <a:off x="5329238" y="5062538"/>
            <a:ext cx="4762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5" name="Straight Connector 56"/>
          <p:cNvCxnSpPr>
            <a:cxnSpLocks noChangeShapeType="1"/>
          </p:cNvCxnSpPr>
          <p:nvPr/>
        </p:nvCxnSpPr>
        <p:spPr bwMode="auto">
          <a:xfrm>
            <a:off x="3733800" y="5062538"/>
            <a:ext cx="4763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357188" y="1219200"/>
            <a:ext cx="1928812" cy="3240088"/>
            <a:chOff x="357267" y="1219200"/>
            <a:chExt cx="1928733" cy="3240107"/>
          </a:xfrm>
        </p:grpSpPr>
        <p:grpSp>
          <p:nvGrpSpPr>
            <p:cNvPr id="12312" name="Group 2"/>
            <p:cNvGrpSpPr>
              <a:grpSpLocks/>
            </p:cNvGrpSpPr>
            <p:nvPr/>
          </p:nvGrpSpPr>
          <p:grpSpPr bwMode="auto">
            <a:xfrm>
              <a:off x="533400" y="2265512"/>
              <a:ext cx="1600200" cy="2193795"/>
              <a:chOff x="762000" y="1219200"/>
              <a:chExt cx="1600200" cy="2193795"/>
            </a:xfrm>
          </p:grpSpPr>
          <p:sp>
            <p:nvSpPr>
              <p:cNvPr id="12314" name="TextBox 28"/>
              <p:cNvSpPr txBox="1">
                <a:spLocks noChangeArrowheads="1"/>
              </p:cNvSpPr>
              <p:nvPr/>
            </p:nvSpPr>
            <p:spPr bwMode="auto">
              <a:xfrm>
                <a:off x="762000" y="1219200"/>
                <a:ext cx="1600200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FFFF00"/>
                    </a:solidFill>
                  </a:rPr>
                  <a:t>Bull J </a:t>
                </a:r>
                <a:r>
                  <a:rPr lang="en-US" sz="1600" b="1">
                    <a:solidFill>
                      <a:srgbClr val="FFFFFF"/>
                    </a:solidFill>
                  </a:rPr>
                  <a:t>(2002)</a:t>
                </a:r>
                <a:endParaRPr lang="en-US" sz="1600" b="1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>
                    <a:solidFill>
                      <a:srgbClr val="FFFFFF"/>
                    </a:solidFill>
                  </a:rPr>
                  <a:t>Aa, SCE: 6</a:t>
                </a:r>
              </a:p>
            </p:txBody>
          </p:sp>
          <p:sp>
            <p:nvSpPr>
              <p:cNvPr id="12315" name="TextBox 30"/>
              <p:cNvSpPr txBox="1">
                <a:spLocks noChangeArrowheads="1"/>
              </p:cNvSpPr>
              <p:nvPr/>
            </p:nvSpPr>
            <p:spPr bwMode="auto">
              <a:xfrm>
                <a:off x="762000" y="2023662"/>
                <a:ext cx="1600200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FFFF00"/>
                    </a:solidFill>
                  </a:rPr>
                  <a:t>Bull K </a:t>
                </a:r>
                <a:r>
                  <a:rPr lang="en-US" sz="1600" b="1">
                    <a:solidFill>
                      <a:srgbClr val="FFFFFF"/>
                    </a:solidFill>
                  </a:rPr>
                  <a:t>(2002)</a:t>
                </a:r>
                <a:endParaRPr lang="en-US" sz="1600" b="1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>
                    <a:solidFill>
                      <a:srgbClr val="FFFFFF"/>
                    </a:solidFill>
                  </a:rPr>
                  <a:t>Aa, SCE: 15</a:t>
                </a:r>
              </a:p>
            </p:txBody>
          </p:sp>
          <p:sp>
            <p:nvSpPr>
              <p:cNvPr id="12316" name="TextBox 31"/>
              <p:cNvSpPr txBox="1">
                <a:spLocks noChangeArrowheads="1"/>
              </p:cNvSpPr>
              <p:nvPr/>
            </p:nvSpPr>
            <p:spPr bwMode="auto">
              <a:xfrm>
                <a:off x="762000" y="2828219"/>
                <a:ext cx="1600200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FFFF00"/>
                    </a:solidFill>
                  </a:rPr>
                  <a:t>Bull J </a:t>
                </a:r>
                <a:r>
                  <a:rPr lang="en-US" sz="1600" b="1">
                    <a:solidFill>
                      <a:srgbClr val="FFFFFF"/>
                    </a:solidFill>
                  </a:rPr>
                  <a:t>(2002)</a:t>
                </a:r>
                <a:endParaRPr lang="en-US" sz="1600" b="1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>
                    <a:solidFill>
                      <a:srgbClr val="FF0000"/>
                    </a:solidFill>
                  </a:rPr>
                  <a:t>aa</a:t>
                </a:r>
                <a:r>
                  <a:rPr lang="en-US" sz="1600" b="1">
                    <a:solidFill>
                      <a:srgbClr val="FFFFFF"/>
                    </a:solidFill>
                  </a:rPr>
                  <a:t>, SCE: 15</a:t>
                </a:r>
              </a:p>
            </p:txBody>
          </p:sp>
        </p:grpSp>
        <p:sp>
          <p:nvSpPr>
            <p:cNvPr id="12313" name="TextBox 11"/>
            <p:cNvSpPr txBox="1">
              <a:spLocks noChangeArrowheads="1"/>
            </p:cNvSpPr>
            <p:nvPr/>
          </p:nvSpPr>
          <p:spPr bwMode="auto">
            <a:xfrm>
              <a:off x="357267" y="1219200"/>
              <a:ext cx="192873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These bulls carry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the haplotype with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the largest, negative</a:t>
              </a:r>
            </a:p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effect on SCE:</a:t>
              </a:r>
            </a:p>
          </p:txBody>
        </p:sp>
      </p:grpSp>
      <p:grpSp>
        <p:nvGrpSpPr>
          <p:cNvPr id="12307" name="Group 20"/>
          <p:cNvGrpSpPr>
            <a:grpSpLocks/>
          </p:cNvGrpSpPr>
          <p:nvPr/>
        </p:nvGrpSpPr>
        <p:grpSpPr bwMode="auto">
          <a:xfrm>
            <a:off x="357188" y="5026025"/>
            <a:ext cx="2000250" cy="1222375"/>
            <a:chOff x="357267" y="5026223"/>
            <a:chExt cx="1999578" cy="1222177"/>
          </a:xfrm>
        </p:grpSpPr>
        <p:grpSp>
          <p:nvGrpSpPr>
            <p:cNvPr id="12308" name="Group 17"/>
            <p:cNvGrpSpPr>
              <a:grpSpLocks/>
            </p:cNvGrpSpPr>
            <p:nvPr/>
          </p:nvGrpSpPr>
          <p:grpSpPr bwMode="auto">
            <a:xfrm>
              <a:off x="609600" y="5257800"/>
              <a:ext cx="1447800" cy="990600"/>
              <a:chOff x="627240" y="4823886"/>
              <a:chExt cx="1447800" cy="990600"/>
            </a:xfrm>
          </p:grpSpPr>
          <p:sp>
            <p:nvSpPr>
              <p:cNvPr id="12310" name="TextBox 35"/>
              <p:cNvSpPr txBox="1">
                <a:spLocks noChangeArrowheads="1"/>
              </p:cNvSpPr>
              <p:nvPr/>
            </p:nvSpPr>
            <p:spPr bwMode="auto">
              <a:xfrm>
                <a:off x="629906" y="5029200"/>
                <a:ext cx="1427494" cy="5847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eaLnBrk="1"/>
                <a:r>
                  <a:rPr lang="en-US" sz="1600" b="1">
                    <a:solidFill>
                      <a:srgbClr val="FFFF00"/>
                    </a:solidFill>
                  </a:rPr>
                  <a:t>Bull D </a:t>
                </a:r>
                <a:r>
                  <a:rPr lang="en-US" sz="1600" b="1">
                    <a:solidFill>
                      <a:srgbClr val="FFFFFF"/>
                    </a:solidFill>
                  </a:rPr>
                  <a:t>(1968)</a:t>
                </a:r>
                <a:endParaRPr lang="en-US" sz="1600" b="1">
                  <a:solidFill>
                    <a:srgbClr val="FFFF00"/>
                  </a:solidFill>
                </a:endParaRPr>
              </a:p>
              <a:p>
                <a:pPr eaLnBrk="1"/>
                <a:r>
                  <a:rPr lang="en-US" sz="1600" b="1">
                    <a:solidFill>
                      <a:srgbClr val="FF0000"/>
                    </a:solidFill>
                  </a:rPr>
                  <a:t>??</a:t>
                </a:r>
                <a:r>
                  <a:rPr lang="en-US" sz="1600" b="1">
                    <a:solidFill>
                      <a:srgbClr val="FFFFFF"/>
                    </a:solidFill>
                  </a:rPr>
                  <a:t>, SCE: 7</a:t>
                </a:r>
              </a:p>
            </p:txBody>
          </p:sp>
          <p:sp>
            <p:nvSpPr>
              <p:cNvPr id="17" name="Multiply 16"/>
              <p:cNvSpPr/>
              <p:nvPr/>
            </p:nvSpPr>
            <p:spPr bwMode="auto">
              <a:xfrm>
                <a:off x="627234" y="4824046"/>
                <a:ext cx="1447313" cy="990440"/>
              </a:xfrm>
              <a:prstGeom prst="mathMultiply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914400" hangingPunct="1">
                  <a:defRPr/>
                </a:pPr>
                <a:endParaRPr lang="en-US">
                  <a:solidFill>
                    <a:schemeClr val="tx1"/>
                  </a:solidFill>
                  <a:latin typeface="Arial" charset="0"/>
                  <a:cs typeface="Helvetica" charset="0"/>
                </a:endParaRPr>
              </a:p>
            </p:txBody>
          </p:sp>
        </p:grpSp>
        <p:sp>
          <p:nvSpPr>
            <p:cNvPr id="12309" name="TextBox 39"/>
            <p:cNvSpPr txBox="1">
              <a:spLocks noChangeArrowheads="1"/>
            </p:cNvSpPr>
            <p:nvPr/>
          </p:nvSpPr>
          <p:spPr bwMode="auto">
            <a:xfrm>
              <a:off x="357267" y="5026223"/>
              <a:ext cx="199957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eaLnBrk="1"/>
              <a:r>
                <a:rPr lang="en-US" sz="1400" b="1">
                  <a:solidFill>
                    <a:srgbClr val="FFFF00"/>
                  </a:solidFill>
                </a:rPr>
                <a:t>Couldn’t obtain DNA: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374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The Aftermath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066800"/>
            <a:ext cx="8226425" cy="5354638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Total </a:t>
            </a:r>
            <a:r>
              <a:rPr lang="en-US" sz="2400" dirty="0" smtClean="0">
                <a:latin typeface="Trebuchet MS" charset="0"/>
              </a:rPr>
              <a:t>time </a:t>
            </a:r>
            <a:r>
              <a:rPr lang="en-US" sz="2400" dirty="0">
                <a:latin typeface="Trebuchet MS" charset="0"/>
              </a:rPr>
              <a:t>(sample to sequence): 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3 weeks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That’s assuming nothing went wrong!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More realistic: </a:t>
            </a:r>
            <a:r>
              <a:rPr lang="en-US" sz="2400" dirty="0">
                <a:solidFill>
                  <a:srgbClr val="FFFF00"/>
                </a:solidFill>
                <a:latin typeface="Trebuchet MS" charset="0"/>
              </a:rPr>
              <a:t>months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Resulting </a:t>
            </a:r>
            <a:r>
              <a:rPr lang="en-US" sz="2400" dirty="0" smtClean="0">
                <a:latin typeface="Trebuchet MS" charset="0"/>
              </a:rPr>
              <a:t>data</a:t>
            </a:r>
            <a:endParaRPr lang="en-US" sz="2400" dirty="0">
              <a:latin typeface="Trebuchet MS" charset="0"/>
            </a:endParaRP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Large text files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~300 gigabytes compressed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Analysis 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Often underestimated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sz="2400" dirty="0">
                <a:latin typeface="Trebuchet MS" charset="0"/>
              </a:rPr>
              <a:t>Can take months as well</a:t>
            </a:r>
          </a:p>
        </p:txBody>
      </p:sp>
    </p:spTree>
    <p:extLst>
      <p:ext uri="{BB962C8B-B14F-4D97-AF65-F5344CB8AC3E}">
        <p14:creationId xmlns:p14="http://schemas.microsoft.com/office/powerpoint/2010/main" val="36740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152400" y="160338"/>
            <a:ext cx="8991600" cy="754062"/>
          </a:xfrm>
        </p:spPr>
        <p:txBody>
          <a:bodyPr/>
          <a:lstStyle/>
          <a:p>
            <a:r>
              <a:rPr lang="en-US">
                <a:latin typeface="Trebuchet MS" charset="0"/>
              </a:rPr>
              <a:t>Variant detection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4667" y="4591050"/>
            <a:ext cx="8915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eaLnBrk="1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3600" b="1" dirty="0" smtClean="0">
                <a:solidFill>
                  <a:srgbClr val="FFFFFF"/>
                </a:solidFill>
                <a:latin typeface="Trebuchet MS" charset="0"/>
                <a:cs typeface="Trebuchet MS" charset="0"/>
              </a:rPr>
              <a:t>Alignment </a:t>
            </a:r>
            <a:r>
              <a:rPr lang="en-US" sz="3600" b="1" dirty="0">
                <a:solidFill>
                  <a:srgbClr val="FFFFFF"/>
                </a:solidFill>
                <a:latin typeface="Trebuchet MS" charset="0"/>
                <a:cs typeface="Trebuchet MS" charset="0"/>
              </a:rPr>
              <a:t>against </a:t>
            </a:r>
            <a:r>
              <a:rPr lang="en-US" sz="3600" b="1" dirty="0" smtClean="0">
                <a:solidFill>
                  <a:srgbClr val="FFFFFF"/>
                </a:solidFill>
                <a:latin typeface="Trebuchet MS" charset="0"/>
                <a:cs typeface="Trebuchet MS" charset="0"/>
              </a:rPr>
              <a:t>reference </a:t>
            </a:r>
            <a:r>
              <a:rPr lang="en-US" sz="3600" b="1" dirty="0">
                <a:solidFill>
                  <a:srgbClr val="FFFFFF"/>
                </a:solidFill>
                <a:latin typeface="Trebuchet MS" charset="0"/>
                <a:cs typeface="Trebuchet MS" charset="0"/>
              </a:rPr>
              <a:t>genome</a:t>
            </a:r>
          </a:p>
          <a:p>
            <a:pPr eaLnBrk="1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3600" b="1" dirty="0">
                <a:solidFill>
                  <a:srgbClr val="FFFFFF"/>
                </a:solidFill>
                <a:latin typeface="Trebuchet MS" charset="0"/>
                <a:cs typeface="Trebuchet MS" charset="0"/>
              </a:rPr>
              <a:t>Analysis is very disk I/O-</a:t>
            </a:r>
            <a:r>
              <a:rPr lang="en-US" sz="3600" b="1" dirty="0" smtClean="0">
                <a:solidFill>
                  <a:srgbClr val="FFFFFF"/>
                </a:solidFill>
                <a:latin typeface="Trebuchet MS" charset="0"/>
                <a:cs typeface="Trebuchet MS" charset="0"/>
              </a:rPr>
              <a:t>intensive</a:t>
            </a:r>
            <a:endParaRPr lang="en-US" sz="3600" b="1" dirty="0">
              <a:solidFill>
                <a:srgbClr val="FFFFFF"/>
              </a:solidFill>
              <a:latin typeface="Trebuchet MS" charset="0"/>
              <a:cs typeface="Trebuchet MS" charset="0"/>
            </a:endParaRPr>
          </a:p>
        </p:txBody>
      </p:sp>
      <p:grpSp>
        <p:nvGrpSpPr>
          <p:cNvPr id="41987" name="Group 23"/>
          <p:cNvGrpSpPr>
            <a:grpSpLocks/>
          </p:cNvGrpSpPr>
          <p:nvPr/>
        </p:nvGrpSpPr>
        <p:grpSpPr bwMode="auto">
          <a:xfrm>
            <a:off x="152400" y="1219200"/>
            <a:ext cx="8969375" cy="3098800"/>
            <a:chOff x="152400" y="2041120"/>
            <a:chExt cx="8968849" cy="3099324"/>
          </a:xfrm>
        </p:grpSpPr>
        <p:sp>
          <p:nvSpPr>
            <p:cNvPr id="41988" name="TextBox 17"/>
            <p:cNvSpPr txBox="1">
              <a:spLocks noChangeArrowheads="1"/>
            </p:cNvSpPr>
            <p:nvPr/>
          </p:nvSpPr>
          <p:spPr bwMode="auto">
            <a:xfrm>
              <a:off x="6227087" y="2052788"/>
              <a:ext cx="28941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cs typeface="ＭＳ Ｐゴシック" charset="0"/>
                  <a:sym typeface="Helvetica" charset="0"/>
                </a:defRPr>
              </a:lvl1pPr>
              <a:lvl2pPr marL="742950" indent="-28575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2pPr>
              <a:lvl3pPr marL="11430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3pPr>
              <a:lvl4pPr marL="16002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4pPr>
              <a:lvl5pPr marL="2057400" indent="-228600" eaLnBrk="0"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000000"/>
                  </a:solidFill>
                  <a:latin typeface="Helvetica" charset="0"/>
                  <a:ea typeface="ＭＳ Ｐゴシック" charset="0"/>
                  <a:sym typeface="Helvetica" charset="0"/>
                </a:defRPr>
              </a:lvl9pPr>
            </a:lstStyle>
            <a:p>
              <a:pPr algn="ctr" eaLnBrk="1"/>
              <a:r>
                <a:rPr lang="en-US" sz="1800">
                  <a:solidFill>
                    <a:srgbClr val="FFFFFF"/>
                  </a:solidFill>
                </a:rPr>
                <a:t>Variant Detection</a:t>
              </a:r>
            </a:p>
          </p:txBody>
        </p:sp>
        <p:grpSp>
          <p:nvGrpSpPr>
            <p:cNvPr id="41989" name="Group 22"/>
            <p:cNvGrpSpPr>
              <a:grpSpLocks/>
            </p:cNvGrpSpPr>
            <p:nvPr/>
          </p:nvGrpSpPr>
          <p:grpSpPr bwMode="auto">
            <a:xfrm>
              <a:off x="152400" y="2041120"/>
              <a:ext cx="8880355" cy="3099324"/>
              <a:chOff x="152400" y="1846056"/>
              <a:chExt cx="8880355" cy="3099324"/>
            </a:xfrm>
          </p:grpSpPr>
          <p:pic>
            <p:nvPicPr>
              <p:cNvPr id="41990" name="Picture 3" descr="dna_alignment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44" t="4372" r="12195" b="17216"/>
              <a:stretch>
                <a:fillRect/>
              </a:stretch>
            </p:blipFill>
            <p:spPr bwMode="auto">
              <a:xfrm>
                <a:off x="3642416" y="2544792"/>
                <a:ext cx="2409176" cy="2216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1" name="Picture 4" descr="fastq_reads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898"/>
              <a:stretch>
                <a:fillRect/>
              </a:stretch>
            </p:blipFill>
            <p:spPr bwMode="auto">
              <a:xfrm>
                <a:off x="152400" y="2286000"/>
                <a:ext cx="3124200" cy="2590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992" name="Group 9"/>
              <p:cNvGrpSpPr>
                <a:grpSpLocks/>
              </p:cNvGrpSpPr>
              <p:nvPr/>
            </p:nvGrpSpPr>
            <p:grpSpPr bwMode="auto">
              <a:xfrm>
                <a:off x="152400" y="2438400"/>
                <a:ext cx="3124200" cy="2077531"/>
                <a:chOff x="152400" y="2438400"/>
                <a:chExt cx="3124200" cy="2077531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52400" y="2438294"/>
                  <a:ext cx="3124017" cy="15242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152400" y="3081340"/>
                  <a:ext cx="3124017" cy="15242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152400" y="3716447"/>
                  <a:ext cx="3124017" cy="15242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152400" y="4364256"/>
                  <a:ext cx="3124017" cy="152426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1993" name="TextBox 10"/>
              <p:cNvSpPr txBox="1">
                <a:spLocks noChangeArrowheads="1"/>
              </p:cNvSpPr>
              <p:nvPr/>
            </p:nvSpPr>
            <p:spPr bwMode="auto">
              <a:xfrm>
                <a:off x="319177" y="1846056"/>
                <a:ext cx="276907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algn="ctr" eaLnBrk="1"/>
                <a:r>
                  <a:rPr lang="en-US" sz="1800">
                    <a:solidFill>
                      <a:srgbClr val="FFFFFF"/>
                    </a:solidFill>
                    <a:latin typeface="Trebuchet MS" charset="0"/>
                    <a:cs typeface="Trebuchet MS" charset="0"/>
                  </a:rPr>
                  <a:t>Raw Sequencer Output</a:t>
                </a:r>
              </a:p>
            </p:txBody>
          </p:sp>
          <p:sp>
            <p:nvSpPr>
              <p:cNvPr id="41994" name="TextBox 11"/>
              <p:cNvSpPr txBox="1">
                <a:spLocks noChangeArrowheads="1"/>
              </p:cNvSpPr>
              <p:nvPr/>
            </p:nvSpPr>
            <p:spPr bwMode="auto">
              <a:xfrm>
                <a:off x="3318260" y="1846056"/>
                <a:ext cx="293211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cs typeface="ＭＳ Ｐゴシック" charset="0"/>
                    <a:sym typeface="Helvetica" charset="0"/>
                  </a:defRPr>
                </a:lvl1pPr>
                <a:lvl2pPr marL="742950" indent="-28575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2pPr>
                <a:lvl3pPr marL="11430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3pPr>
                <a:lvl4pPr marL="16002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4pPr>
                <a:lvl5pPr marL="2057400" indent="-228600" eaLnBrk="0"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rgbClr val="000000"/>
                    </a:solidFill>
                    <a:latin typeface="Helvetica" charset="0"/>
                    <a:ea typeface="ＭＳ Ｐゴシック" charset="0"/>
                    <a:sym typeface="Helvetica" charset="0"/>
                  </a:defRPr>
                </a:lvl9pPr>
              </a:lstStyle>
              <a:p>
                <a:pPr algn="ctr" eaLnBrk="1"/>
                <a:r>
                  <a:rPr lang="en-US" sz="1800">
                    <a:solidFill>
                      <a:srgbClr val="FFFFFF"/>
                    </a:solidFill>
                  </a:rPr>
                  <a:t>Alignment to the Genome</a:t>
                </a:r>
              </a:p>
            </p:txBody>
          </p:sp>
          <p:pic>
            <p:nvPicPr>
              <p:cNvPr id="41995" name="Picture 12" descr="znf621_fake_stopgain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57" r="23038" b="94041"/>
              <a:stretch>
                <a:fillRect/>
              </a:stretch>
            </p:blipFill>
            <p:spPr bwMode="auto">
              <a:xfrm>
                <a:off x="6434779" y="2305457"/>
                <a:ext cx="2597976" cy="158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996" name="Picture 13" descr="znf621_fake_stopgain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375" r="23038" b="23178"/>
              <a:stretch>
                <a:fillRect/>
              </a:stretch>
            </p:blipFill>
            <p:spPr bwMode="auto">
              <a:xfrm>
                <a:off x="6449371" y="2454791"/>
                <a:ext cx="2574062" cy="24905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1997" name="Group 16"/>
              <p:cNvGrpSpPr>
                <a:grpSpLocks/>
              </p:cNvGrpSpPr>
              <p:nvPr/>
            </p:nvGrpSpPr>
            <p:grpSpPr bwMode="auto">
              <a:xfrm>
                <a:off x="7504981" y="2710708"/>
                <a:ext cx="379561" cy="1889868"/>
                <a:chOff x="7504981" y="2421147"/>
                <a:chExt cx="379561" cy="2717321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7505269" y="2422128"/>
                  <a:ext cx="120643" cy="27167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7675122" y="2422128"/>
                  <a:ext cx="209538" cy="2716713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20" name="Right Arrow 19"/>
              <p:cNvSpPr/>
              <p:nvPr/>
            </p:nvSpPr>
            <p:spPr>
              <a:xfrm>
                <a:off x="3338326" y="3214712"/>
                <a:ext cx="284145" cy="51761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6078190" y="3214712"/>
                <a:ext cx="285733" cy="517613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638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Things can move quickly!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1176863"/>
            <a:ext cx="3961967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Dead calves will be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genotyped for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BH2</a:t>
            </a:r>
            <a:r>
              <a:rPr lang="en-US" sz="2800" b="1" dirty="0">
                <a:latin typeface="Trebuchet MS"/>
                <a:cs typeface="Trebuchet MS"/>
              </a:rPr>
              <a:t/>
            </a:r>
            <a:br>
              <a:rPr lang="en-US" sz="2800" b="1" dirty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status</a:t>
            </a:r>
          </a:p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If homozygous, we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will sequence in a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family-based design</a:t>
            </a:r>
          </a:p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Austrian group also</a:t>
            </a:r>
            <a:r>
              <a:rPr lang="en-US" sz="2800" b="1" dirty="0">
                <a:latin typeface="Trebuchet MS"/>
                <a:cs typeface="Trebuchet MS"/>
              </a:rPr>
              <a:t/>
            </a:r>
            <a:br>
              <a:rPr lang="en-US" sz="2800" b="1" dirty="0">
                <a:latin typeface="Trebuchet MS"/>
                <a:cs typeface="Trebuchet MS"/>
              </a:rPr>
            </a:br>
            <a:r>
              <a:rPr lang="en-US" sz="2800" b="1" dirty="0">
                <a:latin typeface="Trebuchet MS"/>
                <a:cs typeface="Trebuchet MS"/>
              </a:rPr>
              <a:t>working on </a:t>
            </a:r>
            <a:r>
              <a:rPr lang="en-US" sz="28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BH2</a:t>
            </a:r>
            <a:r>
              <a:rPr lang="en-US" sz="2800" b="1" dirty="0" smtClean="0">
                <a:latin typeface="Trebuchet MS"/>
                <a:cs typeface="Trebuchet MS"/>
              </a:rPr>
              <a:t/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>(</a:t>
            </a:r>
            <a:r>
              <a:rPr lang="en-US" sz="2400" b="1" dirty="0" err="1" smtClean="0">
                <a:solidFill>
                  <a:srgbClr val="A9C9FF"/>
                </a:solidFill>
                <a:latin typeface="Trebuchet MS"/>
                <a:cs typeface="Trebuchet MS"/>
              </a:rPr>
              <a:t>Schwarzenbacher</a:t>
            </a: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/>
            </a:r>
            <a:b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</a:b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>et al., 2012)</a:t>
            </a:r>
          </a:p>
          <a:p>
            <a:pPr marL="457200" indent="-457200">
              <a:buClr>
                <a:srgbClr val="00FF00"/>
              </a:buClr>
              <a:buSzPct val="75000"/>
              <a:buFont typeface="Lucida Grande"/>
              <a:buChar char="●"/>
            </a:pPr>
            <a:r>
              <a:rPr lang="en-US" sz="2800" b="1" dirty="0" smtClean="0">
                <a:latin typeface="Trebuchet MS"/>
                <a:cs typeface="Trebuchet MS"/>
              </a:rPr>
              <a:t>Strong industry</a:t>
            </a:r>
            <a:br>
              <a:rPr lang="en-US" sz="2800" b="1" dirty="0" smtClean="0">
                <a:latin typeface="Trebuchet MS"/>
                <a:cs typeface="Trebuchet MS"/>
              </a:rPr>
            </a:br>
            <a:r>
              <a:rPr lang="en-US" sz="2800" b="1" dirty="0" smtClean="0">
                <a:latin typeface="Trebuchet MS"/>
                <a:cs typeface="Trebuchet MS"/>
              </a:rPr>
              <a:t>support!</a:t>
            </a:r>
            <a:endParaRPr lang="en-US" sz="2800" b="1" dirty="0" smtClean="0">
              <a:solidFill>
                <a:srgbClr val="A9C9FF"/>
              </a:solidFill>
              <a:latin typeface="Trebuchet MS"/>
              <a:cs typeface="Trebuchet MS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979349" y="931311"/>
            <a:ext cx="4343510" cy="5431616"/>
            <a:chOff x="3979349" y="931311"/>
            <a:chExt cx="4343510" cy="5431616"/>
          </a:xfrm>
        </p:grpSpPr>
        <p:grpSp>
          <p:nvGrpSpPr>
            <p:cNvPr id="45" name="Group 44"/>
            <p:cNvGrpSpPr/>
            <p:nvPr/>
          </p:nvGrpSpPr>
          <p:grpSpPr>
            <a:xfrm>
              <a:off x="3979349" y="1236119"/>
              <a:ext cx="4343510" cy="5126808"/>
              <a:chOff x="1913472" y="1405454"/>
              <a:chExt cx="4343510" cy="512680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938893" y="1430884"/>
                <a:ext cx="4318089" cy="4597400"/>
                <a:chOff x="770447" y="990600"/>
                <a:chExt cx="4318089" cy="45974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70447" y="2666999"/>
                  <a:ext cx="4233334" cy="2921001"/>
                  <a:chOff x="1261533" y="2666999"/>
                  <a:chExt cx="4233334" cy="2921001"/>
                </a:xfrm>
              </p:grpSpPr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2751681" y="2666999"/>
                    <a:ext cx="728134" cy="76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</a:rPr>
                      <a:t>Semen</a:t>
                    </a:r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b="1" dirty="0">
                        <a:solidFill>
                          <a:srgbClr val="000000"/>
                        </a:solidFill>
                      </a:rPr>
                      <a:t>i</a:t>
                    </a:r>
                    <a:r>
                      <a:rPr lang="en-US" b="1" dirty="0" smtClean="0">
                        <a:solidFill>
                          <a:srgbClr val="000000"/>
                        </a:solidFill>
                      </a:rPr>
                      <a:t>n CDDR</a:t>
                    </a:r>
                    <a:endParaRPr kumimoji="0" 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</a:endParaRPr>
                  </a:p>
                </p:txBody>
              </p:sp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1261533" y="3454399"/>
                    <a:ext cx="4233334" cy="2133601"/>
                    <a:chOff x="1261533" y="3454399"/>
                    <a:chExt cx="4233334" cy="2133601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1261533" y="4368800"/>
                      <a:ext cx="4233334" cy="1219200"/>
                      <a:chOff x="1261533" y="4368800"/>
                      <a:chExt cx="4233334" cy="1219200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1261533" y="4817534"/>
                        <a:ext cx="4233334" cy="770466"/>
                        <a:chOff x="1261533" y="4817534"/>
                        <a:chExt cx="4233334" cy="770466"/>
                      </a:xfrm>
                    </p:grpSpPr>
                    <p:sp>
                      <p:nvSpPr>
                        <p:cNvPr id="10" name="Diamond 9"/>
                        <p:cNvSpPr/>
                        <p:nvPr/>
                      </p:nvSpPr>
                      <p:spPr bwMode="auto">
                        <a:xfrm>
                          <a:off x="1261533" y="4826000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1" name="Diamond 30"/>
                        <p:cNvSpPr/>
                        <p:nvPr/>
                      </p:nvSpPr>
                      <p:spPr bwMode="auto">
                        <a:xfrm>
                          <a:off x="2429933" y="4826000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2" name="Diamond 31"/>
                        <p:cNvSpPr/>
                        <p:nvPr/>
                      </p:nvSpPr>
                      <p:spPr bwMode="auto">
                        <a:xfrm>
                          <a:off x="4758267" y="4825999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  <p:sp>
                      <p:nvSpPr>
                        <p:cNvPr id="33" name="Diamond 32"/>
                        <p:cNvSpPr/>
                        <p:nvPr/>
                      </p:nvSpPr>
                      <p:spPr bwMode="auto">
                        <a:xfrm>
                          <a:off x="3623733" y="4817534"/>
                          <a:ext cx="736600" cy="762000"/>
                        </a:xfrm>
                        <a:prstGeom prst="diamond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FFFFFF"/>
                          </a:solidFill>
                          <a:prstDash val="solid"/>
                          <a:miter lim="800000"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91440" tIns="45720" rIns="9144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12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p:txBody>
                    </p:sp>
                  </p:grpSp>
                  <p:cxnSp>
                    <p:nvCxnSpPr>
                      <p:cNvPr id="17" name="Straight Connector 16"/>
                      <p:cNvCxnSpPr>
                        <a:stCxn id="10" idx="0"/>
                      </p:cNvCxnSpPr>
                      <p:nvPr/>
                    </p:nvCxnSpPr>
                    <p:spPr bwMode="auto">
                      <a:xfrm flipV="1">
                        <a:off x="1629833" y="4368800"/>
                        <a:ext cx="1270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7" name="Straight Connector 36"/>
                      <p:cNvCxnSpPr/>
                      <p:nvPr/>
                    </p:nvCxnSpPr>
                    <p:spPr bwMode="auto">
                      <a:xfrm flipV="1">
                        <a:off x="5126566" y="4368800"/>
                        <a:ext cx="1270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8" name="Straight Connector 37"/>
                      <p:cNvCxnSpPr/>
                      <p:nvPr/>
                    </p:nvCxnSpPr>
                    <p:spPr bwMode="auto">
                      <a:xfrm flipV="1">
                        <a:off x="3991399" y="4368800"/>
                        <a:ext cx="1397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39" name="Straight Connector 38"/>
                      <p:cNvCxnSpPr/>
                      <p:nvPr/>
                    </p:nvCxnSpPr>
                    <p:spPr bwMode="auto">
                      <a:xfrm flipV="1">
                        <a:off x="2798233" y="4368800"/>
                        <a:ext cx="12700" cy="45720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FFFF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cxnSp>
                  <p:nvCxnSpPr>
                    <p:cNvPr id="23" name="Straight Connector 22"/>
                    <p:cNvCxnSpPr/>
                    <p:nvPr/>
                  </p:nvCxnSpPr>
                  <p:spPr bwMode="auto">
                    <a:xfrm flipV="1">
                      <a:off x="1634067" y="4360333"/>
                      <a:ext cx="3513666" cy="8467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3" name="Straight Connector 42"/>
                    <p:cNvCxnSpPr/>
                    <p:nvPr/>
                  </p:nvCxnSpPr>
                  <p:spPr bwMode="auto">
                    <a:xfrm flipV="1">
                      <a:off x="3407831" y="3903133"/>
                      <a:ext cx="12700" cy="45720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26" name="Straight Connector 25"/>
                    <p:cNvCxnSpPr/>
                    <p:nvPr/>
                  </p:nvCxnSpPr>
                  <p:spPr bwMode="auto">
                    <a:xfrm>
                      <a:off x="2802467" y="3903115"/>
                      <a:ext cx="1210733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6" name="Straight Connector 45"/>
                    <p:cNvCxnSpPr/>
                    <p:nvPr/>
                  </p:nvCxnSpPr>
                  <p:spPr bwMode="auto">
                    <a:xfrm flipV="1">
                      <a:off x="4008965" y="3454399"/>
                      <a:ext cx="12700" cy="45720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47" name="Straight Connector 46"/>
                    <p:cNvCxnSpPr/>
                    <p:nvPr/>
                  </p:nvCxnSpPr>
                  <p:spPr bwMode="auto">
                    <a:xfrm flipV="1">
                      <a:off x="2806697" y="3454400"/>
                      <a:ext cx="12700" cy="45720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29" name="Oval 28"/>
                  <p:cNvSpPr/>
                  <p:nvPr/>
                </p:nvSpPr>
                <p:spPr bwMode="auto">
                  <a:xfrm>
                    <a:off x="2455333" y="2692400"/>
                    <a:ext cx="728134" cy="753533"/>
                  </a:xfrm>
                  <a:prstGeom prst="ellipse">
                    <a:avLst/>
                  </a:prstGeom>
                  <a:noFill/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 bwMode="auto">
                  <a:xfrm>
                    <a:off x="3657647" y="2692400"/>
                    <a:ext cx="719667" cy="75353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FFFF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cxnSp>
              <p:nvCxnSpPr>
                <p:cNvPr id="53" name="Straight Connector 52"/>
                <p:cNvCxnSpPr/>
                <p:nvPr/>
              </p:nvCxnSpPr>
              <p:spPr bwMode="auto">
                <a:xfrm flipV="1">
                  <a:off x="3534812" y="2235200"/>
                  <a:ext cx="1270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>
                  <a:off x="3539048" y="2235181"/>
                  <a:ext cx="1210733" cy="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5" name="Straight Connector 54"/>
                <p:cNvCxnSpPr/>
                <p:nvPr/>
              </p:nvCxnSpPr>
              <p:spPr bwMode="auto">
                <a:xfrm flipV="1">
                  <a:off x="4728611" y="2235200"/>
                  <a:ext cx="1270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6" name="Oval 55"/>
                <p:cNvSpPr/>
                <p:nvPr/>
              </p:nvSpPr>
              <p:spPr bwMode="auto">
                <a:xfrm>
                  <a:off x="4368869" y="2683927"/>
                  <a:ext cx="719667" cy="753533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 bwMode="auto">
                <a:xfrm flipV="1">
                  <a:off x="4152880" y="1761065"/>
                  <a:ext cx="12700" cy="457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8" name="Rectangle 57"/>
                <p:cNvSpPr/>
                <p:nvPr/>
              </p:nvSpPr>
              <p:spPr bwMode="auto">
                <a:xfrm>
                  <a:off x="3801518" y="990600"/>
                  <a:ext cx="728134" cy="76200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1947333" y="5325533"/>
                <a:ext cx="711200" cy="660400"/>
              </a:xfrm>
              <a:prstGeom prst="line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3141133" y="5325527"/>
                <a:ext cx="711200" cy="660400"/>
              </a:xfrm>
              <a:prstGeom prst="line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1913472" y="6070597"/>
                <a:ext cx="2025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00"/>
                    </a:solidFill>
                  </a:rPr>
                  <a:t>Tissue samples (ears)</a:t>
                </a:r>
              </a:p>
              <a:p>
                <a:pPr algn="ctr"/>
                <a:r>
                  <a:rPr lang="en-US" b="1" dirty="0" smtClean="0">
                    <a:solidFill>
                      <a:srgbClr val="FFFF00"/>
                    </a:solidFill>
                  </a:rPr>
                  <a:t>being processed for DNA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65470" y="6070591"/>
                <a:ext cx="19460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FFFF00"/>
                    </a:solidFill>
                  </a:rPr>
                  <a:t>Owner will collect blood</a:t>
                </a:r>
              </a:p>
              <a:p>
                <a:pPr algn="ctr"/>
                <a:r>
                  <a:rPr lang="en-US" b="1" dirty="0">
                    <a:solidFill>
                      <a:srgbClr val="FFFF00"/>
                    </a:solidFill>
                  </a:rPr>
                  <a:t>s</a:t>
                </a:r>
                <a:r>
                  <a:rPr lang="en-US" b="1" dirty="0" smtClean="0">
                    <a:solidFill>
                      <a:srgbClr val="FFFF00"/>
                    </a:solidFill>
                  </a:rPr>
                  <a:t>amples when born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515308" y="3962386"/>
                <a:ext cx="16230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rgbClr val="FFFF00"/>
                    </a:solidFill>
                  </a:rPr>
                  <a:t>Owner will collect</a:t>
                </a:r>
              </a:p>
              <a:p>
                <a:pPr algn="r"/>
                <a:r>
                  <a:rPr lang="en-US" b="1" dirty="0" smtClean="0">
                    <a:solidFill>
                      <a:srgbClr val="FFFF00"/>
                    </a:solidFill>
                  </a:rPr>
                  <a:t>Blood samples</a:t>
                </a:r>
                <a:endParaRPr lang="en-US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44528" y="1405454"/>
                <a:ext cx="83047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AI firm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sending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10 units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of semen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4724414" y="931311"/>
              <a:ext cx="269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Brown Swiss family with possible BH2 homozygotes (dead)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752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Challenges with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new phenotypes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03795" y="12763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Lack of information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Inconsistent trait definitions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Often no database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of phenotypes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Many have low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heritabilities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ots of records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are needed for accurate evaluation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Genetic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improvement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can be slow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Genomics may help with this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022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077" y="143487"/>
            <a:ext cx="8753231" cy="584775"/>
          </a:xfrm>
        </p:spPr>
        <p:txBody>
          <a:bodyPr/>
          <a:lstStyle/>
          <a:p>
            <a:r>
              <a:rPr lang="en-US" dirty="0" smtClean="0"/>
              <a:t>Reliability </a:t>
            </a:r>
            <a:r>
              <a:rPr lang="en-US" dirty="0"/>
              <a:t>with and without </a:t>
            </a:r>
            <a:r>
              <a:rPr lang="en-US" dirty="0" smtClean="0"/>
              <a:t>genomics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153505"/>
              </p:ext>
            </p:extLst>
          </p:nvPr>
        </p:nvGraphicFramePr>
        <p:xfrm>
          <a:off x="201489" y="3050982"/>
          <a:ext cx="8723924" cy="3078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609444"/>
                <a:gridCol w="2159000"/>
                <a:gridCol w="2302934"/>
                <a:gridCol w="16525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Event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EBV Reliability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GEBV Reliability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Gain</a:t>
                      </a:r>
                      <a:endParaRPr lang="en-US" sz="2000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Displaced abomasum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0.40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+0.10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Ketosis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0.35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+0.07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Lameness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0.28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0.37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+0.09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Mastitis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0.41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+0.11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Metritis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0.30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0.41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+0.11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Retained placenta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0.29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rebuchet MS"/>
                          <a:cs typeface="Trebuchet MS"/>
                        </a:rPr>
                        <a:t>0.38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FF00"/>
                          </a:solidFill>
                          <a:latin typeface="Trebuchet MS"/>
                          <a:cs typeface="Trebuchet MS"/>
                        </a:rPr>
                        <a:t>+0.09</a:t>
                      </a:r>
                      <a:endParaRPr lang="en-US" sz="2000" b="1" dirty="0">
                        <a:solidFill>
                          <a:srgbClr val="00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119" y="2256358"/>
            <a:ext cx="78303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rebuchet MS"/>
                <a:cs typeface="Trebuchet MS"/>
              </a:rPr>
              <a:t>Average </a:t>
            </a:r>
            <a:r>
              <a:rPr lang="en-US" sz="1600" b="1" dirty="0">
                <a:latin typeface="Trebuchet MS"/>
                <a:cs typeface="Trebuchet MS"/>
              </a:rPr>
              <a:t>reliabilities of sire PTA computed with pedigree information and genomic </a:t>
            </a:r>
            <a:r>
              <a:rPr lang="en-US" sz="1600" b="1" dirty="0" smtClean="0">
                <a:latin typeface="Trebuchet MS"/>
                <a:cs typeface="Trebuchet MS"/>
              </a:rPr>
              <a:t>information, and the gain in reliability from including genomics.</a:t>
            </a:r>
            <a:endParaRPr lang="en-US" sz="1600" b="1" dirty="0">
              <a:latin typeface="Trebuchet MS"/>
              <a:cs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19" y="1062546"/>
            <a:ext cx="889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rebuchet MS"/>
                <a:cs typeface="Trebuchet MS"/>
              </a:rPr>
              <a:t>Example: Dairy cattle health </a:t>
            </a:r>
            <a:r>
              <a:rPr lang="en-US" sz="2400" b="1" dirty="0" smtClean="0">
                <a:solidFill>
                  <a:srgbClr val="A9C9FF"/>
                </a:solidFill>
                <a:latin typeface="Trebuchet MS"/>
                <a:cs typeface="Trebuchet MS"/>
              </a:rPr>
              <a:t>(Parker Gaddis et al., 2013)</a:t>
            </a:r>
            <a:endParaRPr lang="en-US" sz="2400" b="1" dirty="0">
              <a:solidFill>
                <a:srgbClr val="A9C9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605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Some novel phenotypes being studied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8534" y="1083734"/>
            <a:ext cx="8873066" cy="54284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Age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at first calving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>
                <a:solidFill>
                  <a:srgbClr val="A9C9FF"/>
                </a:solidFill>
                <a:latin typeface="Trebuchet MS" charset="0"/>
              </a:rPr>
              <a:t>Cole et al., 2013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Dairy cattle health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(Parker Gaddis et al., 2013)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Methane production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(de Haas et al., 2011)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Milk fatty acid composition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 err="1" smtClean="0">
                <a:solidFill>
                  <a:srgbClr val="A9C9FF"/>
                </a:solidFill>
                <a:latin typeface="Trebuchet MS" charset="0"/>
              </a:rPr>
              <a:t>Bittante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 et al., 2013)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Persistency of lactation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(Cole et al., 2009)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Rectal temperature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 err="1" smtClean="0">
                <a:solidFill>
                  <a:srgbClr val="A9C9FF"/>
                </a:solidFill>
                <a:latin typeface="Trebuchet MS" charset="0"/>
              </a:rPr>
              <a:t>Dikmen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 et al., 2013)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Residual feed intake </a:t>
            </a:r>
            <a:r>
              <a:rPr lang="en-GB" sz="2400" b="1" dirty="0" smtClean="0">
                <a:solidFill>
                  <a:srgbClr val="A9C9FF"/>
                </a:solidFill>
                <a:latin typeface="Trebuchet MS" charset="0"/>
              </a:rPr>
              <a:t>(Connor et al., 2013)</a:t>
            </a:r>
            <a:endParaRPr lang="en-GB" sz="2400" b="1" dirty="0">
              <a:solidFill>
                <a:srgbClr val="A9C9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885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Overview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Past successes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Non-additive effects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Novel recessives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Whole-genome sequencing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New 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phenotypes</a:t>
            </a:r>
            <a:endParaRPr lang="en-GB" sz="3200" b="1" dirty="0">
              <a:solidFill>
                <a:srgbClr val="FFFFFF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65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What do we do with novel traits?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Put them into a selection index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Correlated traits are helpful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Apply selection for a long time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There are no shortcuts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Collect phenotypes on many daughters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Repeated records of limited value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Genomics can increase accuracy</a:t>
            </a:r>
          </a:p>
        </p:txBody>
      </p:sp>
    </p:spTree>
    <p:extLst>
      <p:ext uri="{BB962C8B-B14F-4D97-AF65-F5344CB8AC3E}">
        <p14:creationId xmlns:p14="http://schemas.microsoft.com/office/powerpoint/2010/main" val="398530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723857"/>
          </a:xfrm>
        </p:spPr>
        <p:txBody>
          <a:bodyPr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Non</a:t>
            </a:r>
            <a:r>
              <a:rPr lang="en-GB" dirty="0">
                <a:solidFill>
                  <a:srgbClr val="FFFF00"/>
                </a:solidFill>
                <a:latin typeface="Trebuchet MS" charset="0"/>
              </a:rPr>
              <a:t>-additive </a:t>
            </a: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effects </a:t>
            </a: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may be useful for increasing selection intensity while conserving important </a:t>
            </a:r>
            <a:r>
              <a:rPr lang="en-GB" dirty="0" err="1" smtClean="0">
                <a:solidFill>
                  <a:srgbClr val="FFFFFF"/>
                </a:solidFill>
                <a:latin typeface="Trebuchet MS" charset="0"/>
              </a:rPr>
              <a:t>heterozygosity</a:t>
            </a:r>
            <a:endParaRPr lang="en-GB" dirty="0">
              <a:solidFill>
                <a:srgbClr val="FFFFFF"/>
              </a:solidFill>
              <a:latin typeface="Trebuchet MS" charset="0"/>
            </a:endParaRP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Whole-genome sequencing </a:t>
            </a: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has been very successful at helping economically important loss-of-function mutations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Novel phenotypes are necessary to address </a:t>
            </a: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global food security </a:t>
            </a:r>
            <a:r>
              <a:rPr lang="en-GB" dirty="0" smtClean="0">
                <a:solidFill>
                  <a:srgbClr val="FFFFFF"/>
                </a:solidFill>
                <a:latin typeface="Trebuchet MS" charset="0"/>
              </a:rPr>
              <a:t>and a </a:t>
            </a:r>
            <a:r>
              <a:rPr lang="en-GB" dirty="0" smtClean="0">
                <a:solidFill>
                  <a:srgbClr val="FFFF00"/>
                </a:solidFill>
                <a:latin typeface="Trebuchet MS" charset="0"/>
              </a:rPr>
              <a:t>changing climate</a:t>
            </a:r>
            <a:endParaRPr lang="en-GB" dirty="0">
              <a:solidFill>
                <a:srgbClr val="FFFF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9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49" y="155267"/>
            <a:ext cx="8226425" cy="584775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26057"/>
            <a:ext cx="8737599" cy="4001095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Paul </a:t>
            </a:r>
            <a:r>
              <a:rPr lang="en-US" sz="2000" dirty="0" err="1" smtClean="0">
                <a:solidFill>
                  <a:srgbClr val="FFFF00"/>
                </a:solidFill>
              </a:rPr>
              <a:t>VanRaden</a:t>
            </a:r>
            <a:r>
              <a:rPr lang="en-US" sz="2000" dirty="0" smtClean="0">
                <a:solidFill>
                  <a:srgbClr val="FFFF00"/>
                </a:solidFill>
              </a:rPr>
              <a:t>, George </a:t>
            </a:r>
            <a:r>
              <a:rPr lang="en-US" sz="2000" dirty="0" err="1" smtClean="0">
                <a:solidFill>
                  <a:srgbClr val="FFFF00"/>
                </a:solidFill>
              </a:rPr>
              <a:t>Wiggans</a:t>
            </a:r>
            <a:r>
              <a:rPr lang="en-US" sz="2000" dirty="0" smtClean="0">
                <a:solidFill>
                  <a:srgbClr val="FFFF00"/>
                </a:solidFill>
              </a:rPr>
              <a:t>, Derek </a:t>
            </a:r>
            <a:r>
              <a:rPr lang="en-US" sz="2000" dirty="0" err="1" smtClean="0">
                <a:solidFill>
                  <a:srgbClr val="FFFF00"/>
                </a:solidFill>
              </a:rPr>
              <a:t>Bickhart</a:t>
            </a:r>
            <a:r>
              <a:rPr lang="en-US" sz="2000" dirty="0" smtClean="0">
                <a:solidFill>
                  <a:srgbClr val="FFFF00"/>
                </a:solidFill>
              </a:rPr>
              <a:t>, Dan Null, and Tabatha Cooper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Animal Improvement Programs Laboratory, ARS, USDA Beltsville, MD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Tad </a:t>
            </a:r>
            <a:r>
              <a:rPr lang="en-US" sz="2000" dirty="0" err="1" smtClean="0">
                <a:solidFill>
                  <a:srgbClr val="FFFF00"/>
                </a:solidFill>
              </a:rPr>
              <a:t>Sonstegard</a:t>
            </a:r>
            <a:r>
              <a:rPr lang="en-US" sz="2000" dirty="0" smtClean="0">
                <a:solidFill>
                  <a:srgbClr val="FFFF00"/>
                </a:solidFill>
              </a:rPr>
              <a:t>, Curt Van </a:t>
            </a:r>
            <a:r>
              <a:rPr lang="en-US" sz="2000" dirty="0" err="1" smtClean="0">
                <a:solidFill>
                  <a:srgbClr val="FFFF00"/>
                </a:solidFill>
              </a:rPr>
              <a:t>Tassell</a:t>
            </a:r>
            <a:r>
              <a:rPr lang="en-US" sz="2000" dirty="0" smtClean="0">
                <a:solidFill>
                  <a:srgbClr val="FFFF00"/>
                </a:solidFill>
              </a:rPr>
              <a:t>, and Steve Schroeder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Bovine Functional Genomics Laboratory, ARS, USDA, Beltsville, MD</a:t>
            </a: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FFFF00"/>
                </a:solidFill>
              </a:rPr>
              <a:t>Chuanyu</a:t>
            </a:r>
            <a:r>
              <a:rPr lang="en-US" sz="2000" dirty="0" smtClean="0">
                <a:solidFill>
                  <a:srgbClr val="FFFF00"/>
                </a:solidFill>
              </a:rPr>
              <a:t> Sun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National Association of Animal Breeders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Beltsville, MD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Dan Gilbert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2000" dirty="0" smtClean="0"/>
              <a:t>The Brown Swiss Cattle Breeders’ Association of the USA, Beloit</a:t>
            </a:r>
            <a:r>
              <a:rPr lang="en-US" sz="2000" dirty="0"/>
              <a:t>, </a:t>
            </a:r>
            <a:r>
              <a:rPr lang="en-US" sz="2000" dirty="0" smtClean="0"/>
              <a:t>WI</a:t>
            </a:r>
          </a:p>
        </p:txBody>
      </p:sp>
    </p:spTree>
    <p:extLst>
      <p:ext uri="{BB962C8B-B14F-4D97-AF65-F5344CB8AC3E}">
        <p14:creationId xmlns:p14="http://schemas.microsoft.com/office/powerpoint/2010/main" val="328314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6289" y="1126430"/>
            <a:ext cx="7074308" cy="5223333"/>
            <a:chOff x="760097" y="1126430"/>
            <a:chExt cx="7074308" cy="5223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843" y="1126430"/>
              <a:ext cx="6956562" cy="5001768"/>
            </a:xfrm>
            <a:prstGeom prst="rect">
              <a:avLst/>
            </a:prstGeom>
            <a:ln w="25400">
              <a:solidFill>
                <a:schemeClr val="tx1">
                  <a:lumMod val="95000"/>
                  <a:alpha val="96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760097" y="6103542"/>
              <a:ext cx="70247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</a:t>
              </a:r>
              <a:r>
                <a:rPr lang="en-US" sz="1000" dirty="0" err="1"/>
                <a:t>gigaom.com</a:t>
              </a:r>
              <a:r>
                <a:rPr lang="en-US" sz="1000" dirty="0"/>
                <a:t>/2012/05/31/</a:t>
              </a:r>
              <a:r>
                <a:rPr lang="en-US" sz="1000" dirty="0" err="1"/>
                <a:t>t-mobile</a:t>
              </a:r>
              <a:r>
                <a:rPr lang="en-US" sz="1000" dirty="0"/>
                <a:t>-pits-its-math-against-</a:t>
              </a:r>
              <a:r>
                <a:rPr lang="en-US" sz="1000" dirty="0" err="1"/>
                <a:t>verizons</a:t>
              </a:r>
              <a:r>
                <a:rPr lang="en-US" sz="1000" dirty="0"/>
                <a:t>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614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Why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genomic selection works </a:t>
            </a:r>
            <a:r>
              <a:rPr lang="en-GB" sz="3600" b="1" dirty="0">
                <a:solidFill>
                  <a:srgbClr val="FFFF00"/>
                </a:solidFill>
                <a:latin typeface="Trebuchet MS" charset="0"/>
              </a:rPr>
              <a:t>in </a:t>
            </a: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dairy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37662" y="1250950"/>
            <a:ext cx="8276492" cy="52358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Extensive historical data available 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Well-developed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genetic evaluation program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Widespread use of AI sires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Progeny test programs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High-valued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animals, worth the cost of genotyping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Long generation interval which can be reduced substantially by genomics</a:t>
            </a:r>
          </a:p>
        </p:txBody>
      </p:sp>
    </p:spTree>
    <p:extLst>
      <p:ext uri="{BB962C8B-B14F-4D97-AF65-F5344CB8AC3E}">
        <p14:creationId xmlns:p14="http://schemas.microsoft.com/office/powerpoint/2010/main" val="33266294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35" y="157162"/>
            <a:ext cx="8226425" cy="553998"/>
          </a:xfrm>
        </p:spPr>
        <p:txBody>
          <a:bodyPr/>
          <a:lstStyle/>
          <a:p>
            <a:r>
              <a:rPr lang="en-US" sz="3600" dirty="0" smtClean="0"/>
              <a:t>Genotyped Animals (April 2013)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099425" cy="1200329"/>
          </a:xfrm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 smtClean="0">
              <a:solidFill>
                <a:srgbClr val="0000FF"/>
              </a:solidFill>
            </a:endParaRPr>
          </a:p>
          <a:p>
            <a:pPr marL="341313" indent="-341313">
              <a:spcAft>
                <a:spcPct val="125000"/>
              </a:spcAft>
            </a:pPr>
            <a:endParaRPr lang="en-US" sz="2400" smtClean="0">
              <a:solidFill>
                <a:srgbClr val="0000FF"/>
              </a:solidFill>
            </a:endParaRPr>
          </a:p>
        </p:txBody>
      </p:sp>
      <p:graphicFrame>
        <p:nvGraphicFramePr>
          <p:cNvPr id="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05670"/>
              </p:ext>
            </p:extLst>
          </p:nvPr>
        </p:nvGraphicFramePr>
        <p:xfrm>
          <a:off x="353300" y="1209414"/>
          <a:ext cx="8426717" cy="4648200"/>
        </p:xfrm>
        <a:graphic>
          <a:graphicData uri="http://schemas.openxmlformats.org/drawingml/2006/table">
            <a:tbl>
              <a:tblPr/>
              <a:tblGrid>
                <a:gridCol w="1125542"/>
                <a:gridCol w="1483978"/>
                <a:gridCol w="1305902"/>
                <a:gridCol w="1216862"/>
                <a:gridCol w="1172344"/>
                <a:gridCol w="1096257"/>
                <a:gridCol w="1025832"/>
              </a:tblGrid>
              <a:tr h="3521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Chip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Traditional evaluation?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Animal sex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Holstein</a:t>
                      </a:r>
                    </a:p>
                  </a:txBody>
                  <a:tcPr marL="0" marR="4572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Jersey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Brown Swiss</a:t>
                      </a:r>
                    </a:p>
                  </a:txBody>
                  <a:tcPr marL="0" marR="45720" marT="0" marB="9144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Ayrshire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  <a:sym typeface="Symbol"/>
                        </a:rPr>
                        <a:t>50K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21,904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 2,855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5,381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639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16,062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1,054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45,537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3,884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1,031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325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32,892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  110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&lt;50K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28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21,980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9,132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465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14,026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1,355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90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158,622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18,722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658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Imputed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2,713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103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1,183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112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umnst777 BT"/>
                          <a:cs typeface="Arial" charset="0"/>
                        </a:rPr>
                        <a:t>8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All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314,938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37,942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8,080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umnst777 BT"/>
                          <a:cs typeface="Arial" charset="0"/>
                        </a:rPr>
                        <a:t>1,213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77675" y="593513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362,173</a:t>
            </a:r>
            <a:endParaRPr lang="en-US" sz="20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0763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05" y="174096"/>
            <a:ext cx="8226425" cy="5492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Marketed HO bulls</a:t>
            </a:r>
            <a:endParaRPr lang="sv-SE" sz="3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26415878"/>
              </p:ext>
            </p:extLst>
          </p:nvPr>
        </p:nvGraphicFramePr>
        <p:xfrm>
          <a:off x="169333" y="1124744"/>
          <a:ext cx="8795155" cy="54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11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Dominance in mating programs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133" y="1143000"/>
            <a:ext cx="8686800" cy="5343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Quantitative model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Must solve equation for each mate pair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Genomic model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Compute dominance for each locus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Haplotype the population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Calculate dominance for mate pairs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Most genotyped cows do not yet have phenotypes</a:t>
            </a:r>
          </a:p>
        </p:txBody>
      </p:sp>
    </p:spTree>
    <p:extLst>
      <p:ext uri="{BB962C8B-B14F-4D97-AF65-F5344CB8AC3E}">
        <p14:creationId xmlns:p14="http://schemas.microsoft.com/office/powerpoint/2010/main" val="27450084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98425"/>
            <a:ext cx="8836025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b="1" dirty="0" smtClean="0">
                <a:solidFill>
                  <a:srgbClr val="FFFF00"/>
                </a:solidFill>
                <a:latin typeface="Trebuchet MS" charset="0"/>
              </a:rPr>
              <a:t>Inbreeding effects</a:t>
            </a:r>
            <a:endParaRPr lang="en-GB" sz="3600" b="1" dirty="0">
              <a:solidFill>
                <a:srgbClr val="FFFF00"/>
              </a:solidFill>
              <a:latin typeface="Trebuchet M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0133" y="1143000"/>
            <a:ext cx="8686800" cy="5343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Inbreeding alters transcription levels and gene expression profiles </a:t>
            </a:r>
            <a:r>
              <a:rPr lang="en-GB" sz="2400" b="1" dirty="0">
                <a:solidFill>
                  <a:srgbClr val="A9C9FF"/>
                </a:solidFill>
                <a:latin typeface="Trebuchet MS" charset="0"/>
              </a:rPr>
              <a:t>(</a:t>
            </a:r>
            <a:r>
              <a:rPr lang="en-GB" sz="2400" b="1" dirty="0" err="1">
                <a:solidFill>
                  <a:srgbClr val="A9C9FF"/>
                </a:solidFill>
                <a:latin typeface="Trebuchet MS" charset="0"/>
              </a:rPr>
              <a:t>Kristensen</a:t>
            </a:r>
            <a:r>
              <a:rPr lang="en-GB" sz="2400" b="1" dirty="0">
                <a:solidFill>
                  <a:srgbClr val="A9C9FF"/>
                </a:solidFill>
                <a:latin typeface="Trebuchet MS" charset="0"/>
              </a:rPr>
              <a:t> et al., 2005)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.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Moderate levels of inbreeding among active bulls (</a:t>
            </a:r>
            <a:r>
              <a:rPr lang="en-GB" sz="3200" b="1" dirty="0">
                <a:solidFill>
                  <a:srgbClr val="00FF00"/>
                </a:solidFill>
                <a:latin typeface="Trebuchet MS" charset="0"/>
              </a:rPr>
              <a:t>7.9 to 18.2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)</a:t>
            </a:r>
          </a:p>
          <a:p>
            <a:pPr marL="273050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Are </a:t>
            </a:r>
            <a:r>
              <a:rPr lang="en-GB" sz="3200" b="1" dirty="0">
                <a:solidFill>
                  <a:srgbClr val="FFFFFF"/>
                </a:solidFill>
                <a:latin typeface="Trebuchet MS" charset="0"/>
              </a:rPr>
              <a:t>inbreeding effects distributed uniformly across the genome?</a:t>
            </a:r>
          </a:p>
          <a:p>
            <a:pPr marL="730250" lvl="1" indent="-273050">
              <a:spcAft>
                <a:spcPts val="1138"/>
              </a:spcAft>
              <a:buClr>
                <a:srgbClr val="00FF00"/>
              </a:buClr>
              <a:buSzPct val="45000"/>
              <a:buFont typeface="Wingdings" charset="2"/>
              <a:buChar char=""/>
              <a:tabLst>
                <a:tab pos="273050" algn="l"/>
                <a:tab pos="730250" algn="l"/>
                <a:tab pos="1187450" algn="l"/>
                <a:tab pos="1644650" algn="l"/>
                <a:tab pos="2101850" algn="l"/>
                <a:tab pos="2559050" algn="l"/>
                <a:tab pos="3016250" algn="l"/>
                <a:tab pos="3473450" algn="l"/>
                <a:tab pos="3930650" algn="l"/>
                <a:tab pos="4387850" algn="l"/>
                <a:tab pos="4845050" algn="l"/>
                <a:tab pos="5302250" algn="l"/>
                <a:tab pos="5759450" algn="l"/>
                <a:tab pos="6216650" algn="l"/>
                <a:tab pos="6673850" algn="l"/>
                <a:tab pos="7131050" algn="l"/>
                <a:tab pos="7588250" algn="l"/>
                <a:tab pos="8045450" algn="l"/>
                <a:tab pos="8502650" algn="l"/>
                <a:tab pos="8959850" algn="l"/>
                <a:tab pos="9417050" algn="l"/>
              </a:tabLst>
            </a:pP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Can we find genomic regions where </a:t>
            </a:r>
            <a:r>
              <a:rPr lang="en-GB" sz="3200" b="1" dirty="0" err="1" smtClean="0">
                <a:solidFill>
                  <a:srgbClr val="FFFFFF"/>
                </a:solidFill>
                <a:latin typeface="Trebuchet MS" charset="0"/>
              </a:rPr>
              <a:t>heterozygosity</a:t>
            </a:r>
            <a:r>
              <a:rPr lang="en-GB" sz="3200" b="1" dirty="0" smtClean="0">
                <a:solidFill>
                  <a:srgbClr val="FFFFFF"/>
                </a:solidFill>
                <a:latin typeface="Trebuchet MS" charset="0"/>
              </a:rPr>
              <a:t> is necessary or not using the current population?</a:t>
            </a:r>
          </a:p>
        </p:txBody>
      </p:sp>
    </p:spTree>
    <p:extLst>
      <p:ext uri="{BB962C8B-B14F-4D97-AF65-F5344CB8AC3E}">
        <p14:creationId xmlns:p14="http://schemas.microsoft.com/office/powerpoint/2010/main" val="39082227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59" y="143486"/>
            <a:ext cx="8226425" cy="584775"/>
          </a:xfrm>
        </p:spPr>
        <p:txBody>
          <a:bodyPr/>
          <a:lstStyle/>
          <a:p>
            <a:r>
              <a:rPr lang="en-US" dirty="0" smtClean="0"/>
              <a:t>Precision 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6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Runs of </a:t>
            </a:r>
            <a:r>
              <a:rPr lang="en-US" dirty="0" err="1" smtClean="0"/>
              <a:t>homozygosity</a:t>
            </a:r>
            <a:r>
              <a:rPr lang="en-US" dirty="0" smtClean="0"/>
              <a:t> may indicate genomic regions where inbreeding is acceptable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Can we target those regions by selecting among haplotypes?</a:t>
            </a:r>
          </a:p>
        </p:txBody>
      </p:sp>
      <p:sp>
        <p:nvSpPr>
          <p:cNvPr id="5" name="Line 67"/>
          <p:cNvSpPr>
            <a:spLocks noChangeShapeType="1"/>
          </p:cNvSpPr>
          <p:nvPr/>
        </p:nvSpPr>
        <p:spPr bwMode="auto">
          <a:xfrm>
            <a:off x="4201160" y="3969371"/>
            <a:ext cx="4572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8"/>
          <p:cNvSpPr>
            <a:spLocks noChangeShapeType="1"/>
          </p:cNvSpPr>
          <p:nvPr/>
        </p:nvSpPr>
        <p:spPr bwMode="auto">
          <a:xfrm>
            <a:off x="4658359" y="3969371"/>
            <a:ext cx="1524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9"/>
          <p:cNvSpPr>
            <a:spLocks noChangeShapeType="1"/>
          </p:cNvSpPr>
          <p:nvPr/>
        </p:nvSpPr>
        <p:spPr bwMode="auto">
          <a:xfrm>
            <a:off x="5191760" y="3969371"/>
            <a:ext cx="6096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0"/>
          <p:cNvSpPr>
            <a:spLocks noChangeShapeType="1"/>
          </p:cNvSpPr>
          <p:nvPr/>
        </p:nvSpPr>
        <p:spPr bwMode="auto">
          <a:xfrm>
            <a:off x="4810760" y="3969371"/>
            <a:ext cx="3810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70"/>
          <p:cNvSpPr>
            <a:spLocks noChangeShapeType="1"/>
          </p:cNvSpPr>
          <p:nvPr/>
        </p:nvSpPr>
        <p:spPr bwMode="auto">
          <a:xfrm>
            <a:off x="3819582" y="3970884"/>
            <a:ext cx="381000" cy="0"/>
          </a:xfrm>
          <a:prstGeom prst="line">
            <a:avLst/>
          </a:prstGeom>
          <a:noFill/>
          <a:ln w="12700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69"/>
          <p:cNvSpPr>
            <a:spLocks noChangeShapeType="1"/>
          </p:cNvSpPr>
          <p:nvPr/>
        </p:nvSpPr>
        <p:spPr bwMode="auto">
          <a:xfrm>
            <a:off x="3214238" y="3977779"/>
            <a:ext cx="6096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68"/>
          <p:cNvSpPr>
            <a:spLocks noChangeShapeType="1"/>
          </p:cNvSpPr>
          <p:nvPr/>
        </p:nvSpPr>
        <p:spPr bwMode="auto">
          <a:xfrm>
            <a:off x="5795990" y="3968011"/>
            <a:ext cx="152400" cy="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894459" y="2985779"/>
            <a:ext cx="2340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Dominance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21668" y="4392741"/>
            <a:ext cx="199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Recessives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720632" y="4386643"/>
            <a:ext cx="297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FF00"/>
                </a:solidFill>
              </a:rPr>
              <a:t>Under-dominance</a:t>
            </a:r>
            <a:endParaRPr lang="en-US" sz="2400" b="1" dirty="0">
              <a:solidFill>
                <a:srgbClr val="00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459668" y="4108868"/>
            <a:ext cx="395700" cy="396289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3449053" y="4090737"/>
            <a:ext cx="481263" cy="427789"/>
          </a:xfrm>
          <a:prstGeom prst="straightConnector1">
            <a:avLst/>
          </a:prstGeom>
          <a:noFill/>
          <a:ln w="508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922211" y="3422316"/>
            <a:ext cx="280738" cy="401052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9253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75" y="147767"/>
            <a:ext cx="8226425" cy="584775"/>
          </a:xfrm>
        </p:spPr>
        <p:txBody>
          <a:bodyPr/>
          <a:lstStyle/>
          <a:p>
            <a:r>
              <a:rPr lang="en-US" dirty="0" smtClean="0"/>
              <a:t>Loss-of-function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85761"/>
          </a:xfrm>
        </p:spPr>
        <p:txBody>
          <a:bodyPr/>
          <a:lstStyle/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At least </a:t>
            </a:r>
            <a:r>
              <a:rPr lang="en-US" dirty="0" smtClean="0">
                <a:solidFill>
                  <a:srgbClr val="00FF00"/>
                </a:solidFill>
              </a:rPr>
              <a:t>100</a:t>
            </a:r>
            <a:r>
              <a:rPr lang="en-US" dirty="0" smtClean="0"/>
              <a:t> </a:t>
            </a:r>
            <a:r>
              <a:rPr lang="en-US" dirty="0" err="1" smtClean="0"/>
              <a:t>LoF</a:t>
            </a:r>
            <a:r>
              <a:rPr lang="en-US" dirty="0" smtClean="0"/>
              <a:t> per human genome surveyed </a:t>
            </a:r>
            <a:r>
              <a:rPr lang="en-US" sz="2400" dirty="0" smtClean="0">
                <a:solidFill>
                  <a:srgbClr val="B8E2FF"/>
                </a:solidFill>
              </a:rPr>
              <a:t>(MacArthur et al., 2010)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Of those genes </a:t>
            </a:r>
            <a:r>
              <a:rPr lang="en-US" dirty="0" smtClean="0">
                <a:solidFill>
                  <a:srgbClr val="00FF00"/>
                </a:solidFill>
              </a:rPr>
              <a:t>~20 </a:t>
            </a:r>
            <a:r>
              <a:rPr lang="en-US" dirty="0" smtClean="0"/>
              <a:t>are completely inactivated</a:t>
            </a:r>
          </a:p>
          <a:p>
            <a:pPr lvl="1">
              <a:buClr>
                <a:srgbClr val="00FF00"/>
              </a:buClr>
              <a:buSzPct val="45000"/>
            </a:pPr>
            <a:r>
              <a:rPr lang="en-US" dirty="0" smtClean="0"/>
              <a:t>Uncharacterized </a:t>
            </a:r>
            <a:r>
              <a:rPr lang="en-US" dirty="0" err="1"/>
              <a:t>LoF</a:t>
            </a:r>
            <a:r>
              <a:rPr lang="en-US" dirty="0"/>
              <a:t> variants </a:t>
            </a:r>
            <a:r>
              <a:rPr lang="en-US" dirty="0" smtClean="0"/>
              <a:t>likely </a:t>
            </a:r>
            <a:r>
              <a:rPr lang="en-US" dirty="0"/>
              <a:t>to have phenotypic </a:t>
            </a:r>
            <a:r>
              <a:rPr lang="en-US" dirty="0" smtClean="0"/>
              <a:t>effects</a:t>
            </a:r>
          </a:p>
          <a:p>
            <a:pPr>
              <a:buClr>
                <a:srgbClr val="00FF00"/>
              </a:buClr>
              <a:buSzPct val="45000"/>
            </a:pPr>
            <a:r>
              <a:rPr lang="en-US" dirty="0" smtClean="0"/>
              <a:t>How can mating programs deal with this?</a:t>
            </a:r>
          </a:p>
        </p:txBody>
      </p:sp>
    </p:spTree>
    <p:extLst>
      <p:ext uri="{BB962C8B-B14F-4D97-AF65-F5344CB8AC3E}">
        <p14:creationId xmlns:p14="http://schemas.microsoft.com/office/powerpoint/2010/main" val="352737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66308</TotalTime>
  <Words>1231</Words>
  <Application>Microsoft Macintosh PowerPoint</Application>
  <PresentationFormat>On-screen Show (4:3)</PresentationFormat>
  <Paragraphs>346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smh08</vt:lpstr>
      <vt:lpstr>New applications of genomic technology in the US dairy industry</vt:lpstr>
      <vt:lpstr>PowerPoint Presentation</vt:lpstr>
      <vt:lpstr>PowerPoint Presentation</vt:lpstr>
      <vt:lpstr>Genotyped Animals (April 2013)</vt:lpstr>
      <vt:lpstr>Marketed HO bulls</vt:lpstr>
      <vt:lpstr>PowerPoint Presentation</vt:lpstr>
      <vt:lpstr>PowerPoint Presentation</vt:lpstr>
      <vt:lpstr>Precision inbreeding</vt:lpstr>
      <vt:lpstr>Loss-of-function mutations</vt:lpstr>
      <vt:lpstr>Haplotypes affecting fertility &amp; stillbirth</vt:lpstr>
      <vt:lpstr>PowerPoint Presentation</vt:lpstr>
      <vt:lpstr>Sequencing successes at AIPL/BFGL</vt:lpstr>
      <vt:lpstr>Modified pedigree &amp; haplotype design  </vt:lpstr>
      <vt:lpstr>The Aftermath </vt:lpstr>
      <vt:lpstr>Variant detection</vt:lpstr>
      <vt:lpstr>Things can move quickly!</vt:lpstr>
      <vt:lpstr>PowerPoint Presentation</vt:lpstr>
      <vt:lpstr>Reliability with and without genomics</vt:lpstr>
      <vt:lpstr>PowerPoint Presentation</vt:lpstr>
      <vt:lpstr>What do we do with novel traits?</vt:lpstr>
      <vt:lpstr>Conclusions</vt:lpstr>
      <vt:lpstr>Acknowledgments</vt:lpstr>
      <vt:lpstr>Questions?</vt:lpstr>
    </vt:vector>
  </TitlesOfParts>
  <Manager>ahs</Manager>
  <Company>AIPL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John Cole</cp:lastModifiedBy>
  <cp:revision>1918</cp:revision>
  <cp:lastPrinted>2013-09-03T12:11:08Z</cp:lastPrinted>
  <dcterms:created xsi:type="dcterms:W3CDTF">2002-07-16T13:01:30Z</dcterms:created>
  <dcterms:modified xsi:type="dcterms:W3CDTF">2013-09-03T15:47:41Z</dcterms:modified>
  <cp:category>Interbull</cp:category>
</cp:coreProperties>
</file>