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xlsx" ContentType="application/vnd.openxmlformats-officedocument.spreadsheetml.sheet"/>
  <Default Extension="xlsm" ContentType="application/vnd.ms-excel.sheet.macroEnabled.12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sldIdLst>
    <p:sldId id="256" r:id="rId2"/>
    <p:sldId id="299" r:id="rId3"/>
    <p:sldId id="271" r:id="rId4"/>
    <p:sldId id="268" r:id="rId5"/>
    <p:sldId id="270" r:id="rId6"/>
    <p:sldId id="272" r:id="rId7"/>
    <p:sldId id="273" r:id="rId8"/>
    <p:sldId id="274" r:id="rId9"/>
    <p:sldId id="275" r:id="rId10"/>
    <p:sldId id="276" r:id="rId11"/>
    <p:sldId id="277" r:id="rId12"/>
    <p:sldId id="293" r:id="rId13"/>
    <p:sldId id="290" r:id="rId14"/>
    <p:sldId id="278" r:id="rId15"/>
    <p:sldId id="279" r:id="rId16"/>
    <p:sldId id="283" r:id="rId17"/>
    <p:sldId id="303" r:id="rId18"/>
    <p:sldId id="301" r:id="rId19"/>
    <p:sldId id="302" r:id="rId20"/>
    <p:sldId id="304" r:id="rId21"/>
    <p:sldId id="280" r:id="rId22"/>
    <p:sldId id="281" r:id="rId23"/>
    <p:sldId id="282" r:id="rId24"/>
    <p:sldId id="305" r:id="rId25"/>
    <p:sldId id="294" r:id="rId26"/>
    <p:sldId id="295" r:id="rId27"/>
    <p:sldId id="291" r:id="rId28"/>
    <p:sldId id="292" r:id="rId29"/>
    <p:sldId id="297" r:id="rId30"/>
    <p:sldId id="289" r:id="rId31"/>
    <p:sldId id="298" r:id="rId32"/>
    <p:sldId id="285" r:id="rId33"/>
    <p:sldId id="286" r:id="rId34"/>
    <p:sldId id="261" r:id="rId35"/>
    <p:sldId id="264" r:id="rId36"/>
    <p:sldId id="287" r:id="rId37"/>
    <p:sldId id="288" r:id="rId38"/>
    <p:sldId id="296" r:id="rId39"/>
    <p:sldId id="306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FF19"/>
    <a:srgbClr val="000000"/>
    <a:srgbClr val="FC7200"/>
    <a:srgbClr val="006600"/>
    <a:srgbClr val="000066"/>
    <a:srgbClr val="CCECFF"/>
    <a:srgbClr val="CCFFCC"/>
    <a:srgbClr val="99FFCC"/>
    <a:srgbClr val="00480F"/>
    <a:srgbClr val="0022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93" autoAdjust="0"/>
  </p:normalViewPr>
  <p:slideViewPr>
    <p:cSldViewPr snapToGrid="0">
      <p:cViewPr varScale="1">
        <p:scale>
          <a:sx n="133" d="100"/>
          <a:sy n="133" d="100"/>
        </p:scale>
        <p:origin x="-112" y="-6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notesMaster" Target="notesMasters/notesMaster1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Macro-Enabled_Worksheet2.xlsm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611111111111"/>
          <c:y val="0.0586854460093897"/>
          <c:w val="0.641666666666667"/>
          <c:h val="0.71361502347418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Cows (millions)</c:v>
                </c:pt>
              </c:strCache>
            </c:strRef>
          </c:tx>
          <c:spPr>
            <a:ln w="47567">
              <a:solidFill>
                <a:srgbClr val="FF0000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Sheet1!$B$2:$P$2</c:f>
              <c:numCache>
                <c:formatCode>General</c:formatCode>
                <c:ptCount val="15"/>
                <c:pt idx="0">
                  <c:v>23.67100000000001</c:v>
                </c:pt>
                <c:pt idx="1">
                  <c:v>25.033</c:v>
                </c:pt>
                <c:pt idx="2">
                  <c:v>21.94399999999996</c:v>
                </c:pt>
                <c:pt idx="3">
                  <c:v>21.044</c:v>
                </c:pt>
                <c:pt idx="4">
                  <c:v>17.56</c:v>
                </c:pt>
                <c:pt idx="5">
                  <c:v>14.95300000000002</c:v>
                </c:pt>
                <c:pt idx="6">
                  <c:v>12.0</c:v>
                </c:pt>
                <c:pt idx="7">
                  <c:v>11.143</c:v>
                </c:pt>
                <c:pt idx="8">
                  <c:v>10.81</c:v>
                </c:pt>
                <c:pt idx="9">
                  <c:v>11.016</c:v>
                </c:pt>
                <c:pt idx="10">
                  <c:v>10.127</c:v>
                </c:pt>
                <c:pt idx="11">
                  <c:v>9.458</c:v>
                </c:pt>
                <c:pt idx="12">
                  <c:v>9.206000000000001</c:v>
                </c:pt>
                <c:pt idx="13">
                  <c:v>9.043000000000001</c:v>
                </c:pt>
                <c:pt idx="14">
                  <c:v>9.117000000000001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58291640"/>
        <c:axId val="2087269544"/>
      </c:lineChart>
      <c:lineChart>
        <c:grouping val="standard"/>
        <c:varyColors val="0"/>
        <c:ser>
          <c:idx val="1"/>
          <c:order val="1"/>
          <c:tx>
            <c:strRef>
              <c:f>Sheet1!$A$3</c:f>
              <c:strCache>
                <c:ptCount val="1"/>
                <c:pt idx="0">
                  <c:v>Milk yield (kg/cow)</c:v>
                </c:pt>
              </c:strCache>
            </c:strRef>
          </c:tx>
          <c:spPr>
            <a:ln w="47567">
              <a:solidFill>
                <a:srgbClr val="0000FF"/>
              </a:solidFill>
              <a:prstDash val="solid"/>
            </a:ln>
          </c:spPr>
          <c:marker>
            <c:symbol val="none"/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Sheet1!$B$3:$P$3</c:f>
              <c:numCache>
                <c:formatCode>General</c:formatCode>
                <c:ptCount val="15"/>
                <c:pt idx="0">
                  <c:v>2097.0</c:v>
                </c:pt>
                <c:pt idx="1">
                  <c:v>2171.0</c:v>
                </c:pt>
                <c:pt idx="2">
                  <c:v>2410.0</c:v>
                </c:pt>
                <c:pt idx="3">
                  <c:v>2656.0</c:v>
                </c:pt>
                <c:pt idx="4">
                  <c:v>3183.0</c:v>
                </c:pt>
                <c:pt idx="5">
                  <c:v>3775.0</c:v>
                </c:pt>
                <c:pt idx="6">
                  <c:v>4669.0</c:v>
                </c:pt>
                <c:pt idx="7">
                  <c:v>4704.0</c:v>
                </c:pt>
                <c:pt idx="8">
                  <c:v>5404.0</c:v>
                </c:pt>
                <c:pt idx="9">
                  <c:v>5906.0</c:v>
                </c:pt>
                <c:pt idx="10">
                  <c:v>6657.0</c:v>
                </c:pt>
                <c:pt idx="11">
                  <c:v>7470.0</c:v>
                </c:pt>
                <c:pt idx="12">
                  <c:v>8273.0</c:v>
                </c:pt>
                <c:pt idx="13">
                  <c:v>9121.0</c:v>
                </c:pt>
                <c:pt idx="14">
                  <c:v>9613.0</c:v>
                </c:pt>
              </c:numCache>
            </c:numRef>
          </c:val>
          <c:smooth val="0"/>
        </c:ser>
        <c:ser>
          <c:idx val="5"/>
          <c:order val="2"/>
          <c:tx>
            <c:strRef>
              <c:f>Sheet1!$A$5</c:f>
              <c:strCache>
                <c:ptCount val="1"/>
              </c:strCache>
            </c:strRef>
          </c:tx>
          <c:spPr>
            <a:ln w="15856">
              <a:solidFill>
                <a:srgbClr val="FF00FF"/>
              </a:solidFill>
              <a:prstDash val="solid"/>
            </a:ln>
          </c:spPr>
          <c:marker>
            <c:symbol val="circle"/>
            <c:size val="6"/>
            <c:spPr>
              <a:solidFill>
                <a:srgbClr val="FF00FF"/>
              </a:solidFill>
              <a:ln>
                <a:solidFill>
                  <a:srgbClr val="FF00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Sheet1!$B$5:$P$5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3"/>
          <c:order val="3"/>
          <c:tx>
            <c:strRef>
              <c:f>Sheet1!$A$6</c:f>
              <c:strCache>
                <c:ptCount val="1"/>
                <c:pt idx="0">
                  <c:v>Milk Production, Disposition, and Income Annual Summary</c:v>
                </c:pt>
              </c:strCache>
            </c:strRef>
          </c:tx>
          <c:spPr>
            <a:ln w="15856">
              <a:solidFill>
                <a:srgbClr val="00FFFF"/>
              </a:solidFill>
              <a:prstDash val="solid"/>
            </a:ln>
          </c:spPr>
          <c:marker>
            <c:symbol val="x"/>
            <c:size val="6"/>
            <c:spPr>
              <a:noFill/>
              <a:ln>
                <a:solidFill>
                  <a:srgbClr val="00FFFF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Sheet1!$B$6:$P$6</c:f>
              <c:numCache>
                <c:formatCode>General</c:formatCode>
                <c:ptCount val="15"/>
              </c:numCache>
            </c:numRef>
          </c:val>
          <c:smooth val="0"/>
        </c:ser>
        <c:ser>
          <c:idx val="2"/>
          <c:order val="4"/>
          <c:tx>
            <c:strRef>
              <c:f>Sheet1!$A$7</c:f>
              <c:strCache>
                <c:ptCount val="1"/>
                <c:pt idx="0">
                  <c:v>http://usda.mannlib.cornell.edu/MannUsda/viewDocumentInfo.do?documentID=1105</c:v>
                </c:pt>
              </c:strCache>
            </c:strRef>
          </c:tx>
          <c:spPr>
            <a:ln w="15856">
              <a:solidFill>
                <a:srgbClr val="00FF00"/>
              </a:solidFill>
              <a:prstDash val="solid"/>
            </a:ln>
          </c:spPr>
          <c:marker>
            <c:symbol val="triangle"/>
            <c:size val="6"/>
            <c:spPr>
              <a:solidFill>
                <a:srgbClr val="00FF00"/>
              </a:solidFill>
              <a:ln>
                <a:solidFill>
                  <a:srgbClr val="00FF00"/>
                </a:solidFill>
                <a:prstDash val="solid"/>
              </a:ln>
            </c:spPr>
          </c:marker>
          <c:cat>
            <c:strRef>
              <c:f>Sheet1!$B$1:$P$1</c:f>
              <c:strCache>
                <c:ptCount val="15"/>
                <c:pt idx="0">
                  <c:v>40</c:v>
                </c:pt>
                <c:pt idx="2">
                  <c:v>50</c:v>
                </c:pt>
                <c:pt idx="4">
                  <c:v>60</c:v>
                </c:pt>
                <c:pt idx="6">
                  <c:v>70</c:v>
                </c:pt>
                <c:pt idx="8">
                  <c:v>80</c:v>
                </c:pt>
                <c:pt idx="10">
                  <c:v>90</c:v>
                </c:pt>
                <c:pt idx="12">
                  <c:v>00</c:v>
                </c:pt>
                <c:pt idx="13">
                  <c:v>05</c:v>
                </c:pt>
                <c:pt idx="14">
                  <c:v>10</c:v>
                </c:pt>
              </c:strCache>
            </c:strRef>
          </c:cat>
          <c:val>
            <c:numRef>
              <c:f>Sheet1!$B$7:$P$7</c:f>
              <c:numCache>
                <c:formatCode>General</c:formatCode>
                <c:ptCount val="15"/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28494760"/>
        <c:axId val="-2057416536"/>
      </c:lineChart>
      <c:catAx>
        <c:axId val="-205829164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>
                    <a:solidFill>
                      <a:srgbClr val="000000"/>
                    </a:solidFill>
                  </a:defRPr>
                </a:pPr>
                <a:r>
                  <a:rPr lang="en-US">
                    <a:solidFill>
                      <a:srgbClr val="000000"/>
                    </a:solidFill>
                  </a:rPr>
                  <a:t>Year</a:t>
                </a:r>
              </a:p>
            </c:rich>
          </c:tx>
          <c:layout>
            <c:manualLayout>
              <c:xMode val="edge"/>
              <c:yMode val="edge"/>
              <c:x val="0.433333333333333"/>
              <c:y val="0.873239436619721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rgbClr val="0000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>
                <a:solidFill>
                  <a:srgbClr val="000000"/>
                </a:solidFill>
              </a:defRPr>
            </a:pPr>
            <a:endParaRPr lang="en-US"/>
          </a:p>
        </c:txPr>
        <c:crossAx val="2087269544"/>
        <c:crossesAt val="0.0"/>
        <c:auto val="1"/>
        <c:lblAlgn val="ctr"/>
        <c:lblOffset val="100"/>
        <c:tickLblSkip val="2"/>
        <c:tickMarkSkip val="2"/>
        <c:noMultiLvlLbl val="0"/>
      </c:catAx>
      <c:valAx>
        <c:axId val="2087269544"/>
        <c:scaling>
          <c:orientation val="minMax"/>
          <c:max val="30.0"/>
          <c:min val="0.0"/>
        </c:scaling>
        <c:delete val="0"/>
        <c:axPos val="l"/>
        <c:title>
          <c:tx>
            <c:rich>
              <a:bodyPr/>
              <a:lstStyle/>
              <a:p>
                <a:pPr>
                  <a:defRPr>
                    <a:solidFill>
                      <a:srgbClr val="FF0000"/>
                    </a:solidFill>
                  </a:defRPr>
                </a:pPr>
                <a:r>
                  <a:rPr lang="en-US">
                    <a:solidFill>
                      <a:srgbClr val="FF0000"/>
                    </a:solidFill>
                  </a:rPr>
                  <a:t>Cows (millions)</a:t>
                </a:r>
              </a:p>
            </c:rich>
          </c:tx>
          <c:layout>
            <c:manualLayout>
              <c:xMode val="edge"/>
              <c:yMode val="edge"/>
              <c:x val="0.0"/>
              <c:y val="0.187793427230047"/>
            </c:manualLayout>
          </c:layout>
          <c:overlay val="0"/>
          <c:spPr>
            <a:noFill/>
            <a:ln w="31711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47567" cap="sq">
            <a:solidFill>
              <a:srgbClr val="FF0000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>
                <a:solidFill>
                  <a:srgbClr val="FF0000"/>
                </a:solidFill>
              </a:defRPr>
            </a:pPr>
            <a:endParaRPr lang="en-US"/>
          </a:p>
        </c:txPr>
        <c:crossAx val="-2058291640"/>
        <c:crosses val="autoZero"/>
        <c:crossBetween val="midCat"/>
        <c:majorUnit val="5.0"/>
      </c:valAx>
      <c:catAx>
        <c:axId val="-2128494760"/>
        <c:scaling>
          <c:orientation val="minMax"/>
        </c:scaling>
        <c:delete val="1"/>
        <c:axPos val="b"/>
        <c:majorTickMark val="out"/>
        <c:minorTickMark val="none"/>
        <c:tickLblPos val="none"/>
        <c:crossAx val="-2057416536"/>
        <c:crossesAt val="0.0"/>
        <c:auto val="1"/>
        <c:lblAlgn val="ctr"/>
        <c:lblOffset val="100"/>
        <c:noMultiLvlLbl val="0"/>
      </c:catAx>
      <c:valAx>
        <c:axId val="-2057416536"/>
        <c:scaling>
          <c:orientation val="minMax"/>
          <c:max val="10000.0"/>
          <c:min val="0.0"/>
        </c:scaling>
        <c:delete val="0"/>
        <c:axPos val="r"/>
        <c:title>
          <c:tx>
            <c:rich>
              <a:bodyPr rot="5400000" vert="horz"/>
              <a:lstStyle/>
              <a:p>
                <a:pPr algn="ctr">
                  <a:defRPr/>
                </a:pPr>
                <a:r>
                  <a:rPr lang="en-US"/>
                  <a:t>Milk yield (kg/cow)</a:t>
                </a:r>
              </a:p>
            </c:rich>
          </c:tx>
          <c:layout>
            <c:manualLayout>
              <c:xMode val="edge"/>
              <c:yMode val="edge"/>
              <c:x val="0.925"/>
              <c:y val="0.126760563380282"/>
            </c:manualLayout>
          </c:layout>
          <c:overlay val="0"/>
          <c:spPr>
            <a:noFill/>
            <a:ln w="31711">
              <a:noFill/>
            </a:ln>
          </c:spPr>
        </c:title>
        <c:numFmt formatCode="#,##0" sourceLinked="0"/>
        <c:majorTickMark val="out"/>
        <c:minorTickMark val="none"/>
        <c:tickLblPos val="nextTo"/>
        <c:spPr>
          <a:ln w="47567" cap="sq">
            <a:solidFill>
              <a:srgbClr val="0000FF"/>
            </a:solidFill>
            <a:prstDash val="solid"/>
            <a:miter lim="800000"/>
          </a:ln>
        </c:spPr>
        <c:txPr>
          <a:bodyPr rot="0" vert="horz"/>
          <a:lstStyle/>
          <a:p>
            <a:pPr>
              <a:defRPr/>
            </a:pPr>
            <a:endParaRPr lang="en-US"/>
          </a:p>
        </c:txPr>
        <c:crossAx val="-2128494760"/>
        <c:crosses val="max"/>
        <c:crossBetween val="midCat"/>
        <c:majorUnit val="2000.0"/>
      </c:valAx>
      <c:spPr>
        <a:noFill/>
        <a:ln w="31711">
          <a:noFill/>
        </a:ln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2247" b="1" i="0" u="none" strike="noStrike" baseline="0">
          <a:solidFill>
            <a:schemeClr val="bg1">
              <a:lumMod val="60000"/>
              <a:lumOff val="40000"/>
            </a:schemeClr>
          </a:solidFill>
          <a:latin typeface="Humnst777 BT"/>
          <a:ea typeface="Humnst777 BT"/>
          <a:cs typeface="Humnst777 BT"/>
        </a:defRPr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6976744186046"/>
          <c:y val="0.0712468193384224"/>
          <c:w val="0.678779069767442"/>
          <c:h val="0.86259541984732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HO SNP</c:v>
                </c:pt>
              </c:strCache>
            </c:strRef>
          </c:tx>
          <c:spPr>
            <a:solidFill>
              <a:srgbClr val="FF0000"/>
            </a:solidFill>
            <a:ln w="22159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Holstein</c:v>
                </c:pt>
                <c:pt idx="1">
                  <c:v>Jersey</c:v>
                </c:pt>
                <c:pt idx="2">
                  <c:v> Brown Swiss</c:v>
                </c:pt>
              </c:strCache>
            </c:strRef>
          </c:cat>
          <c:val>
            <c:numRef>
              <c:f>Sheet1!$B$2:$D$2</c:f>
              <c:numCache>
                <c:formatCode>General</c:formatCode>
                <c:ptCount val="3"/>
                <c:pt idx="0">
                  <c:v>1.0</c:v>
                </c:pt>
                <c:pt idx="1">
                  <c:v>0.053</c:v>
                </c:pt>
                <c:pt idx="2">
                  <c:v>0.066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JE SNP</c:v>
                </c:pt>
              </c:strCache>
            </c:strRef>
          </c:tx>
          <c:spPr>
            <a:solidFill>
              <a:srgbClr val="1EFF19"/>
            </a:solidFill>
            <a:ln w="22159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Holstein</c:v>
                </c:pt>
                <c:pt idx="1">
                  <c:v>Jersey</c:v>
                </c:pt>
                <c:pt idx="2">
                  <c:v> Brown Swiss</c:v>
                </c:pt>
              </c:strCache>
            </c:strRef>
          </c:cat>
          <c:val>
            <c:numRef>
              <c:f>Sheet1!$B$3:$D$3</c:f>
              <c:numCache>
                <c:formatCode>General</c:formatCode>
                <c:ptCount val="3"/>
                <c:pt idx="0">
                  <c:v>0.03</c:v>
                </c:pt>
                <c:pt idx="1">
                  <c:v>1.0</c:v>
                </c:pt>
                <c:pt idx="2">
                  <c:v>-0.063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BS SNP</c:v>
                </c:pt>
              </c:strCache>
            </c:strRef>
          </c:tx>
          <c:spPr>
            <a:solidFill>
              <a:srgbClr val="0000FF"/>
            </a:solidFill>
            <a:ln w="22159">
              <a:noFill/>
            </a:ln>
          </c:spPr>
          <c:invertIfNegative val="0"/>
          <c:cat>
            <c:strRef>
              <c:f>Sheet1!$B$1:$D$1</c:f>
              <c:strCache>
                <c:ptCount val="3"/>
                <c:pt idx="0">
                  <c:v>Holstein</c:v>
                </c:pt>
                <c:pt idx="1">
                  <c:v>Jersey</c:v>
                </c:pt>
                <c:pt idx="2">
                  <c:v> Brown Swiss</c:v>
                </c:pt>
              </c:strCache>
            </c:strRef>
          </c:cat>
          <c:val>
            <c:numRef>
              <c:f>Sheet1!$B$4:$D$4</c:f>
              <c:numCache>
                <c:formatCode>General</c:formatCode>
                <c:ptCount val="3"/>
                <c:pt idx="0">
                  <c:v>0.13</c:v>
                </c:pt>
                <c:pt idx="1">
                  <c:v>0.112</c:v>
                </c:pt>
                <c:pt idx="2">
                  <c:v>1.0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72456216"/>
        <c:axId val="-2072563320"/>
      </c:barChart>
      <c:catAx>
        <c:axId val="-20724562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27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9" b="1" i="0" u="none" strike="noStrike" baseline="0">
                <a:solidFill>
                  <a:srgbClr val="000000"/>
                </a:solidFill>
                <a:latin typeface="Humnst777 BT"/>
                <a:ea typeface="Humnst777 BT"/>
                <a:cs typeface="Humnst777 BT"/>
              </a:defRPr>
            </a:pPr>
            <a:endParaRPr lang="en-US"/>
          </a:p>
        </c:txPr>
        <c:crossAx val="-2072563320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-2072563320"/>
        <c:scaling>
          <c:orientation val="minMax"/>
          <c:max val="1.0"/>
          <c:min val="-0.1"/>
        </c:scaling>
        <c:delete val="0"/>
        <c:axPos val="l"/>
        <c:title>
          <c:tx>
            <c:rich>
              <a:bodyPr/>
              <a:lstStyle/>
              <a:p>
                <a:pPr>
                  <a:defRPr sz="1679" b="1" i="0" u="none" strike="noStrike" baseline="0">
                    <a:solidFill>
                      <a:srgbClr val="000000"/>
                    </a:solidFill>
                    <a:latin typeface="Humnst777 BT"/>
                    <a:ea typeface="Humnst777 BT"/>
                    <a:cs typeface="Humnst777 BT"/>
                  </a:defRPr>
                </a:pPr>
                <a:r>
                  <a:rPr lang="en-US"/>
                  <a:t>Correlation</a:t>
                </a:r>
              </a:p>
            </c:rich>
          </c:tx>
          <c:layout>
            <c:manualLayout>
              <c:xMode val="edge"/>
              <c:yMode val="edge"/>
              <c:x val="0.0130813953488372"/>
              <c:y val="0.361323155216285"/>
            </c:manualLayout>
          </c:layout>
          <c:overlay val="0"/>
          <c:spPr>
            <a:noFill/>
            <a:ln w="22159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277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679" b="1" i="0" u="none" strike="noStrike" baseline="0">
                <a:solidFill>
                  <a:srgbClr val="000000"/>
                </a:solidFill>
                <a:latin typeface="Humnst777 BT"/>
                <a:ea typeface="Humnst777 BT"/>
                <a:cs typeface="Humnst777 BT"/>
              </a:defRPr>
            </a:pPr>
            <a:endParaRPr lang="en-US"/>
          </a:p>
        </c:txPr>
        <c:crossAx val="-2072456216"/>
        <c:crosses val="autoZero"/>
        <c:crossBetween val="between"/>
        <c:majorUnit val="0.1"/>
      </c:valAx>
      <c:spPr>
        <a:noFill/>
        <a:ln w="22159">
          <a:noFill/>
        </a:ln>
      </c:spPr>
    </c:plotArea>
    <c:legend>
      <c:legendPos val="r"/>
      <c:layout>
        <c:manualLayout>
          <c:xMode val="edge"/>
          <c:yMode val="edge"/>
          <c:x val="0.84593023255814"/>
          <c:y val="0.384223918575064"/>
          <c:w val="0.149709302325581"/>
          <c:h val="0.231552162849873"/>
        </c:manualLayout>
      </c:layout>
      <c:overlay val="0"/>
      <c:spPr>
        <a:noFill/>
        <a:ln w="22159">
          <a:noFill/>
        </a:ln>
      </c:spPr>
      <c:txPr>
        <a:bodyPr/>
        <a:lstStyle/>
        <a:p>
          <a:pPr>
            <a:defRPr sz="1544" b="1" i="0" u="none" strike="noStrike" baseline="0">
              <a:solidFill>
                <a:srgbClr val="000000"/>
              </a:solidFill>
              <a:latin typeface="Humnst777 BT"/>
              <a:ea typeface="Humnst777 BT"/>
              <a:cs typeface="Humnst777 BT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679" b="1" i="0" u="none" strike="noStrike" baseline="0">
          <a:solidFill>
            <a:srgbClr val="000000"/>
          </a:solidFill>
          <a:latin typeface="Humnst777 BT"/>
          <a:ea typeface="Humnst777 BT"/>
          <a:cs typeface="Humnst777 BT"/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Young G</c:v>
                </c:pt>
              </c:strCache>
            </c:strRef>
          </c:tx>
          <c:spPr>
            <a:solidFill>
              <a:schemeClr val="bg1">
                <a:lumMod val="60000"/>
                <a:lumOff val="40000"/>
              </a:schemeClr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Sheet1!$B$2:$B$6</c:f>
              <c:numCache>
                <c:formatCode>0</c:formatCode>
                <c:ptCount val="5"/>
                <c:pt idx="0">
                  <c:v>0.0</c:v>
                </c:pt>
                <c:pt idx="1">
                  <c:v>7.73794366231341</c:v>
                </c:pt>
                <c:pt idx="2">
                  <c:v>35.94048962996088</c:v>
                </c:pt>
                <c:pt idx="3">
                  <c:v>42.27904158444676</c:v>
                </c:pt>
                <c:pt idx="4">
                  <c:v>47.6120354973482</c:v>
                </c:pt>
              </c:numCache>
            </c:numRef>
          </c:val>
        </c:ser>
        <c:ser>
          <c:idx val="3"/>
          <c:order val="1"/>
          <c:tx>
            <c:strRef>
              <c:f>Sheet1!$E$1</c:f>
              <c:strCache>
                <c:ptCount val="1"/>
                <c:pt idx="0">
                  <c:v>Young Non-G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Sheet1!$E$2:$E$6</c:f>
              <c:numCache>
                <c:formatCode>0</c:formatCode>
                <c:ptCount val="5"/>
                <c:pt idx="0">
                  <c:v>28.45089660169097</c:v>
                </c:pt>
                <c:pt idx="1">
                  <c:v>21.7531767951936</c:v>
                </c:pt>
                <c:pt idx="2">
                  <c:v>3.227241432866544</c:v>
                </c:pt>
                <c:pt idx="3">
                  <c:v>0.685614151943471</c:v>
                </c:pt>
                <c:pt idx="4">
                  <c:v>0.38760574155263</c:v>
                </c:pt>
              </c:numCache>
            </c:numRef>
          </c:val>
        </c:ser>
        <c:ser>
          <c:idx val="1"/>
          <c:order val="2"/>
          <c:tx>
            <c:strRef>
              <c:f>Sheet1!$C$1</c:f>
              <c:strCache>
                <c:ptCount val="1"/>
                <c:pt idx="0">
                  <c:v>First crop G</c:v>
                </c:pt>
              </c:strCache>
            </c:strRef>
          </c:tx>
          <c:spPr>
            <a:solidFill>
              <a:srgbClr val="99FFCC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Sheet1!$C$2:$C$6</c:f>
              <c:numCache>
                <c:formatCode>0</c:formatCode>
                <c:ptCount val="5"/>
                <c:pt idx="0">
                  <c:v>1.81024868535756</c:v>
                </c:pt>
                <c:pt idx="1">
                  <c:v>22.95001916850656</c:v>
                </c:pt>
                <c:pt idx="2">
                  <c:v>40.07925598128826</c:v>
                </c:pt>
                <c:pt idx="3">
                  <c:v>39.20471213206687</c:v>
                </c:pt>
                <c:pt idx="4">
                  <c:v>38.21336972612601</c:v>
                </c:pt>
              </c:numCache>
            </c:numRef>
          </c:val>
        </c:ser>
        <c:ser>
          <c:idx val="4"/>
          <c:order val="3"/>
          <c:tx>
            <c:strRef>
              <c:f>Sheet1!$F$1</c:f>
              <c:strCache>
                <c:ptCount val="1"/>
                <c:pt idx="0">
                  <c:v>First crop non-G</c:v>
                </c:pt>
              </c:strCache>
            </c:strRef>
          </c:tx>
          <c:spPr>
            <a:solidFill>
              <a:srgbClr val="FFFF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Sheet1!$F$2:$F$6</c:f>
              <c:numCache>
                <c:formatCode>0</c:formatCode>
                <c:ptCount val="5"/>
                <c:pt idx="0">
                  <c:v>54.44689488891894</c:v>
                </c:pt>
                <c:pt idx="1">
                  <c:v>29.43030358996727</c:v>
                </c:pt>
                <c:pt idx="2">
                  <c:v>3.741675108429323</c:v>
                </c:pt>
                <c:pt idx="3">
                  <c:v>2.820008845578377</c:v>
                </c:pt>
                <c:pt idx="4">
                  <c:v>1.274945693632393</c:v>
                </c:pt>
              </c:numCache>
            </c:numRef>
          </c:val>
        </c:ser>
        <c:ser>
          <c:idx val="2"/>
          <c:order val="4"/>
          <c:tx>
            <c:strRef>
              <c:f>Sheet1!$D$1</c:f>
              <c:strCache>
                <c:ptCount val="1"/>
                <c:pt idx="0">
                  <c:v>Old G</c:v>
                </c:pt>
              </c:strCache>
            </c:strRef>
          </c:tx>
          <c:spPr>
            <a:solidFill>
              <a:srgbClr val="FC72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Sheet1!$D$2:$D$6</c:f>
              <c:numCache>
                <c:formatCode>0</c:formatCode>
                <c:ptCount val="5"/>
                <c:pt idx="0">
                  <c:v>0.472098711412524</c:v>
                </c:pt>
                <c:pt idx="1">
                  <c:v>11.06976590169868</c:v>
                </c:pt>
                <c:pt idx="2">
                  <c:v>14.83470758275052</c:v>
                </c:pt>
                <c:pt idx="3">
                  <c:v>13.40947949785593</c:v>
                </c:pt>
                <c:pt idx="4">
                  <c:v>11.36397657302532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Old non-G</c:v>
                </c:pt>
              </c:strCache>
            </c:strRef>
          </c:tx>
          <c:spPr>
            <a:solidFill>
              <a:srgbClr val="FF0000"/>
            </a:solidFill>
            <a:ln w="38100">
              <a:noFill/>
            </a:ln>
          </c:spPr>
          <c:invertIfNegative val="0"/>
          <c:cat>
            <c:numRef>
              <c:f>Sheet1!$A$2:$A$6</c:f>
              <c:numCache>
                <c:formatCode>General</c:formatCode>
                <c:ptCount val="5"/>
                <c:pt idx="0">
                  <c:v>2007.0</c:v>
                </c:pt>
                <c:pt idx="1">
                  <c:v>2008.0</c:v>
                </c:pt>
                <c:pt idx="2">
                  <c:v>2009.0</c:v>
                </c:pt>
                <c:pt idx="3">
                  <c:v>2010.0</c:v>
                </c:pt>
                <c:pt idx="4">
                  <c:v>2011.0</c:v>
                </c:pt>
              </c:numCache>
            </c:numRef>
          </c:cat>
          <c:val>
            <c:numRef>
              <c:f>Sheet1!$G$2:$G$6</c:f>
              <c:numCache>
                <c:formatCode>0</c:formatCode>
                <c:ptCount val="5"/>
                <c:pt idx="0">
                  <c:v>14.81986111262001</c:v>
                </c:pt>
                <c:pt idx="1">
                  <c:v>7.058790882320294</c:v>
                </c:pt>
                <c:pt idx="2">
                  <c:v>2.176630264704315</c:v>
                </c:pt>
                <c:pt idx="3">
                  <c:v>1.601143788108712</c:v>
                </c:pt>
                <c:pt idx="4">
                  <c:v>1.148066768315645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-2031445272"/>
        <c:axId val="-2021587688"/>
      </c:barChart>
      <c:catAx>
        <c:axId val="-2031445272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sv-SE" dirty="0" smtClean="0"/>
                  <a:t>Breeding year</a:t>
                </a:r>
                <a:endParaRPr lang="sv-SE" dirty="0"/>
              </a:p>
            </c:rich>
          </c:tx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800">
                <a:solidFill>
                  <a:srgbClr val="000000"/>
                </a:solidFill>
                <a:latin typeface="VAGRounded BT" pitchFamily="34" charset="0"/>
              </a:defRPr>
            </a:pPr>
            <a:endParaRPr lang="en-US"/>
          </a:p>
        </c:txPr>
        <c:crossAx val="-2021587688"/>
        <c:crosses val="autoZero"/>
        <c:auto val="1"/>
        <c:lblAlgn val="ctr"/>
        <c:lblOffset val="100"/>
        <c:noMultiLvlLbl val="0"/>
      </c:catAx>
      <c:valAx>
        <c:axId val="-2021587688"/>
        <c:scaling>
          <c:orientation val="minMax"/>
        </c:scaling>
        <c:delete val="0"/>
        <c:axPos val="l"/>
        <c:majorGridlines>
          <c:spPr>
            <a:ln>
              <a:prstDash val="sysDot"/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sv-SE" dirty="0" smtClean="0"/>
                  <a:t>% of total</a:t>
                </a:r>
                <a:r>
                  <a:rPr lang="sv-SE" baseline="0" dirty="0" smtClean="0"/>
                  <a:t> breedings</a:t>
                </a:r>
                <a:endParaRPr lang="sv-SE" dirty="0"/>
              </a:p>
            </c:rich>
          </c:tx>
          <c:overlay val="0"/>
        </c:title>
        <c:numFmt formatCode="0%" sourceLinked="1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800">
                <a:solidFill>
                  <a:srgbClr val="000000"/>
                </a:solidFill>
                <a:latin typeface="VAGRounded BT" pitchFamily="34" charset="0"/>
              </a:defRPr>
            </a:pPr>
            <a:endParaRPr lang="en-US"/>
          </a:p>
        </c:txPr>
        <c:crossAx val="-2031445272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>
              <a:solidFill>
                <a:srgbClr val="000000"/>
              </a:solidFill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0EA52A-DBC3-FA40-99F1-E85A4A05752A}" type="datetimeFigureOut">
              <a:rPr lang="en-US" smtClean="0"/>
              <a:pPr/>
              <a:t>4/17/13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7C39B9-16A1-FE4D-80BF-50A88C645F5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317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EBB807-EFF4-234F-807D-155DBCE415A0}" type="slidenum">
              <a:rPr lang="en-US">
                <a:solidFill>
                  <a:srgbClr val="FFFF00"/>
                </a:solidFill>
              </a:rPr>
              <a:pPr algn="r" eaLnBrk="1" hangingPunct="1"/>
              <a:t>2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7EA9B2BE-27F6-BB42-AEAF-A5755E08765A}" type="slidenum">
              <a:rPr lang="en-US">
                <a:solidFill>
                  <a:srgbClr val="FFFF00"/>
                </a:solidFill>
              </a:rPr>
              <a:pPr eaLnBrk="1" hangingPunct="1"/>
              <a:t>15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E7115A43-BCC9-EF44-A39C-5CFE4705EB75}" type="slidenum">
              <a:rPr lang="en-US">
                <a:solidFill>
                  <a:srgbClr val="FFFF00"/>
                </a:solidFill>
              </a:rPr>
              <a:pPr algn="r" eaLnBrk="1" hangingPunct="1"/>
              <a:t>16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4665" eaLnBrk="0" hangingPunct="0"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31731" indent="-281435" defTabSz="914665" eaLnBrk="0" hangingPunct="0"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5741" indent="-225148" defTabSz="914665" eaLnBrk="0" hangingPunct="0"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6037" indent="-225148" defTabSz="914665" eaLnBrk="0" hangingPunct="0"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26333" indent="-225148" defTabSz="914665" eaLnBrk="0" hangingPunct="0"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76630" indent="-225148" defTabSz="91466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26926" indent="-225148" defTabSz="91466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77222" indent="-225148" defTabSz="91466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27518" indent="-225148" defTabSz="914665" eaLnBrk="0" fontAlgn="base" hangingPunct="0">
              <a:spcBef>
                <a:spcPct val="0"/>
              </a:spcBef>
              <a:spcAft>
                <a:spcPct val="0"/>
              </a:spcAft>
              <a:defRPr sz="39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D9311E5C-2068-A049-8930-D645E63CDDE9}" type="slidenum">
              <a:rPr lang="en-US" sz="1200" b="0">
                <a:solidFill>
                  <a:srgbClr val="FFFF00"/>
                </a:solidFill>
              </a:rPr>
              <a:pPr eaLnBrk="1" hangingPunct="1"/>
              <a:t>17</a:t>
            </a:fld>
            <a:endParaRPr lang="en-US" sz="1200" b="0">
              <a:solidFill>
                <a:srgbClr val="FFFF00"/>
              </a:solidFill>
            </a:endParaRPr>
          </a:p>
        </p:txBody>
      </p:sp>
      <p:sp>
        <p:nvSpPr>
          <p:cNvPr id="21507" name="Rectangle 7"/>
          <p:cNvSpPr txBox="1">
            <a:spLocks noGrp="1" noChangeArrowheads="1"/>
          </p:cNvSpPr>
          <p:nvPr/>
        </p:nvSpPr>
        <p:spPr bwMode="auto">
          <a:xfrm>
            <a:off x="3885579" y="8686643"/>
            <a:ext cx="2972421" cy="4573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01" tIns="45700" rIns="91401" bIns="45700" anchor="b"/>
          <a:lstStyle>
            <a:lvl1pPr defTabSz="928688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CA7B66B9-F55A-3941-99F2-46F2775391E0}" type="slidenum">
              <a:rPr lang="en-US" sz="1200" b="0">
                <a:solidFill>
                  <a:srgbClr val="FFFF00"/>
                </a:solidFill>
              </a:rPr>
              <a:pPr algn="r" eaLnBrk="1" hangingPunct="1"/>
              <a:t>17</a:t>
            </a:fld>
            <a:endParaRPr lang="en-US" sz="1200" b="0">
              <a:solidFill>
                <a:srgbClr val="FFFF00"/>
              </a:solidFill>
            </a:endParaRPr>
          </a:p>
        </p:txBody>
      </p:sp>
      <p:sp>
        <p:nvSpPr>
          <p:cNvPr id="2150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85B0AD4-062B-4914-9140-578642C40BFB}" type="slidenum">
              <a:rPr lang="en-US"/>
              <a:pPr/>
              <a:t>25</a:t>
            </a:fld>
            <a:endParaRPr lang="en-US"/>
          </a:p>
        </p:txBody>
      </p:sp>
      <p:sp>
        <p:nvSpPr>
          <p:cNvPr id="9369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6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We are all familiar with a traditional pedigree chart.   Animal is expected to be an average of his parents.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E56D8AC-891B-45E2-8226-CEAF1F0EF267}" type="slidenum">
              <a:rPr lang="en-US"/>
              <a:pPr/>
              <a:t>26</a:t>
            </a:fld>
            <a:endParaRPr lang="en-US"/>
          </a:p>
        </p:txBody>
      </p:sp>
      <p:sp>
        <p:nvSpPr>
          <p:cNvPr id="1054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54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662" indent="-224662"/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07533DB8-8154-458E-948D-C67482315339}" type="slidenum">
              <a:rPr lang="en-US"/>
              <a:pPr/>
              <a:t>27</a:t>
            </a:fld>
            <a:endParaRPr lang="en-US"/>
          </a:p>
        </p:txBody>
      </p:sp>
      <p:sp>
        <p:nvSpPr>
          <p:cNvPr id="294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94915" name="Notes Placeholder 2"/>
          <p:cNvSpPr>
            <a:spLocks noGrp="1"/>
          </p:cNvSpPr>
          <p:nvPr>
            <p:ph type="body" idx="1"/>
          </p:nvPr>
        </p:nvSpPr>
        <p:spPr>
          <a:xfrm>
            <a:off x="685490" y="4342699"/>
            <a:ext cx="5487020" cy="4114956"/>
          </a:xfrm>
        </p:spPr>
        <p:txBody>
          <a:bodyPr lIns="91431" tIns="45716" rIns="91431" bIns="45716"/>
          <a:lstStyle/>
          <a:p>
            <a:pPr defTabSz="896203">
              <a:spcBef>
                <a:spcPct val="0"/>
              </a:spcBef>
            </a:pPr>
            <a:endParaRPr lang="en-US"/>
          </a:p>
        </p:txBody>
      </p:sp>
      <p:sp>
        <p:nvSpPr>
          <p:cNvPr id="294916" name="Slide Number Placeholder 3"/>
          <p:cNvSpPr txBox="1">
            <a:spLocks noGrp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874"/>
            <a:fld id="{4C6A06E8-B9FD-4126-8875-D65885B0B78E}" type="slidenum">
              <a:rPr lang="en-US" sz="1200">
                <a:latin typeface="Calibri" pitchFamily="34" charset="0"/>
              </a:rPr>
              <a:pPr algn="r" defTabSz="914874"/>
              <a:t>27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B53DEE64-3BB3-4F6D-AA75-6198DBEC6A0F}" type="slidenum">
              <a:rPr lang="en-US"/>
              <a:pPr/>
              <a:t>28</a:t>
            </a:fld>
            <a:endParaRPr lang="en-US"/>
          </a:p>
        </p:txBody>
      </p:sp>
      <p:sp>
        <p:nvSpPr>
          <p:cNvPr id="296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4588" y="685800"/>
            <a:ext cx="4570412" cy="3429000"/>
          </a:xfrm>
          <a:ln/>
        </p:spPr>
      </p:sp>
      <p:sp>
        <p:nvSpPr>
          <p:cNvPr id="296963" name="Notes Placeholder 2"/>
          <p:cNvSpPr>
            <a:spLocks noGrp="1"/>
          </p:cNvSpPr>
          <p:nvPr>
            <p:ph type="body" idx="1"/>
          </p:nvPr>
        </p:nvSpPr>
        <p:spPr>
          <a:xfrm>
            <a:off x="685490" y="4342699"/>
            <a:ext cx="5487020" cy="4114956"/>
          </a:xfrm>
        </p:spPr>
        <p:txBody>
          <a:bodyPr lIns="91431" tIns="45716" rIns="91431" bIns="45716"/>
          <a:lstStyle/>
          <a:p>
            <a:pPr defTabSz="896203">
              <a:spcBef>
                <a:spcPct val="0"/>
              </a:spcBef>
            </a:pPr>
            <a:endParaRPr lang="en-US"/>
          </a:p>
        </p:txBody>
      </p:sp>
      <p:sp>
        <p:nvSpPr>
          <p:cNvPr id="296964" name="Slide Number Placeholder 3"/>
          <p:cNvSpPr txBox="1">
            <a:spLocks noGrp="1"/>
          </p:cNvSpPr>
          <p:nvPr/>
        </p:nvSpPr>
        <p:spPr bwMode="auto">
          <a:xfrm>
            <a:off x="3884960" y="8685396"/>
            <a:ext cx="2971490" cy="45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 anchor="b"/>
          <a:lstStyle/>
          <a:p>
            <a:pPr algn="r" defTabSz="914874"/>
            <a:fld id="{FEF7BD56-F207-4F20-B151-5869FB0F1912}" type="slidenum">
              <a:rPr lang="en-US" sz="1200">
                <a:latin typeface="Calibri" pitchFamily="34" charset="0"/>
              </a:rPr>
              <a:pPr algn="r" defTabSz="914874"/>
              <a:t>28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29057" indent="-280406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2162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570276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18927" indent="-224325" defTabSz="911322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46757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16227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36487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13528" indent="-224325" defTabSz="911322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1BDCA752-9040-D84C-934F-02D2F3237B2B}" type="slidenum">
              <a:rPr lang="en-US">
                <a:solidFill>
                  <a:srgbClr val="FFFF00"/>
                </a:solidFill>
              </a:rPr>
              <a:pPr eaLnBrk="1" hangingPunct="1"/>
              <a:t>36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71B7ABA9-6B4D-0145-AE8F-4136903E06A6}" type="slidenum">
              <a:rPr lang="en-US">
                <a:solidFill>
                  <a:srgbClr val="FFFF00"/>
                </a:solidFill>
              </a:rPr>
              <a:pPr algn="r" eaLnBrk="1" hangingPunct="1"/>
              <a:t>37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27EBB807-EFF4-234F-807D-155DBCE415A0}" type="slidenum">
              <a:rPr lang="en-US">
                <a:solidFill>
                  <a:srgbClr val="FFFF00"/>
                </a:solidFill>
              </a:rPr>
              <a:pPr algn="r" eaLnBrk="1" hangingPunct="1"/>
              <a:t>3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59CCF203-3699-8C4D-8BCF-48D5A4F432C6}" type="slidenum">
              <a:rPr lang="en-US">
                <a:solidFill>
                  <a:srgbClr val="FFFF00"/>
                </a:solidFill>
              </a:rPr>
              <a:pPr algn="r" eaLnBrk="1" hangingPunct="1"/>
              <a:t>6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D1EE1493-1F09-9B48-99AB-A64CFDFDFF64}" type="slidenum">
              <a:rPr lang="en-US">
                <a:solidFill>
                  <a:srgbClr val="FFFF00"/>
                </a:solidFill>
              </a:rPr>
              <a:pPr algn="r" eaLnBrk="1" hangingPunct="1"/>
              <a:t>7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A21384E0-4686-E14C-8D97-7B903BBEED2C}" type="slidenum">
              <a:rPr lang="en-US">
                <a:solidFill>
                  <a:srgbClr val="FFFF00"/>
                </a:solidFill>
              </a:rPr>
              <a:pPr algn="r" eaLnBrk="1" hangingPunct="1"/>
              <a:t>8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0B2AFDE9-57F5-8C4E-9A35-0B3130CF493C}" type="slidenum">
              <a:rPr lang="en-US">
                <a:solidFill>
                  <a:srgbClr val="FFFF00"/>
                </a:solidFill>
              </a:rPr>
              <a:pPr algn="r" eaLnBrk="1" hangingPunct="1"/>
              <a:t>10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13840CA4-78F0-6D45-92FE-538A014DF079}" type="slidenum">
              <a:rPr lang="en-US">
                <a:solidFill>
                  <a:srgbClr val="FFFF00"/>
                </a:solidFill>
              </a:rPr>
              <a:pPr algn="r" eaLnBrk="1" hangingPunct="1"/>
              <a:t>11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B230DF6-1430-DE46-91A5-29155AACA161}" type="slidenum">
              <a:rPr lang="en-US"/>
              <a:pPr/>
              <a:t>12</a:t>
            </a:fld>
            <a:endParaRPr lang="en-US"/>
          </a:p>
        </p:txBody>
      </p:sp>
      <p:sp>
        <p:nvSpPr>
          <p:cNvPr id="164866" name="Rectangle 7"/>
          <p:cNvSpPr txBox="1">
            <a:spLocks noGrp="1" noChangeArrowheads="1"/>
          </p:cNvSpPr>
          <p:nvPr/>
        </p:nvSpPr>
        <p:spPr bwMode="auto">
          <a:xfrm>
            <a:off x="3884960" y="8686957"/>
            <a:ext cx="2973040" cy="4570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55" tIns="45528" rIns="91055" bIns="45528" anchor="b"/>
          <a:lstStyle>
            <a:lvl1pPr defTabSz="930275">
              <a:defRPr sz="2400">
                <a:solidFill>
                  <a:srgbClr val="FFFFFF"/>
                </a:solidFill>
                <a:latin typeface="Arial" charset="0"/>
                <a:ea typeface="ＭＳ Ｐゴシック" charset="0"/>
                <a:cs typeface="DejaVu Sans" charset="0"/>
              </a:defRPr>
            </a:lvl1pPr>
            <a:lvl2pPr marL="744538" indent="-28733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2pPr>
            <a:lvl3pPr marL="11445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3pPr>
            <a:lvl4pPr marL="16017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4pPr>
            <a:lvl5pPr marL="2058988" defTabSz="930275"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5pPr>
            <a:lvl6pPr marL="25161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6pPr>
            <a:lvl7pPr marL="29733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7pPr>
            <a:lvl8pPr marL="34305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8pPr>
            <a:lvl9pPr marL="3887788" indent="-228600" defTabSz="930275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defRPr sz="2400">
                <a:solidFill>
                  <a:srgbClr val="FFFFFF"/>
                </a:solidFill>
                <a:latin typeface="Arial" charset="0"/>
                <a:ea typeface="DejaVu Sans" charset="0"/>
                <a:cs typeface="DejaVu Sans" charset="0"/>
              </a:defRPr>
            </a:lvl9pPr>
          </a:lstStyle>
          <a:p>
            <a:pPr algn="r">
              <a:buClrTx/>
              <a:buSzTx/>
              <a:buFontTx/>
              <a:buNone/>
            </a:pPr>
            <a:fld id="{109D4EBC-9CD2-F948-9DCF-5DD0E7F7D958}" type="slidenum">
              <a:rPr lang="en-US" sz="1200">
                <a:solidFill>
                  <a:srgbClr val="FFFF00"/>
                </a:solidFill>
              </a:rPr>
              <a:pPr algn="r">
                <a:buClrTx/>
                <a:buSzTx/>
                <a:buFontTx/>
                <a:buNone/>
              </a:pPr>
              <a:t>12</a:t>
            </a:fld>
            <a:endParaRPr lang="en-US" sz="1200">
              <a:solidFill>
                <a:srgbClr val="FFFF00"/>
              </a:solidFill>
            </a:endParaRPr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4213"/>
            <a:ext cx="4570412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021" y="4344259"/>
            <a:ext cx="5027959" cy="4114956"/>
          </a:xfrm>
        </p:spPr>
        <p:txBody>
          <a:bodyPr lIns="91055" tIns="45528" rIns="91055" bIns="45528"/>
          <a:lstStyle/>
          <a:p>
            <a:pPr defTabSz="896203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 txBox="1">
            <a:spLocks noGrp="1" noChangeArrowheads="1"/>
          </p:cNvSpPr>
          <p:nvPr/>
        </p:nvSpPr>
        <p:spPr bwMode="auto">
          <a:xfrm>
            <a:off x="3885579" y="8686489"/>
            <a:ext cx="2972421" cy="45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067" tIns="45533" rIns="91067" bIns="45533" anchor="b"/>
          <a:lstStyle>
            <a:lvl1pPr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defTabSz="928688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defTabSz="928688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/>
            <a:fld id="{95F72180-E0D2-A442-8101-E220F592B6F8}" type="slidenum">
              <a:rPr lang="en-US">
                <a:solidFill>
                  <a:srgbClr val="FFFF00"/>
                </a:solidFill>
              </a:rPr>
              <a:pPr algn="r" eaLnBrk="1" hangingPunct="1"/>
              <a:t>14</a:t>
            </a:fld>
            <a:endParaRPr lang="en-US">
              <a:solidFill>
                <a:srgbClr val="FFFF00"/>
              </a:solidFill>
            </a:endParaRPr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hyperlink" Target="mailto:george.wiggans@ars.usda.gov" TargetMode="Externa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gradFill flip="none" rotWithShape="0">
          <a:gsLst>
            <a:gs pos="0">
              <a:srgbClr val="000066"/>
            </a:gs>
            <a:gs pos="12000">
              <a:srgbClr val="000066"/>
            </a:gs>
            <a:gs pos="16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000066"/>
                </a:solidFill>
              </a:defRPr>
            </a:lvl1pPr>
            <a:lvl2pPr>
              <a:defRPr>
                <a:solidFill>
                  <a:srgbClr val="000066"/>
                </a:solidFill>
              </a:defRPr>
            </a:lvl2pPr>
            <a:lvl3pPr>
              <a:defRPr>
                <a:solidFill>
                  <a:srgbClr val="000066"/>
                </a:solidFill>
              </a:defRPr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 flip="none" rotWithShape="0">
          <a:gsLst>
            <a:gs pos="0">
              <a:srgbClr val="000066"/>
            </a:gs>
            <a:gs pos="48000">
              <a:srgbClr val="000066"/>
            </a:gs>
            <a:gs pos="55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2880"/>
            <a:ext cx="7772400" cy="299212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711200" y="3763132"/>
            <a:ext cx="7772400" cy="2441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George</a:t>
            </a:r>
            <a:r>
              <a:rPr lang="en-US" sz="3600" b="1" baseline="0" dirty="0" smtClean="0">
                <a:solidFill>
                  <a:srgbClr val="006600"/>
                </a:solidFill>
                <a:latin typeface="Calibri" pitchFamily="34" charset="0"/>
                <a:cs typeface="Calibri" pitchFamily="34" charset="0"/>
              </a:rPr>
              <a:t> R. Wiggans</a:t>
            </a:r>
          </a:p>
          <a:p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Animal Improvement Programs Laboratory</a:t>
            </a:r>
          </a:p>
          <a:p>
            <a:pPr>
              <a:lnSpc>
                <a:spcPts val="3400"/>
              </a:lnSpc>
            </a:pPr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Agricultural Research Service, USDA</a:t>
            </a:r>
          </a:p>
          <a:p>
            <a:pPr>
              <a:lnSpc>
                <a:spcPts val="3400"/>
              </a:lnSpc>
            </a:pPr>
            <a:r>
              <a:rPr lang="en-US" sz="2800" b="1" baseline="0" dirty="0" smtClean="0">
                <a:solidFill>
                  <a:srgbClr val="000066"/>
                </a:solidFill>
                <a:latin typeface="Calibri" pitchFamily="34" charset="0"/>
                <a:cs typeface="Calibri" pitchFamily="34" charset="0"/>
              </a:rPr>
              <a:t>Beltsville, MD 20705-2350, USA</a:t>
            </a:r>
          </a:p>
          <a:p>
            <a:r>
              <a:rPr lang="en-US" sz="2800" b="1" baseline="0" dirty="0" smtClean="0">
                <a:solidFill>
                  <a:srgbClr val="00480F"/>
                </a:solidFill>
                <a:latin typeface="Calibri" pitchFamily="34" charset="0"/>
                <a:cs typeface="Calibri" pitchFamily="34" charset="0"/>
                <a:hlinkClick r:id="rId2"/>
              </a:rPr>
              <a:t>george.wiggans@ars.usda.gov</a:t>
            </a:r>
            <a:endParaRPr lang="en-US" sz="2800" b="1" dirty="0">
              <a:solidFill>
                <a:srgbClr val="00480F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pPr lvl="0"/>
            <a:endParaRPr lang="en-US" noProof="0" smtClean="0"/>
          </a:p>
        </p:txBody>
      </p:sp>
    </p:spTree>
    <p:extLst>
      <p:ext uri="{BB962C8B-B14F-4D97-AF65-F5344CB8AC3E}">
        <p14:creationId xmlns:p14="http://schemas.microsoft.com/office/powerpoint/2010/main" val="52335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7069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5613" y="1233488"/>
            <a:ext cx="8226425" cy="192405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724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613" y="182563"/>
            <a:ext cx="8226425" cy="54927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963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hyperlink" Target="http://www.ars.usda.gov/" TargetMode="External"/><Relationship Id="rId9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66"/>
            </a:gs>
            <a:gs pos="12000">
              <a:srgbClr val="000066"/>
            </a:gs>
            <a:gs pos="16000">
              <a:schemeClr val="tx1"/>
            </a:gs>
            <a:gs pos="94000">
              <a:schemeClr val="tx1"/>
            </a:gs>
            <a:gs pos="97000">
              <a:srgbClr val="006600"/>
            </a:gs>
            <a:gs pos="100000">
              <a:srgbClr val="0066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371600"/>
            <a:ext cx="8226425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8" name="Text Box 50"/>
          <p:cNvSpPr txBox="1">
            <a:spLocks noChangeArrowheads="1"/>
          </p:cNvSpPr>
          <p:nvPr/>
        </p:nvSpPr>
        <p:spPr bwMode="ltGray">
          <a:xfrm>
            <a:off x="7525463" y="6583680"/>
            <a:ext cx="543675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 anchor="ctr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Wiggans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1" name="Text Box 51"/>
          <p:cNvSpPr txBox="1">
            <a:spLocks noChangeArrowheads="1"/>
          </p:cNvSpPr>
          <p:nvPr/>
        </p:nvSpPr>
        <p:spPr bwMode="ltGray">
          <a:xfrm>
            <a:off x="227013" y="6583680"/>
            <a:ext cx="4776787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kumimoji="1" lang="en-US" sz="1200" b="1" baseline="0" dirty="0" smtClean="0">
                <a:latin typeface="Calibri" pitchFamily="34" charset="0"/>
                <a:cs typeface="Calibri" pitchFamily="34" charset="0"/>
              </a:rPr>
              <a:t>ANSC UMD</a:t>
            </a:r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(</a:t>
            </a:r>
            <a:fld id="{6EF5BE8E-3B3E-486D-9684-5293E34BCCC8}" type="slidenum">
              <a:rPr kumimoji="1" lang="en-US" sz="1200" b="1" smtClean="0">
                <a:latin typeface="Calibri" pitchFamily="34" charset="0"/>
                <a:cs typeface="Calibri" pitchFamily="34" charset="0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r>
              <a:rPr kumimoji="1" lang="en-US" sz="1200" b="1" dirty="0" smtClean="0">
                <a:latin typeface="Calibri" pitchFamily="34" charset="0"/>
                <a:cs typeface="Calibri" pitchFamily="34" charset="0"/>
              </a:rPr>
              <a:t>)</a:t>
            </a:r>
            <a:endParaRPr kumimoji="1" lang="en-US" sz="1200" b="1" dirty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22" name="Picture 21" descr="USDA-logo.png">
            <a:hlinkClick r:id="rId8"/>
          </p:cNvPr>
          <p:cNvPicPr>
            <a:picLocks noChangeAspect="1"/>
          </p:cNvPicPr>
          <p:nvPr userDrawn="1"/>
        </p:nvPicPr>
        <p:blipFill>
          <a:blip r:embed="rId9" cstate="print"/>
          <a:srcRect l="4915" t="4729" r="-4915" b="-1892"/>
          <a:stretch>
            <a:fillRect/>
          </a:stretch>
        </p:blipFill>
        <p:spPr>
          <a:xfrm>
            <a:off x="8148769" y="6340512"/>
            <a:ext cx="713644" cy="480404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21" name="Text Box 33"/>
          <p:cNvSpPr txBox="1">
            <a:spLocks noChangeArrowheads="1"/>
          </p:cNvSpPr>
          <p:nvPr userDrawn="1"/>
        </p:nvSpPr>
        <p:spPr bwMode="ltGray">
          <a:xfrm>
            <a:off x="8304209" y="6685852"/>
            <a:ext cx="558800" cy="100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kumimoji="1" lang="en-US" sz="650" b="1" dirty="0" smtClean="0">
                <a:latin typeface="Calibri" pitchFamily="34" charset="0"/>
                <a:cs typeface="Calibri" pitchFamily="34" charset="0"/>
              </a:rPr>
              <a:t>2013</a:t>
            </a:r>
            <a:endParaRPr kumimoji="1" lang="en-US" sz="650" b="1" dirty="0">
              <a:latin typeface="Calibri" pitchFamily="34" charset="0"/>
              <a:cs typeface="Calibri" pitchFamily="34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75" r:id="rId2"/>
    <p:sldLayoutId id="2147483676" r:id="rId3"/>
    <p:sldLayoutId id="2147483677" r:id="rId4"/>
    <p:sldLayoutId id="2147483678" r:id="rId5"/>
    <p:sldLayoutId id="2147483679" r:id="rId6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3800" b="1">
          <a:solidFill>
            <a:schemeClr val="tx2"/>
          </a:solidFill>
          <a:latin typeface="Calibri" pitchFamily="34" charset="0"/>
          <a:ea typeface="+mj-ea"/>
          <a:cs typeface="Calibri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Humnst777 BT" pitchFamily="34" charset="0"/>
        </a:defRPr>
      </a:lvl9pPr>
    </p:titleStyle>
    <p:bodyStyle>
      <a:lvl1pPr marL="339725" indent="-339725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67000"/>
        <a:buFont typeface="Monotype Sorts" pitchFamily="2" charset="2"/>
        <a:buChar char="l"/>
        <a:defRPr sz="3200" b="1">
          <a:solidFill>
            <a:srgbClr val="000066"/>
          </a:solidFill>
          <a:latin typeface="Calibri" pitchFamily="34" charset="0"/>
          <a:ea typeface="+mn-ea"/>
          <a:cs typeface="Calibri" pitchFamily="34" charset="0"/>
        </a:defRPr>
      </a:lvl1pPr>
      <a:lvl2pPr marL="690563" indent="-284163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80000"/>
        <a:buFont typeface="Monotype Sorts" pitchFamily="2" charset="2"/>
        <a:buChar char="w"/>
        <a:defRPr sz="3200" b="1">
          <a:solidFill>
            <a:srgbClr val="000066"/>
          </a:solidFill>
          <a:latin typeface="Calibri" pitchFamily="34" charset="0"/>
          <a:cs typeface="Calibri" pitchFamily="34" charset="0"/>
        </a:defRPr>
      </a:lvl2pPr>
      <a:lvl3pPr marL="1206500" indent="-515938" algn="l" rtl="0" eaLnBrk="1" fontAlgn="base" hangingPunct="1">
        <a:spcBef>
          <a:spcPct val="0"/>
        </a:spcBef>
        <a:spcAft>
          <a:spcPct val="50000"/>
        </a:spcAft>
        <a:buClr>
          <a:srgbClr val="000066"/>
        </a:buClr>
        <a:buSzPct val="120000"/>
        <a:buFont typeface="Humnst777 BT"/>
        <a:buChar char="−"/>
        <a:defRPr sz="3200" b="1">
          <a:solidFill>
            <a:srgbClr val="000066"/>
          </a:solidFill>
          <a:latin typeface="Calibri" pitchFamily="34" charset="0"/>
          <a:cs typeface="Calibri" pitchFamily="34" charset="0"/>
        </a:defRPr>
      </a:lvl3pPr>
      <a:lvl4pPr marL="16637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5000"/>
        </a:spcBef>
        <a:spcAft>
          <a:spcPct val="0"/>
        </a:spcAft>
        <a:buClr>
          <a:srgbClr val="009900"/>
        </a:buClr>
        <a:buSzPct val="120000"/>
        <a:buChar char="•"/>
        <a:defRPr sz="28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4" Type="http://schemas.openxmlformats.org/officeDocument/2006/relationships/image" Target="../media/image14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jpeg"/><Relationship Id="rId6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6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wmf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4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chart" Target="../charts/char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1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53215"/>
            <a:ext cx="7772400" cy="2308324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 smtClean="0"/>
              <a:t>Genetic improvement program for dairy cattle</a:t>
            </a:r>
            <a:br>
              <a:rPr lang="en-US" dirty="0" smtClean="0"/>
            </a:br>
            <a:endParaRPr lang="en-US" dirty="0"/>
          </a:p>
        </p:txBody>
      </p:sp>
      <p:pic>
        <p:nvPicPr>
          <p:cNvPr id="5" name="Picture 4" descr="cowsil.gif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l="556" t="786" r="556" b="786"/>
          <a:stretch>
            <a:fillRect/>
          </a:stretch>
        </p:blipFill>
        <p:spPr>
          <a:xfrm>
            <a:off x="5649841" y="1672010"/>
            <a:ext cx="3054887" cy="2152819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5659437" y="1802925"/>
            <a:ext cx="3048001" cy="2066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noAutofit/>
          </a:bodyPr>
          <a:lstStyle/>
          <a:p>
            <a:pPr eaLnBrk="0" hangingPunct="0">
              <a:defRPr/>
            </a:pP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                 100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   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01111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0</a:t>
            </a:r>
            <a:endParaRPr lang="en-US" sz="500" b="1" i="0" dirty="0" smtClean="0">
              <a:solidFill>
                <a:srgbClr val="0066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       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220020012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                                                    0212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1110111121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10111100112110002012200222011112021012002111221100211120220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00111100101101101022001100220110112002011010202221211221012202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2010011100011220221222112021120120201002022020002122 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21122011101210011121110211211002010210002200020221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2010002011000022022110221121011211101222200120111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12220020002002020201222110022222220022121111220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21002111120011011101120020222000111201101021211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1121211102022100211201211001111102111211020002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122000101101110202200221110102011121111011221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202102102121101102212200121101121101202201100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01     22200210021100011100211021101110002220021121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</a:t>
            </a:r>
            <a:r>
              <a:rPr lang="en-US" sz="250" b="1" dirty="0" smtClean="0">
                <a:solidFill>
                  <a:srgbClr val="006600"/>
                </a:solidFill>
                <a:latin typeface="Verdana" pitchFamily="34" charset="0"/>
              </a:rPr>
              <a:t>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2                         21212110002220102002222120012211212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101110112</a:t>
            </a:r>
            <a:endParaRPr lang="en-US" sz="500" b="1" i="0" dirty="0" smtClean="0">
              <a:solidFill>
                <a:srgbClr val="006600"/>
              </a:solidFill>
              <a:latin typeface="Verdana" pitchFamily="34" charset="0"/>
            </a:endParaRP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11    200201102020012222220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021110               22001120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/>
            </a:r>
            <a:b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211122   1010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1121211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202111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2112      121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12121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            10120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1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021        01                                                         11220</a:t>
            </a:r>
            <a:b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</a:b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012           10                                                         0   21</a:t>
            </a:r>
          </a:p>
          <a:p>
            <a:pPr eaLnBrk="0" hangingPunct="0">
              <a:defRPr/>
            </a:pP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    00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</a:t>
            </a:r>
            <a:r>
              <a:rPr lang="en-US" sz="500" b="1" i="0" dirty="0" smtClean="0">
                <a:solidFill>
                  <a:srgbClr val="006600"/>
                </a:solidFill>
                <a:latin typeface="Verdana" pitchFamily="34" charset="0"/>
              </a:rPr>
              <a:t>2                                                          2   11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12                                                                                                                                  </a:t>
            </a:r>
            <a:r>
              <a:rPr lang="en-US" sz="350" b="1" dirty="0" smtClean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0   21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1              2                                                       12001</a:t>
            </a:r>
          </a:p>
          <a:p>
            <a:pPr eaLnBrk="0" hangingPunct="0">
              <a:defRPr/>
            </a:pP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0                                                             12 </a:t>
            </a:r>
          </a:p>
          <a:p>
            <a:pPr eaLnBrk="0" hangingPunct="0">
              <a:defRPr/>
            </a:pPr>
            <a:r>
              <a:rPr lang="en-US" sz="500" b="1" dirty="0">
                <a:solidFill>
                  <a:srgbClr val="006600"/>
                </a:solidFill>
                <a:latin typeface="Verdana" pitchFamily="34" charset="0"/>
              </a:rPr>
              <a:t> </a:t>
            </a:r>
            <a:r>
              <a:rPr lang="en-US" sz="500" b="1" dirty="0" smtClean="0">
                <a:solidFill>
                  <a:srgbClr val="006600"/>
                </a:solidFill>
                <a:latin typeface="Verdana" pitchFamily="34" charset="0"/>
              </a:rPr>
              <a:t>                                  </a:t>
            </a:r>
            <a:endParaRPr lang="en-US" sz="500" b="1" dirty="0">
              <a:solidFill>
                <a:srgbClr val="006600"/>
              </a:solidFill>
              <a:latin typeface="Verdana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42875"/>
            <a:ext cx="8226425" cy="549275"/>
          </a:xfrm>
        </p:spPr>
        <p:txBody>
          <a:bodyPr/>
          <a:lstStyle/>
          <a:p>
            <a:pPr eaLnBrk="1" hangingPunct="1"/>
            <a:r>
              <a:rPr lang="en-US" dirty="0">
                <a:latin typeface="Humnst777 BT" charset="0"/>
              </a:rPr>
              <a:t>Benefit of genomics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3739485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ClrTx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Determine value of bull at birth</a:t>
            </a:r>
          </a:p>
          <a:p>
            <a:pPr marL="319088" lvl="1" indent="-319088" eaLnBrk="1" hangingPunct="1">
              <a:spcAft>
                <a:spcPts val="1800"/>
              </a:spcAft>
              <a:buClrTx/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Increase accuracy of selection</a:t>
            </a:r>
          </a:p>
          <a:p>
            <a:pPr marL="319088" lvl="1" indent="-319088" eaLnBrk="1" hangingPunct="1">
              <a:spcAft>
                <a:spcPts val="1800"/>
              </a:spcAft>
              <a:buClrTx/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Reduce generation interval</a:t>
            </a:r>
          </a:p>
          <a:p>
            <a:pPr marL="319088" lvl="1" indent="-319088" eaLnBrk="1" hangingPunct="1">
              <a:spcAft>
                <a:spcPts val="1800"/>
              </a:spcAft>
              <a:buClrTx/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Increase selection intensity</a:t>
            </a:r>
          </a:p>
          <a:p>
            <a:pPr marL="319088" lvl="1" indent="-319088" eaLnBrk="1" hangingPunct="1">
              <a:spcAft>
                <a:spcPts val="1800"/>
              </a:spcAft>
              <a:buClrTx/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Increase rate of genetic gain</a:t>
            </a:r>
          </a:p>
          <a:p>
            <a:pPr marL="661988" lvl="1" indent="-319088" eaLnBrk="1" hangingPunct="1">
              <a:spcAft>
                <a:spcPts val="1800"/>
              </a:spcAft>
              <a:buClrTx/>
              <a:buFont typeface="Monotype Sorts" pitchFamily="2" charset="2"/>
              <a:buNone/>
              <a:tabLst>
                <a:tab pos="2062163" algn="l"/>
              </a:tabLst>
              <a:defRPr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2457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5613" y="182563"/>
            <a:ext cx="8226425" cy="553998"/>
          </a:xfrm>
        </p:spPr>
        <p:txBody>
          <a:bodyPr/>
          <a:lstStyle/>
          <a:p>
            <a:pPr eaLnBrk="1" hangingPunct="1"/>
            <a:r>
              <a:rPr lang="en-US" sz="3600" dirty="0">
                <a:latin typeface="Humnst777 BT" charset="0"/>
              </a:rPr>
              <a:t>Genomic </a:t>
            </a:r>
            <a:r>
              <a:rPr lang="en-US" sz="3600" dirty="0" smtClean="0">
                <a:latin typeface="Humnst777 BT" charset="0"/>
              </a:rPr>
              <a:t>evaluation </a:t>
            </a:r>
            <a:r>
              <a:rPr lang="en-US" sz="3600" dirty="0">
                <a:latin typeface="Humnst777 BT" charset="0"/>
              </a:rPr>
              <a:t>program steps</a:t>
            </a:r>
          </a:p>
        </p:txBody>
      </p:sp>
      <p:sp>
        <p:nvSpPr>
          <p:cNvPr id="1183747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708981"/>
          </a:xfrm>
        </p:spPr>
        <p:txBody>
          <a:bodyPr/>
          <a:lstStyle/>
          <a:p>
            <a:pPr marL="319088" indent="-319088" eaLnBrk="1" hangingPunct="1">
              <a:spcAft>
                <a:spcPts val="600"/>
              </a:spcAft>
              <a:buClrTx/>
            </a:pPr>
            <a:r>
              <a:rPr lang="en-US" sz="2800" dirty="0">
                <a:solidFill>
                  <a:srgbClr val="000000"/>
                </a:solidFill>
                <a:latin typeface="Humnst777 BT" charset="0"/>
              </a:rPr>
              <a:t>Identify animals to genotype</a:t>
            </a:r>
          </a:p>
          <a:p>
            <a:pPr marL="593725" lvl="1" eaLnBrk="1" hangingPunct="1">
              <a:spcAft>
                <a:spcPts val="600"/>
              </a:spcAft>
              <a:buClrTx/>
              <a:buFont typeface="Monotype Sorts" charset="0"/>
              <a:buNone/>
            </a:pPr>
            <a:endParaRPr lang="en-US" sz="2800" dirty="0">
              <a:solidFill>
                <a:srgbClr val="000000"/>
              </a:solidFill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  <a:buClrTx/>
            </a:pPr>
            <a:r>
              <a:rPr lang="en-US" sz="2800" dirty="0">
                <a:solidFill>
                  <a:srgbClr val="000000"/>
                </a:solidFill>
                <a:latin typeface="Humnst777 BT" charset="0"/>
              </a:rPr>
              <a:t>Sample to </a:t>
            </a:r>
            <a:r>
              <a:rPr lang="en-US" sz="2800" dirty="0" smtClean="0">
                <a:solidFill>
                  <a:srgbClr val="000000"/>
                </a:solidFill>
                <a:latin typeface="Humnst777 BT" charset="0"/>
              </a:rPr>
              <a:t>genotyping lab</a:t>
            </a:r>
            <a:endParaRPr lang="en-US" sz="2800" dirty="0">
              <a:solidFill>
                <a:srgbClr val="000000"/>
              </a:solidFill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  <a:buClrTx/>
            </a:pPr>
            <a:r>
              <a:rPr lang="en-US" sz="2800" dirty="0">
                <a:solidFill>
                  <a:srgbClr val="000000"/>
                </a:solidFill>
                <a:latin typeface="Humnst777 BT" charset="0"/>
              </a:rPr>
              <a:t>Genotype sample</a:t>
            </a:r>
          </a:p>
          <a:p>
            <a:pPr marL="319088" indent="-319088" eaLnBrk="1" hangingPunct="1">
              <a:spcAft>
                <a:spcPts val="3000"/>
              </a:spcAft>
              <a:buClrTx/>
            </a:pPr>
            <a:r>
              <a:rPr lang="en-US" sz="2800" dirty="0">
                <a:solidFill>
                  <a:srgbClr val="000000"/>
                </a:solidFill>
                <a:latin typeface="Humnst777 BT" charset="0"/>
              </a:rPr>
              <a:t>Genotype to </a:t>
            </a:r>
            <a:r>
              <a:rPr lang="en-US" sz="2800" dirty="0" smtClean="0">
                <a:solidFill>
                  <a:srgbClr val="000000"/>
                </a:solidFill>
                <a:latin typeface="Humnst777 BT" charset="0"/>
              </a:rPr>
              <a:t>Beltsville</a:t>
            </a:r>
            <a:endParaRPr lang="en-US" sz="2800" dirty="0">
              <a:solidFill>
                <a:srgbClr val="000000"/>
              </a:solidFill>
              <a:latin typeface="Humnst777 BT" charset="0"/>
            </a:endParaRPr>
          </a:p>
          <a:p>
            <a:pPr marL="319088" indent="-319088" eaLnBrk="1" hangingPunct="1">
              <a:spcAft>
                <a:spcPts val="3000"/>
              </a:spcAft>
              <a:buClrTx/>
            </a:pPr>
            <a:r>
              <a:rPr lang="en-US" sz="2800" dirty="0">
                <a:solidFill>
                  <a:srgbClr val="000000"/>
                </a:solidFill>
                <a:latin typeface="Humnst777 BT" charset="0"/>
              </a:rPr>
              <a:t>Calculate genomic evaluation</a:t>
            </a:r>
          </a:p>
          <a:p>
            <a:pPr marL="319088" indent="-319088" eaLnBrk="1" hangingPunct="1">
              <a:spcAft>
                <a:spcPts val="3000"/>
              </a:spcAft>
              <a:buClrTx/>
            </a:pPr>
            <a:r>
              <a:rPr lang="en-US" sz="2800" dirty="0">
                <a:solidFill>
                  <a:srgbClr val="000000"/>
                </a:solidFill>
                <a:latin typeface="Humnst777 BT" charset="0"/>
              </a:rPr>
              <a:t>Release monthly</a:t>
            </a:r>
          </a:p>
        </p:txBody>
      </p:sp>
    </p:spTree>
    <p:extLst>
      <p:ext uri="{BB962C8B-B14F-4D97-AF65-F5344CB8AC3E}">
        <p14:creationId xmlns:p14="http://schemas.microsoft.com/office/powerpoint/2010/main" val="3082867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53988" y="98425"/>
            <a:ext cx="8836025" cy="641350"/>
          </a:xfrm>
        </p:spPr>
        <p:txBody>
          <a:bodyPr lIns="0" tIns="0" rIns="0" bIns="0" anchor="t">
            <a:spAutoFit/>
          </a:bodyPr>
          <a:lstStyle/>
          <a:p>
            <a:r>
              <a:rPr lang="en-US"/>
              <a:t>Genomic data flow</a:t>
            </a:r>
            <a:endParaRPr lang="en-US" i="1"/>
          </a:p>
        </p:txBody>
      </p:sp>
      <p:grpSp>
        <p:nvGrpSpPr>
          <p:cNvPr id="163881" name="Group 41"/>
          <p:cNvGrpSpPr>
            <a:grpSpLocks/>
          </p:cNvGrpSpPr>
          <p:nvPr/>
        </p:nvGrpSpPr>
        <p:grpSpPr bwMode="auto">
          <a:xfrm>
            <a:off x="357187" y="1328737"/>
            <a:ext cx="8388350" cy="4829175"/>
            <a:chOff x="225" y="837"/>
            <a:chExt cx="5284" cy="3042"/>
          </a:xfrm>
        </p:grpSpPr>
        <p:sp>
          <p:nvSpPr>
            <p:cNvPr id="57" name="Rounded Rectangle 56"/>
            <p:cNvSpPr/>
            <p:nvPr/>
          </p:nvSpPr>
          <p:spPr>
            <a:xfrm>
              <a:off x="2350" y="837"/>
              <a:ext cx="1033" cy="376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DHI herd</a:t>
              </a:r>
              <a:endParaRPr lang="en-US" sz="1600" i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225" y="2178"/>
              <a:ext cx="1087" cy="375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DNA laboratory</a:t>
              </a:r>
              <a:endParaRPr lang="en-US" sz="1600" i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59" name="Rounded Rectangle 58"/>
            <p:cNvSpPr/>
            <p:nvPr/>
          </p:nvSpPr>
          <p:spPr>
            <a:xfrm>
              <a:off x="4421" y="2178"/>
              <a:ext cx="1088" cy="375"/>
            </a:xfrm>
            <a:prstGeom prst="roundRect">
              <a:avLst/>
            </a:prstGeom>
            <a:solidFill>
              <a:srgbClr val="0099CC"/>
            </a:solidFill>
            <a:ln>
              <a:solidFill>
                <a:srgbClr val="00FFFF"/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tIns="91440" bIns="91440" anchor="ctr"/>
            <a:lstStyle>
              <a:lvl1pPr>
                <a:defRPr sz="2400">
                  <a:solidFill>
                    <a:srgbClr val="FFFFFF"/>
                  </a:solidFill>
                  <a:latin typeface="Arial" charset="0"/>
                  <a:ea typeface="ＭＳ Ｐゴシック" charset="0"/>
                  <a:cs typeface="DejaVu Sans" charset="0"/>
                </a:defRPr>
              </a:lvl1pPr>
              <a:lvl2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2pPr>
              <a:lvl3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3pPr>
              <a:lvl4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4pPr>
              <a:lvl5pPr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100000"/>
                <a:buFont typeface="Times New Roman" charset="0"/>
                <a:defRPr sz="2400">
                  <a:solidFill>
                    <a:srgbClr val="FFFFFF"/>
                  </a:solidFill>
                  <a:latin typeface="Arial" charset="0"/>
                  <a:ea typeface="DejaVu Sans" charset="0"/>
                  <a:cs typeface="DejaVu Sans" charset="0"/>
                </a:defRPr>
              </a:lvl9pPr>
            </a:lstStyle>
            <a:p>
              <a:pPr algn="ctr" defTabSz="914400">
                <a:buClrTx/>
                <a:buSzTx/>
                <a:buFontTx/>
                <a:buNone/>
              </a:pPr>
              <a:r>
                <a:rPr lang="en-US" sz="1600" b="1">
                  <a:solidFill>
                    <a:schemeClr val="bg1"/>
                  </a:solidFill>
                  <a:latin typeface="Calibri" charset="0"/>
                </a:rPr>
                <a:t>AI organization, breed association</a:t>
              </a:r>
              <a:endParaRPr lang="en-US" sz="1600" i="1">
                <a:solidFill>
                  <a:schemeClr val="bg1"/>
                </a:solidFill>
                <a:latin typeface="Calibri" charset="0"/>
              </a:endParaRPr>
            </a:p>
          </p:txBody>
        </p:sp>
        <p:sp>
          <p:nvSpPr>
            <p:cNvPr id="163853" name="Rectangle 59"/>
            <p:cNvSpPr>
              <a:spLocks noChangeArrowheads="1"/>
            </p:cNvSpPr>
            <p:nvPr/>
          </p:nvSpPr>
          <p:spPr bwMode="auto">
            <a:xfrm>
              <a:off x="2478" y="2117"/>
              <a:ext cx="777" cy="2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500" b="1">
                  <a:latin typeface="Calibri" charset="0"/>
                </a:rPr>
                <a:t>DNA samples</a:t>
              </a:r>
              <a:endParaRPr lang="en-US" sz="1500" i="1">
                <a:latin typeface="Calibri" charset="0"/>
              </a:endParaRPr>
            </a:p>
          </p:txBody>
        </p:sp>
        <p:sp>
          <p:nvSpPr>
            <p:cNvPr id="163854" name="Rectangle 60"/>
            <p:cNvSpPr>
              <a:spLocks noChangeArrowheads="1"/>
            </p:cNvSpPr>
            <p:nvPr/>
          </p:nvSpPr>
          <p:spPr bwMode="auto">
            <a:xfrm>
              <a:off x="2550" y="2425"/>
              <a:ext cx="633" cy="1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500" b="1">
                  <a:latin typeface="Calibri" charset="0"/>
                </a:rPr>
                <a:t>genotypes</a:t>
              </a:r>
              <a:endParaRPr lang="en-US" sz="1500" i="1">
                <a:latin typeface="Calibri" charset="0"/>
              </a:endParaRPr>
            </a:p>
          </p:txBody>
        </p:sp>
        <p:sp>
          <p:nvSpPr>
            <p:cNvPr id="163855" name="Rectangle 61"/>
            <p:cNvSpPr>
              <a:spLocks noChangeArrowheads="1"/>
            </p:cNvSpPr>
            <p:nvPr/>
          </p:nvSpPr>
          <p:spPr bwMode="auto">
            <a:xfrm rot="2700000">
              <a:off x="3423" y="1660"/>
              <a:ext cx="692" cy="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500" b="1"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500" b="1">
                  <a:latin typeface="Calibri" charset="0"/>
                </a:rPr>
                <a:t>evaluations</a:t>
              </a:r>
              <a:endParaRPr lang="en-US" sz="1500" i="1">
                <a:latin typeface="Calibri" charset="0"/>
              </a:endParaRPr>
            </a:p>
          </p:txBody>
        </p:sp>
        <p:sp>
          <p:nvSpPr>
            <p:cNvPr id="163856" name="Rectangle 62"/>
            <p:cNvSpPr>
              <a:spLocks noChangeArrowheads="1"/>
            </p:cNvSpPr>
            <p:nvPr/>
          </p:nvSpPr>
          <p:spPr bwMode="auto">
            <a:xfrm rot="-2700000">
              <a:off x="3343" y="2719"/>
              <a:ext cx="85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600" b="1">
                  <a:latin typeface="Calibri" charset="0"/>
                </a:rPr>
                <a:t>nominations,</a:t>
              </a:r>
            </a:p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>
                  <a:latin typeface="Calibri" charset="0"/>
                </a:rPr>
                <a:t>pedigree data</a:t>
              </a:r>
              <a:endParaRPr lang="en-US" sz="1600" i="1">
                <a:latin typeface="Calibri" charset="0"/>
              </a:endParaRPr>
            </a:p>
          </p:txBody>
        </p:sp>
        <p:sp>
          <p:nvSpPr>
            <p:cNvPr id="163857" name="Rectangle 63"/>
            <p:cNvSpPr>
              <a:spLocks noChangeArrowheads="1"/>
            </p:cNvSpPr>
            <p:nvPr/>
          </p:nvSpPr>
          <p:spPr bwMode="auto">
            <a:xfrm rot="2700000">
              <a:off x="1501" y="2765"/>
              <a:ext cx="902" cy="3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600" b="1">
                  <a:latin typeface="Calibri" charset="0"/>
                </a:rPr>
                <a:t>genotype</a:t>
              </a:r>
            </a:p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>
                  <a:latin typeface="Calibri" charset="0"/>
                </a:rPr>
                <a:t>quality reports</a:t>
              </a:r>
              <a:endParaRPr lang="en-US" sz="1600" i="1">
                <a:latin typeface="Calibri" charset="0"/>
              </a:endParaRPr>
            </a:p>
          </p:txBody>
        </p:sp>
        <p:sp>
          <p:nvSpPr>
            <p:cNvPr id="163858" name="Rectangle 64"/>
            <p:cNvSpPr>
              <a:spLocks noChangeArrowheads="1"/>
            </p:cNvSpPr>
            <p:nvPr/>
          </p:nvSpPr>
          <p:spPr bwMode="auto">
            <a:xfrm rot="18900000">
              <a:off x="3645" y="2971"/>
              <a:ext cx="762" cy="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0000"/>
                  </a:solidFill>
                  <a:latin typeface="Calibri" charset="0"/>
                </a:rPr>
                <a:t>genomic</a:t>
              </a:r>
            </a:p>
            <a:p>
              <a:pPr algn="ctr" defTabSz="914400">
                <a:lnSpc>
                  <a:spcPct val="90000"/>
                </a:lnSpc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0000"/>
                  </a:solidFill>
                  <a:latin typeface="Calibri" charset="0"/>
                </a:rPr>
                <a:t>evaluations</a:t>
              </a:r>
              <a:endParaRPr lang="en-US" sz="1600" i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3859" name="Rectangle 65"/>
            <p:cNvSpPr>
              <a:spLocks noChangeArrowheads="1"/>
            </p:cNvSpPr>
            <p:nvPr/>
          </p:nvSpPr>
          <p:spPr bwMode="auto">
            <a:xfrm rot="18900000">
              <a:off x="1382" y="1515"/>
              <a:ext cx="826" cy="2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spcAft>
                  <a:spcPts val="600"/>
                </a:spcAft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0000"/>
                  </a:solidFill>
                  <a:latin typeface="Calibri" charset="0"/>
                </a:rPr>
                <a:t>DNA </a:t>
              </a:r>
              <a:r>
                <a:rPr lang="en-US" sz="1500" b="1" dirty="0">
                  <a:solidFill>
                    <a:srgbClr val="000000"/>
                  </a:solidFill>
                  <a:latin typeface="Calibri" charset="0"/>
                </a:rPr>
                <a:t>samples</a:t>
              </a:r>
              <a:endParaRPr lang="en-US" sz="1500" i="1" dirty="0">
                <a:solidFill>
                  <a:srgbClr val="000000"/>
                </a:solidFill>
                <a:latin typeface="Calibri" charset="0"/>
              </a:endParaRPr>
            </a:p>
          </p:txBody>
        </p:sp>
        <p:sp>
          <p:nvSpPr>
            <p:cNvPr id="163860" name="Rectangle 66"/>
            <p:cNvSpPr>
              <a:spLocks noChangeArrowheads="1"/>
            </p:cNvSpPr>
            <p:nvPr/>
          </p:nvSpPr>
          <p:spPr bwMode="auto">
            <a:xfrm rot="2700000">
              <a:off x="1373" y="3039"/>
              <a:ext cx="698" cy="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600" b="1" dirty="0">
                  <a:solidFill>
                    <a:srgbClr val="000000"/>
                  </a:solidFill>
                  <a:latin typeface="Calibri" charset="0"/>
                </a:rPr>
                <a:t>genotypes</a:t>
              </a:r>
              <a:endParaRPr lang="en-US" sz="1600" i="1" dirty="0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163861" name="Group 56"/>
            <p:cNvGrpSpPr>
              <a:grpSpLocks/>
            </p:cNvGrpSpPr>
            <p:nvPr/>
          </p:nvGrpSpPr>
          <p:grpSpPr bwMode="auto">
            <a:xfrm rot="60000">
              <a:off x="3360" y="2537"/>
              <a:ext cx="1078" cy="1014"/>
              <a:chOff x="5433238" y="3742662"/>
              <a:chExt cx="1779182" cy="1828798"/>
            </a:xfrm>
          </p:grpSpPr>
          <p:cxnSp>
            <p:nvCxnSpPr>
              <p:cNvPr id="80" name="Straight Arrow Connector 79"/>
              <p:cNvCxnSpPr>
                <a:cxnSpLocks noChangeShapeType="1"/>
              </p:cNvCxnSpPr>
              <p:nvPr/>
            </p:nvCxnSpPr>
            <p:spPr bwMode="auto"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81" name="Straight Arrow Connector 80"/>
              <p:cNvCxnSpPr>
                <a:cxnSpLocks noChangeShapeType="1"/>
              </p:cNvCxnSpPr>
              <p:nvPr/>
            </p:nvCxnSpPr>
            <p:spPr bwMode="auto"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864" name="Group 60"/>
            <p:cNvGrpSpPr>
              <a:grpSpLocks/>
            </p:cNvGrpSpPr>
            <p:nvPr/>
          </p:nvGrpSpPr>
          <p:grpSpPr bwMode="auto">
            <a:xfrm rot="-5340000">
              <a:off x="1306" y="2503"/>
              <a:ext cx="1005" cy="1091"/>
              <a:chOff x="5433238" y="3742662"/>
              <a:chExt cx="1801573" cy="1813342"/>
            </a:xfrm>
          </p:grpSpPr>
          <p:cxnSp>
            <p:nvCxnSpPr>
              <p:cNvPr id="78" name="Straight Arrow Connector 77"/>
              <p:cNvCxnSpPr>
                <a:cxnSpLocks noChangeShapeType="1"/>
              </p:cNvCxnSpPr>
              <p:nvPr/>
            </p:nvCxnSpPr>
            <p:spPr bwMode="auto">
              <a:xfrm flipH="1">
                <a:off x="5433238" y="3742662"/>
                <a:ext cx="1658681" cy="1722473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9" name="Straight Arrow Connector 78"/>
              <p:cNvCxnSpPr>
                <a:cxnSpLocks noChangeShapeType="1"/>
              </p:cNvCxnSpPr>
              <p:nvPr/>
            </p:nvCxnSpPr>
            <p:spPr bwMode="auto">
              <a:xfrm flipV="1">
                <a:off x="5571564" y="3815810"/>
                <a:ext cx="1663247" cy="1740194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cxnSp>
          <p:nvCxnSpPr>
            <p:cNvPr id="70" name="Straight Arrow Connector 69"/>
            <p:cNvCxnSpPr>
              <a:cxnSpLocks noChangeAspect="1"/>
            </p:cNvCxnSpPr>
            <p:nvPr/>
          </p:nvCxnSpPr>
          <p:spPr bwMode="auto">
            <a:xfrm rot="5340000" flipH="1" flipV="1">
              <a:off x="1373" y="1182"/>
              <a:ext cx="923" cy="1037"/>
            </a:xfrm>
            <a:prstGeom prst="straightConnector1">
              <a:avLst/>
            </a:prstGeom>
            <a:noFill/>
            <a:ln w="38100" cap="sq">
              <a:solidFill>
                <a:schemeClr val="bg1"/>
              </a:solidFill>
              <a:miter lim="800000"/>
              <a:headEnd type="triangle" w="lg" len="med"/>
              <a:tailEnd type="none" w="lg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163868" name="Group 75"/>
            <p:cNvGrpSpPr>
              <a:grpSpLocks/>
            </p:cNvGrpSpPr>
            <p:nvPr/>
          </p:nvGrpSpPr>
          <p:grpSpPr bwMode="auto">
            <a:xfrm>
              <a:off x="1362" y="2323"/>
              <a:ext cx="3009" cy="85"/>
              <a:chOff x="2031041" y="3355848"/>
              <a:chExt cx="5055559" cy="155112"/>
            </a:xfrm>
          </p:grpSpPr>
          <p:cxnSp>
            <p:nvCxnSpPr>
              <p:cNvPr id="76" name="Straight Arrow Connector 75"/>
              <p:cNvCxnSpPr>
                <a:cxnSpLocks noChangeShapeType="1"/>
              </p:cNvCxnSpPr>
              <p:nvPr/>
            </p:nvCxnSpPr>
            <p:spPr bwMode="auto">
              <a:xfrm flipH="1">
                <a:off x="2031041" y="3355848"/>
                <a:ext cx="5029200" cy="887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7" name="Straight Arrow Connector 76"/>
              <p:cNvCxnSpPr>
                <a:cxnSpLocks noChangeShapeType="1"/>
              </p:cNvCxnSpPr>
              <p:nvPr/>
            </p:nvCxnSpPr>
            <p:spPr bwMode="auto">
              <a:xfrm flipH="1">
                <a:off x="2057400" y="3510073"/>
                <a:ext cx="5029200" cy="887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triangle" w="lg" len="med"/>
                <a:tailEnd type="non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grpSp>
          <p:nvGrpSpPr>
            <p:cNvPr id="163871" name="Group 76"/>
            <p:cNvGrpSpPr>
              <a:grpSpLocks/>
            </p:cNvGrpSpPr>
            <p:nvPr/>
          </p:nvGrpSpPr>
          <p:grpSpPr bwMode="auto">
            <a:xfrm rot="21540000" flipV="1">
              <a:off x="3368" y="1194"/>
              <a:ext cx="1078" cy="1013"/>
              <a:chOff x="5433237" y="3742661"/>
              <a:chExt cx="1779183" cy="1828799"/>
            </a:xfrm>
          </p:grpSpPr>
          <p:cxnSp>
            <p:nvCxnSpPr>
              <p:cNvPr id="74" name="Straight Arrow Connector 73"/>
              <p:cNvCxnSpPr>
                <a:cxnSpLocks noChangeShapeType="1"/>
              </p:cNvCxnSpPr>
              <p:nvPr/>
            </p:nvCxnSpPr>
            <p:spPr bwMode="auto">
              <a:xfrm flipH="1">
                <a:off x="5433237" y="3742661"/>
                <a:ext cx="1658681" cy="1722473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75" name="Straight Arrow Connector 74"/>
              <p:cNvCxnSpPr>
                <a:cxnSpLocks noChangeShapeType="1"/>
              </p:cNvCxnSpPr>
              <p:nvPr/>
            </p:nvCxnSpPr>
            <p:spPr bwMode="auto">
              <a:xfrm flipV="1">
                <a:off x="5539563" y="3831266"/>
                <a:ext cx="1672857" cy="1740194"/>
              </a:xfrm>
              <a:prstGeom prst="straightConnector1">
                <a:avLst/>
              </a:prstGeom>
              <a:noFill/>
              <a:ln w="38100" cap="sq">
                <a:solidFill>
                  <a:schemeClr val="bg1"/>
                </a:solidFill>
                <a:miter lim="800000"/>
                <a:headEnd type="none" w="lg" len="med"/>
                <a:tailEnd type="triangle" w="lg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163874" name="Rectangle 72"/>
            <p:cNvSpPr>
              <a:spLocks noChangeArrowheads="1"/>
            </p:cNvSpPr>
            <p:nvPr/>
          </p:nvSpPr>
          <p:spPr bwMode="auto">
            <a:xfrm rot="2700000">
              <a:off x="3574" y="1508"/>
              <a:ext cx="807" cy="1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 defTabSz="914400">
                <a:lnSpc>
                  <a:spcPct val="90000"/>
                </a:lnSpc>
                <a:buClrTx/>
                <a:buSzTx/>
                <a:buFontTx/>
                <a:buNone/>
              </a:pPr>
              <a:r>
                <a:rPr lang="en-US" sz="1500" b="1">
                  <a:solidFill>
                    <a:srgbClr val="000000"/>
                  </a:solidFill>
                  <a:latin typeface="Calibri" charset="0"/>
                </a:rPr>
                <a:t>DNA samples</a:t>
              </a:r>
              <a:endParaRPr lang="en-US" sz="1500" i="1">
                <a:solidFill>
                  <a:srgbClr val="000000"/>
                </a:solidFill>
                <a:latin typeface="Calibri" charset="0"/>
              </a:endParaRPr>
            </a:p>
          </p:txBody>
        </p:sp>
        <p:grpSp>
          <p:nvGrpSpPr>
            <p:cNvPr id="163875" name="Group 26"/>
            <p:cNvGrpSpPr>
              <a:grpSpLocks/>
            </p:cNvGrpSpPr>
            <p:nvPr/>
          </p:nvGrpSpPr>
          <p:grpSpPr bwMode="auto">
            <a:xfrm>
              <a:off x="2352" y="3507"/>
              <a:ext cx="1030" cy="372"/>
              <a:chOff x="3276600" y="3886200"/>
              <a:chExt cx="1737360" cy="685800"/>
            </a:xfrm>
          </p:grpSpPr>
          <p:sp>
            <p:nvSpPr>
              <p:cNvPr id="86" name="Rounded Rectangle 85"/>
              <p:cNvSpPr/>
              <p:nvPr/>
            </p:nvSpPr>
            <p:spPr>
              <a:xfrm>
                <a:off x="3276600" y="3886200"/>
                <a:ext cx="1737360" cy="685800"/>
              </a:xfrm>
              <a:prstGeom prst="roundRect">
                <a:avLst/>
              </a:prstGeom>
              <a:solidFill>
                <a:srgbClr val="FFFFCC"/>
              </a:solidFill>
              <a:ln>
                <a:solidFill>
                  <a:srgbClr val="F5F500"/>
                </a:solidFill>
              </a:ln>
              <a:effectLst>
                <a:outerShdw blurRad="44450" dist="27940" dir="5400000" algn="ctr">
                  <a:srgbClr val="000000">
                    <a:alpha val="32000"/>
                  </a:srgbClr>
                </a:outerShdw>
              </a:effectLst>
              <a:scene3d>
                <a:camera prst="orthographicFront">
                  <a:rot lat="0" lon="0" rev="0"/>
                </a:camera>
                <a:lightRig rig="balanced" dir="t">
                  <a:rot lat="0" lon="0" rev="8700000"/>
                </a:lightRig>
              </a:scene3d>
              <a:sp3d>
                <a:bevelT w="190500" h="38100"/>
              </a:sp3d>
            </p:spPr>
            <p:style>
              <a:lnRef idx="1">
                <a:schemeClr val="accent1"/>
              </a:lnRef>
              <a:fillRef idx="2">
                <a:schemeClr val="accent1"/>
              </a:fillRef>
              <a:effectRef idx="1">
                <a:schemeClr val="accent1"/>
              </a:effectRef>
              <a:fontRef idx="minor">
                <a:schemeClr val="dk1"/>
              </a:fontRef>
            </p:style>
            <p:txBody>
              <a:bodyPr anchor="ctr"/>
              <a:lstStyle/>
              <a:p>
                <a:pPr algn="r" defTabSz="914400">
                  <a:spcBef>
                    <a:spcPts val="120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r>
                  <a:rPr lang="en-US" sz="1500" b="1" dirty="0">
                    <a:solidFill>
                      <a:schemeClr val="tx1"/>
                    </a:solidFill>
                    <a:latin typeface="Calibri" pitchFamily="34" charset="0"/>
                    <a:cs typeface="Calibri" pitchFamily="34" charset="0"/>
                  </a:rPr>
                  <a:t>  </a:t>
                </a:r>
                <a:r>
                  <a:rPr lang="en-US" sz="1800" b="1" dirty="0">
                    <a:solidFill>
                      <a:srgbClr val="663300"/>
                    </a:solidFill>
                    <a:latin typeface="Aharoni" pitchFamily="2" charset="-79"/>
                    <a:cs typeface="Aharoni" pitchFamily="2" charset="-79"/>
                  </a:rPr>
                  <a:t>AIPL</a:t>
                </a:r>
                <a:endParaRPr lang="en-US" sz="1800" dirty="0">
                  <a:solidFill>
                    <a:srgbClr val="663300"/>
                  </a:solidFill>
                  <a:latin typeface="Aharoni" pitchFamily="2" charset="-79"/>
                  <a:cs typeface="Aharoni" pitchFamily="2" charset="-79"/>
                </a:endParaRPr>
              </a:p>
              <a:p>
                <a:pPr algn="r" defTabSz="914400">
                  <a:spcAft>
                    <a:spcPts val="600"/>
                  </a:spcAft>
                  <a:buClrTx/>
                  <a:buSzTx/>
                  <a:buFontTx/>
                  <a:buNone/>
                  <a:defRPr/>
                </a:pPr>
                <a:endParaRPr lang="en-US" sz="1500" i="1" dirty="0">
                  <a:solidFill>
                    <a:schemeClr val="tx1"/>
                  </a:solidFill>
                  <a:latin typeface="Calibri" pitchFamily="34" charset="0"/>
                  <a:cs typeface="Calibri" pitchFamily="34" charset="0"/>
                </a:endParaRPr>
              </a:p>
            </p:txBody>
          </p:sp>
          <p:pic>
            <p:nvPicPr>
              <p:cNvPr id="163879" name="Picture 86" descr="USDA symbol.wmf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75838" y="3964172"/>
                <a:ext cx="656167" cy="5486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3880" name="Picture 87" descr="ARS logo.wmf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77183" y="4157130"/>
                <a:ext cx="451779" cy="3507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439062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33400"/>
          </a:xfrm>
        </p:spPr>
        <p:txBody>
          <a:bodyPr/>
          <a:lstStyle/>
          <a:p>
            <a:r>
              <a:rPr lang="en-US" sz="3500" dirty="0" smtClean="0"/>
              <a:t>Genotyped Animals (April 2013)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370013"/>
            <a:ext cx="8099425" cy="1200329"/>
          </a:xfrm>
        </p:spPr>
        <p:txBody>
          <a:bodyPr/>
          <a:lstStyle/>
          <a:p>
            <a:pPr marL="341313" indent="-341313">
              <a:spcAft>
                <a:spcPct val="125000"/>
              </a:spcAft>
            </a:pPr>
            <a:endParaRPr lang="en-US" sz="2400" smtClean="0">
              <a:solidFill>
                <a:srgbClr val="0000FF"/>
              </a:solidFill>
            </a:endParaRPr>
          </a:p>
          <a:p>
            <a:pPr marL="341313" indent="-341313">
              <a:spcAft>
                <a:spcPct val="125000"/>
              </a:spcAft>
            </a:pPr>
            <a:endParaRPr lang="en-US" sz="2400" smtClean="0">
              <a:solidFill>
                <a:srgbClr val="0000FF"/>
              </a:solidFill>
            </a:endParaRPr>
          </a:p>
        </p:txBody>
      </p:sp>
      <p:graphicFrame>
        <p:nvGraphicFramePr>
          <p:cNvPr id="6" name="Group 9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6386649"/>
              </p:ext>
            </p:extLst>
          </p:nvPr>
        </p:nvGraphicFramePr>
        <p:xfrm>
          <a:off x="353300" y="1124744"/>
          <a:ext cx="8426717" cy="4648200"/>
        </p:xfrm>
        <a:graphic>
          <a:graphicData uri="http://schemas.openxmlformats.org/drawingml/2006/table">
            <a:tbl>
              <a:tblPr/>
              <a:tblGrid>
                <a:gridCol w="1125542"/>
                <a:gridCol w="1483978"/>
                <a:gridCol w="1305902"/>
                <a:gridCol w="1216862"/>
                <a:gridCol w="1172344"/>
                <a:gridCol w="1096257"/>
                <a:gridCol w="1025832"/>
              </a:tblGrid>
              <a:tr h="35213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Chip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Traditional evaluation?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Animal sex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Holstein</a:t>
                      </a:r>
                    </a:p>
                  </a:txBody>
                  <a:tcPr marL="0" marR="4572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Jersey</a:t>
                      </a: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Brown Swiss</a:t>
                      </a:r>
                    </a:p>
                  </a:txBody>
                  <a:tcPr marL="0" marR="45720" marT="0" marB="91440" anchor="b"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900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Ayrshire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  <a:sym typeface="Symbol"/>
                        </a:rPr>
                        <a:t>50K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+mn-lt"/>
                          <a:cs typeface="Arial" charset="0"/>
                        </a:rPr>
                        <a:t>Yes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  21,904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   2,855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  5,381</a:t>
                      </a: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  639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16,062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1,054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110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  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45,537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3,884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1,031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  325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32,892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660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102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  110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&lt;50K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11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28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9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9144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21,980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9,132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465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0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Bulls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14,026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1,355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90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158,622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18,722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658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105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Imputed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Yes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2,713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237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103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  <a:cs typeface="Arial" charset="0"/>
                      </a:endParaRP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No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Cows</a:t>
                      </a:r>
                    </a:p>
                  </a:txBody>
                  <a:tcPr marL="0" marR="0" marT="0" marB="13716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1,183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112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Arial" charset="0"/>
                        </a:rPr>
                        <a:t>8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98421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Arial" charset="0"/>
                        </a:rPr>
                        <a:t>All</a:t>
                      </a: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Humnst777 BT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314,938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37,942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Arial" charset="0"/>
                        </a:rPr>
                        <a:t>8,080</a:t>
                      </a:r>
                    </a:p>
                  </a:txBody>
                  <a:tcPr marL="0" marR="18288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Humnst777 BT"/>
                          <a:cs typeface="Arial" charset="0"/>
                        </a:rPr>
                        <a:t>1,213</a:t>
                      </a:r>
                    </a:p>
                  </a:txBody>
                  <a:tcPr marL="0" marR="137160" marT="0" marB="0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189128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Steps to prepare genotypes</a:t>
            </a:r>
          </a:p>
        </p:txBody>
      </p:sp>
      <p:sp>
        <p:nvSpPr>
          <p:cNvPr id="1090563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395288" y="1444625"/>
            <a:ext cx="8226425" cy="4173538"/>
          </a:xfrm>
        </p:spPr>
        <p:txBody>
          <a:bodyPr/>
          <a:lstStyle/>
          <a:p>
            <a:pPr marL="341313" indent="-341313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Nominate animal for genotyping </a:t>
            </a:r>
          </a:p>
          <a:p>
            <a:pPr marL="341313" indent="-341313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Collect blood, hair, semen, nasal  swab, or ear punch</a:t>
            </a:r>
          </a:p>
          <a:p>
            <a:pPr marL="573088" lvl="1" indent="-231775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Blood may not be suitable for twins</a:t>
            </a:r>
          </a:p>
          <a:p>
            <a:pPr marL="341313" indent="-341313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Extract DNA at laboratory</a:t>
            </a:r>
          </a:p>
          <a:p>
            <a:pPr marL="341313" indent="-341313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Prepare DNA and apply to </a:t>
            </a:r>
            <a:r>
              <a:rPr lang="en-US" sz="2400" dirty="0" err="1">
                <a:solidFill>
                  <a:srgbClr val="000000"/>
                </a:solidFill>
                <a:latin typeface="Humnst777 BT" charset="0"/>
              </a:rPr>
              <a:t>BeadChip</a:t>
            </a:r>
            <a:endParaRPr lang="en-US" sz="2400" dirty="0">
              <a:solidFill>
                <a:srgbClr val="000000"/>
              </a:solidFill>
              <a:latin typeface="Humnst777 BT" charset="0"/>
            </a:endParaRPr>
          </a:p>
          <a:p>
            <a:pPr marL="341313" indent="-341313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Do amplification and hybridization, 3-day process</a:t>
            </a:r>
          </a:p>
          <a:p>
            <a:pPr marL="341313" indent="-341313" eaLnBrk="1" hangingPunct="1">
              <a:spcAft>
                <a:spcPct val="55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Read red/green intensities from chip and call genotypes from clusters</a:t>
            </a:r>
          </a:p>
        </p:txBody>
      </p:sp>
    </p:spTree>
    <p:extLst>
      <p:ext uri="{BB962C8B-B14F-4D97-AF65-F5344CB8AC3E}">
        <p14:creationId xmlns:p14="http://schemas.microsoft.com/office/powerpoint/2010/main" val="31283744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What can go wrong</a:t>
            </a:r>
          </a:p>
        </p:txBody>
      </p:sp>
      <p:sp>
        <p:nvSpPr>
          <p:cNvPr id="109465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4370427"/>
          </a:xfrm>
        </p:spPr>
        <p:txBody>
          <a:bodyPr/>
          <a:lstStyle/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Sample does not provide adequate DNA quality or quantity 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Genotype has many SNP that can not be determined  (90% call rate required)</a:t>
            </a:r>
          </a:p>
          <a:p>
            <a:pPr marL="319088" indent="-319088" eaLnBrk="1" hangingPunct="1">
              <a:spcAft>
                <a:spcPts val="6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Parent-progeny </a:t>
            </a:r>
            <a:r>
              <a:rPr lang="en-US" sz="2400" dirty="0" smtClean="0">
                <a:solidFill>
                  <a:srgbClr val="000000"/>
                </a:solidFill>
                <a:latin typeface="Humnst777 BT" charset="0"/>
              </a:rPr>
              <a:t>conflicts</a:t>
            </a:r>
          </a:p>
          <a:p>
            <a:pPr marL="593725" lvl="1" eaLnBrk="1" hangingPunct="1">
              <a:spcAft>
                <a:spcPts val="600"/>
              </a:spcAft>
              <a:buClrTx/>
            </a:pPr>
            <a:r>
              <a:rPr lang="en-US" sz="2400" dirty="0" smtClean="0">
                <a:solidFill>
                  <a:srgbClr val="000000"/>
                </a:solidFill>
                <a:latin typeface="Humnst777 BT" charset="0"/>
              </a:rPr>
              <a:t>Pedigree error</a:t>
            </a:r>
          </a:p>
          <a:p>
            <a:pPr marL="593725" lvl="1" eaLnBrk="1" hangingPunct="1">
              <a:spcAft>
                <a:spcPts val="600"/>
              </a:spcAft>
              <a:buClrTx/>
            </a:pPr>
            <a:r>
              <a:rPr lang="en-US" sz="2400" dirty="0" smtClean="0">
                <a:solidFill>
                  <a:srgbClr val="000000"/>
                </a:solidFill>
                <a:latin typeface="Humnst777 BT" charset="0"/>
              </a:rPr>
              <a:t>Sample ID error (Switched samples)</a:t>
            </a:r>
          </a:p>
          <a:p>
            <a:pPr marL="593725" lvl="1" eaLnBrk="1" hangingPunct="1">
              <a:spcAft>
                <a:spcPts val="600"/>
              </a:spcAft>
              <a:buClrTx/>
            </a:pPr>
            <a:r>
              <a:rPr lang="en-US" sz="2400" dirty="0" smtClean="0">
                <a:solidFill>
                  <a:srgbClr val="000000"/>
                </a:solidFill>
                <a:latin typeface="Humnst777 BT" charset="0"/>
              </a:rPr>
              <a:t>Laboratory error</a:t>
            </a:r>
          </a:p>
          <a:p>
            <a:pPr marL="593725" lvl="1" eaLnBrk="1" hangingPunct="1">
              <a:spcAft>
                <a:spcPts val="1200"/>
              </a:spcAft>
              <a:buClrTx/>
            </a:pPr>
            <a:r>
              <a:rPr lang="en-US" sz="2400" dirty="0" smtClean="0">
                <a:solidFill>
                  <a:srgbClr val="000000"/>
                </a:solidFill>
                <a:latin typeface="Humnst777 BT" charset="0"/>
              </a:rPr>
              <a:t>Parent-progeny relationship detected that is not in pedigree</a:t>
            </a:r>
            <a:endParaRPr lang="en-US" sz="2400" dirty="0">
              <a:solidFill>
                <a:srgbClr val="000000"/>
              </a:solidFill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8656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182563"/>
            <a:ext cx="8226425" cy="533400"/>
          </a:xfrm>
        </p:spPr>
        <p:txBody>
          <a:bodyPr/>
          <a:lstStyle/>
          <a:p>
            <a:pPr eaLnBrk="1" hangingPunct="1"/>
            <a:r>
              <a:rPr lang="en-US" sz="3500">
                <a:latin typeface="Humnst777 BT" charset="0"/>
              </a:rPr>
              <a:t>Parentage validation and discovery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5039841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Parent-progeny conflicts detected</a:t>
            </a:r>
          </a:p>
          <a:p>
            <a:pPr marL="661988" lvl="1" indent="-319088" eaLnBrk="1" hangingPunct="1">
              <a:spcAft>
                <a:spcPts val="5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Animal checked against all other genotypes</a:t>
            </a:r>
          </a:p>
          <a:p>
            <a:pPr marL="661988" lvl="1" indent="-319088" eaLnBrk="1" hangingPunct="1">
              <a:spcAft>
                <a:spcPts val="5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Reported to breeds and requesters</a:t>
            </a:r>
          </a:p>
          <a:p>
            <a:pPr marL="661988" lvl="1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Correct sire usually detected</a:t>
            </a:r>
          </a:p>
          <a:p>
            <a:pPr marL="319088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Maternal Grandsire checking</a:t>
            </a:r>
          </a:p>
          <a:p>
            <a:pPr marL="661988" lvl="1" indent="-319088" eaLnBrk="1" hangingPunct="1">
              <a:spcAft>
                <a:spcPts val="5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SNP at a time checking</a:t>
            </a:r>
          </a:p>
          <a:p>
            <a:pPr marL="661988" lvl="1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Haplotype checking more accurate</a:t>
            </a:r>
          </a:p>
          <a:p>
            <a:pPr marL="319088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Breeds moving to accept SNP in place of microsatellites </a:t>
            </a:r>
          </a:p>
          <a:p>
            <a:pPr marL="319088" indent="-319088" eaLnBrk="1" hangingPunct="1">
              <a:spcAft>
                <a:spcPts val="1800"/>
              </a:spcAft>
              <a:buClrTx/>
              <a:buFont typeface="Monotype Sorts" charset="0"/>
              <a:buNone/>
              <a:tabLst>
                <a:tab pos="2062163" algn="l"/>
              </a:tabLst>
            </a:pPr>
            <a:endParaRPr lang="en-US" sz="2400" dirty="0">
              <a:solidFill>
                <a:srgbClr val="000000"/>
              </a:solidFill>
              <a:latin typeface="Humnst777 B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6024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Table 1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464544"/>
              </p:ext>
            </p:extLst>
          </p:nvPr>
        </p:nvGraphicFramePr>
        <p:xfrm>
          <a:off x="233363" y="1647825"/>
          <a:ext cx="2398712" cy="4568823"/>
        </p:xfrm>
        <a:graphic>
          <a:graphicData uri="http://schemas.openxmlformats.org/drawingml/2006/table">
            <a:tbl>
              <a:tblPr/>
              <a:tblGrid>
                <a:gridCol w="605990"/>
                <a:gridCol w="782737"/>
                <a:gridCol w="1009985"/>
              </a:tblGrid>
              <a:tr h="217563">
                <a:tc>
                  <a:txBody>
                    <a:bodyPr/>
                    <a:lstStyle/>
                    <a:p>
                      <a:pPr algn="l" fontAlgn="b"/>
                      <a:endParaRPr lang="en-US" sz="1400" b="0" i="0" u="none" strike="noStrike" baseline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   Sire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    Animal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/B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/B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/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563">
                <a:tc>
                  <a:txBody>
                    <a:bodyPr/>
                    <a:lstStyle/>
                    <a:p>
                      <a:pPr algn="r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182" marR="4182" marT="418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723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umnst777 BT" charset="0"/>
              </a:rPr>
              <a:t>Parent-Progeny conflicts</a:t>
            </a:r>
            <a:endParaRPr lang="en-US" dirty="0">
              <a:latin typeface="Humnst777 BT" charset="0"/>
            </a:endParaRPr>
          </a:p>
        </p:txBody>
      </p:sp>
      <p:sp>
        <p:nvSpPr>
          <p:cNvPr id="8" name="Oval 7"/>
          <p:cNvSpPr>
            <a:spLocks noChangeArrowheads="1"/>
          </p:cNvSpPr>
          <p:nvPr/>
        </p:nvSpPr>
        <p:spPr bwMode="auto">
          <a:xfrm>
            <a:off x="2320075" y="2137846"/>
            <a:ext cx="387350" cy="14557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1801229" y="2521142"/>
            <a:ext cx="412750" cy="2389187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 dirty="0">
              <a:solidFill>
                <a:srgbClr val="000000"/>
              </a:solidFill>
              <a:ea typeface="+mn-ea"/>
            </a:endParaRPr>
          </a:p>
        </p:txBody>
      </p:sp>
      <p:sp>
        <p:nvSpPr>
          <p:cNvPr id="12" name="TextBox 11"/>
          <p:cNvSpPr txBox="1">
            <a:spLocks noChangeArrowheads="1"/>
          </p:cNvSpPr>
          <p:nvPr/>
        </p:nvSpPr>
        <p:spPr bwMode="auto">
          <a:xfrm>
            <a:off x="4459207" y="1317160"/>
            <a:ext cx="4115456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umnst777 BT" charset="0"/>
              </a:rPr>
              <a:t>Sire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umnst777 BT" charset="0"/>
              </a:rPr>
              <a:t>Conflicts=0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umnst777 BT" charset="0"/>
              </a:rPr>
              <a:t>*Tests=10</a:t>
            </a:r>
          </a:p>
          <a:p>
            <a:pPr eaLnBrk="1" hangingPunct="1"/>
            <a:r>
              <a:rPr lang="en-US" sz="2000" dirty="0" smtClean="0">
                <a:solidFill>
                  <a:srgbClr val="000000"/>
                </a:solidFill>
                <a:latin typeface="Humnst777 BT" charset="0"/>
              </a:rPr>
              <a:t>Conflict %=0%</a:t>
            </a: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Humnst777 BT" charset="0"/>
            </a:endParaRPr>
          </a:p>
          <a:p>
            <a:pPr eaLnBrk="1" hangingPunct="1"/>
            <a:endParaRPr lang="en-US" sz="2000" dirty="0" smtClean="0">
              <a:solidFill>
                <a:srgbClr val="000000"/>
              </a:solidFill>
              <a:latin typeface="Humnst777 BT" charset="0"/>
            </a:endParaRPr>
          </a:p>
        </p:txBody>
      </p:sp>
      <p:sp>
        <p:nvSpPr>
          <p:cNvPr id="14" name="Down Arrow 13"/>
          <p:cNvSpPr>
            <a:spLocks noChangeArrowheads="1"/>
          </p:cNvSpPr>
          <p:nvPr/>
        </p:nvSpPr>
        <p:spPr bwMode="auto">
          <a:xfrm>
            <a:off x="4951413" y="4386263"/>
            <a:ext cx="1223962" cy="1038225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4749800" y="5346700"/>
            <a:ext cx="21939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Conflict %</a:t>
            </a:r>
          </a:p>
        </p:txBody>
      </p:sp>
      <p:sp>
        <p:nvSpPr>
          <p:cNvPr id="16" name="Down Arrow 15"/>
          <p:cNvSpPr/>
          <p:nvPr/>
        </p:nvSpPr>
        <p:spPr bwMode="auto">
          <a:xfrm>
            <a:off x="7095602" y="4391189"/>
            <a:ext cx="1224366" cy="1038387"/>
          </a:xfrm>
          <a:prstGeom prst="downArrow">
            <a:avLst/>
          </a:prstGeom>
          <a:solidFill>
            <a:srgbClr val="FF00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108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6816725" y="5337175"/>
            <a:ext cx="2192338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Relationship</a:t>
            </a:r>
          </a:p>
        </p:txBody>
      </p:sp>
      <p:graphicFrame>
        <p:nvGraphicFramePr>
          <p:cNvPr id="19" name="Table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0921015"/>
              </p:ext>
            </p:extLst>
          </p:nvPr>
        </p:nvGraphicFramePr>
        <p:xfrm>
          <a:off x="2614613" y="1617663"/>
          <a:ext cx="1295400" cy="4610103"/>
        </p:xfrm>
        <a:graphic>
          <a:graphicData uri="http://schemas.openxmlformats.org/drawingml/2006/table">
            <a:tbl>
              <a:tblPr/>
              <a:tblGrid>
                <a:gridCol w="647700"/>
                <a:gridCol w="647700"/>
              </a:tblGrid>
              <a:tr h="217706"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Humnst777 BT"/>
                        </a:rPr>
                        <a:t>   MGS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Humnst777 BT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/B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5983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/</a:t>
                      </a:r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</a:t>
                      </a:r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/A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 dirty="0">
                          <a:solidFill>
                            <a:srgbClr val="000000"/>
                          </a:solidFill>
                          <a:latin typeface="Courier New"/>
                        </a:rPr>
                        <a:t>A/B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A/A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b="1" i="0" u="none" strike="noStrike" baseline="0" dirty="0" smtClean="0">
                          <a:solidFill>
                            <a:srgbClr val="000000"/>
                          </a:solidFill>
                          <a:latin typeface="Courier New"/>
                        </a:rPr>
                        <a:t>*</a:t>
                      </a:r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17706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400" b="1" i="0" u="none" strike="noStrike" baseline="0">
                          <a:solidFill>
                            <a:srgbClr val="000000"/>
                          </a:solidFill>
                          <a:latin typeface="Courier New"/>
                        </a:rPr>
                        <a:t>B/B</a:t>
                      </a: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US" sz="1400" b="1" i="0" u="none" strike="noStrike" baseline="0" dirty="0">
                        <a:solidFill>
                          <a:srgbClr val="000000"/>
                        </a:solidFill>
                        <a:latin typeface="Courier New"/>
                      </a:endParaRPr>
                    </a:p>
                  </a:txBody>
                  <a:tcPr marL="4341" marR="4341" marT="4342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20" name="Oval 19"/>
          <p:cNvSpPr>
            <a:spLocks noChangeArrowheads="1"/>
          </p:cNvSpPr>
          <p:nvPr/>
        </p:nvSpPr>
        <p:spPr bwMode="auto">
          <a:xfrm>
            <a:off x="2275259" y="4743985"/>
            <a:ext cx="387350" cy="1455738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scene3d>
            <a:camera prst="orthographicFront">
              <a:rot lat="0" lon="0" rev="5400000"/>
            </a:camera>
            <a:lightRig rig="threePt" dir="t"/>
          </a:scene3d>
        </p:spPr>
        <p:txBody>
          <a:bodyPr/>
          <a:lstStyle/>
          <a:p>
            <a:pPr>
              <a:defRPr/>
            </a:pPr>
            <a:endParaRPr lang="en-US">
              <a:solidFill>
                <a:srgbClr val="000000"/>
              </a:solidFill>
              <a:ea typeface="+mn-ea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16498" y="2692595"/>
            <a:ext cx="34470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00"/>
                </a:solidFill>
                <a:latin typeface="Humnst777 BT" charset="0"/>
              </a:rPr>
              <a:t>MGS</a:t>
            </a:r>
          </a:p>
          <a:p>
            <a:r>
              <a:rPr lang="en-US" sz="2000" b="1" dirty="0">
                <a:solidFill>
                  <a:srgbClr val="000000"/>
                </a:solidFill>
                <a:latin typeface="Humnst777 BT" charset="0"/>
              </a:rPr>
              <a:t>Conflicts=3</a:t>
            </a:r>
          </a:p>
          <a:p>
            <a:r>
              <a:rPr lang="en-US" sz="2000" b="1" dirty="0">
                <a:solidFill>
                  <a:srgbClr val="000000"/>
                </a:solidFill>
                <a:latin typeface="Humnst777 BT" charset="0"/>
              </a:rPr>
              <a:t>*Tests=10</a:t>
            </a:r>
          </a:p>
          <a:p>
            <a:r>
              <a:rPr lang="en-US" sz="2000" b="1" dirty="0">
                <a:solidFill>
                  <a:srgbClr val="000000"/>
                </a:solidFill>
                <a:latin typeface="Humnst777 BT" charset="0"/>
              </a:rPr>
              <a:t>Conflict %=30.0%</a:t>
            </a:r>
          </a:p>
          <a:p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66135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14" grpId="0" animBg="1"/>
      <p:bldP spid="15" grpId="0"/>
      <p:bldP spid="16" grpId="0" animBg="1"/>
      <p:bldP spid="17" grpId="0"/>
      <p:bldP spid="20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746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Detecting Unreliable </a:t>
            </a:r>
            <a:r>
              <a:rPr lang="en-US" dirty="0" smtClean="0"/>
              <a:t>Genotypes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09366" y="1020763"/>
            <a:ext cx="9407524" cy="5067694"/>
            <a:chOff x="-454025" y="1020763"/>
            <a:chExt cx="9407524" cy="5067694"/>
          </a:xfrm>
        </p:grpSpPr>
        <p:sp>
          <p:nvSpPr>
            <p:cNvPr id="1427565" name="Rectangle 109"/>
            <p:cNvSpPr>
              <a:spLocks noChangeArrowheads="1"/>
            </p:cNvSpPr>
            <p:nvPr/>
          </p:nvSpPr>
          <p:spPr bwMode="auto">
            <a:xfrm>
              <a:off x="5859841" y="1219594"/>
              <a:ext cx="88900" cy="39052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grpSp>
          <p:nvGrpSpPr>
            <p:cNvPr id="1427558" name="Group 102"/>
            <p:cNvGrpSpPr>
              <a:grpSpLocks/>
            </p:cNvGrpSpPr>
            <p:nvPr/>
          </p:nvGrpSpPr>
          <p:grpSpPr bwMode="auto">
            <a:xfrm>
              <a:off x="-454025" y="1348183"/>
              <a:ext cx="9407524" cy="4740274"/>
              <a:chOff x="-460" y="752"/>
              <a:chExt cx="5926" cy="2986"/>
            </a:xfrm>
          </p:grpSpPr>
          <p:sp>
            <p:nvSpPr>
              <p:cNvPr id="1427463" name="AutoShape 7"/>
              <p:cNvSpPr>
                <a:spLocks noChangeAspect="1" noChangeArrowheads="1" noTextEdit="1"/>
              </p:cNvSpPr>
              <p:nvPr/>
            </p:nvSpPr>
            <p:spPr bwMode="auto">
              <a:xfrm>
                <a:off x="40" y="752"/>
                <a:ext cx="5426" cy="29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77" name="Line 21"/>
              <p:cNvSpPr>
                <a:spLocks noChangeShapeType="1"/>
              </p:cNvSpPr>
              <p:nvPr/>
            </p:nvSpPr>
            <p:spPr bwMode="auto">
              <a:xfrm>
                <a:off x="502" y="841"/>
                <a:ext cx="1" cy="2277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78" name="Line 22"/>
              <p:cNvSpPr>
                <a:spLocks noChangeShapeType="1"/>
              </p:cNvSpPr>
              <p:nvPr/>
            </p:nvSpPr>
            <p:spPr bwMode="auto">
              <a:xfrm>
                <a:off x="479" y="3118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79" name="Line 23"/>
              <p:cNvSpPr>
                <a:spLocks noChangeShapeType="1"/>
              </p:cNvSpPr>
              <p:nvPr/>
            </p:nvSpPr>
            <p:spPr bwMode="auto">
              <a:xfrm>
                <a:off x="479" y="2863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0" name="Line 24"/>
              <p:cNvSpPr>
                <a:spLocks noChangeShapeType="1"/>
              </p:cNvSpPr>
              <p:nvPr/>
            </p:nvSpPr>
            <p:spPr bwMode="auto">
              <a:xfrm>
                <a:off x="479" y="2615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1" name="Line 25"/>
              <p:cNvSpPr>
                <a:spLocks noChangeShapeType="1"/>
              </p:cNvSpPr>
              <p:nvPr/>
            </p:nvSpPr>
            <p:spPr bwMode="auto">
              <a:xfrm>
                <a:off x="479" y="2359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2" name="Line 26"/>
              <p:cNvSpPr>
                <a:spLocks noChangeShapeType="1"/>
              </p:cNvSpPr>
              <p:nvPr/>
            </p:nvSpPr>
            <p:spPr bwMode="auto">
              <a:xfrm>
                <a:off x="479" y="2104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3" name="Line 27"/>
              <p:cNvSpPr>
                <a:spLocks noChangeShapeType="1"/>
              </p:cNvSpPr>
              <p:nvPr/>
            </p:nvSpPr>
            <p:spPr bwMode="auto">
              <a:xfrm>
                <a:off x="479" y="1856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4" name="Line 28"/>
              <p:cNvSpPr>
                <a:spLocks noChangeShapeType="1"/>
              </p:cNvSpPr>
              <p:nvPr/>
            </p:nvSpPr>
            <p:spPr bwMode="auto">
              <a:xfrm>
                <a:off x="479" y="1600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5" name="Line 29"/>
              <p:cNvSpPr>
                <a:spLocks noChangeShapeType="1"/>
              </p:cNvSpPr>
              <p:nvPr/>
            </p:nvSpPr>
            <p:spPr bwMode="auto">
              <a:xfrm>
                <a:off x="479" y="1345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6" name="Line 30"/>
              <p:cNvSpPr>
                <a:spLocks noChangeShapeType="1"/>
              </p:cNvSpPr>
              <p:nvPr/>
            </p:nvSpPr>
            <p:spPr bwMode="auto">
              <a:xfrm>
                <a:off x="479" y="1097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7" name="Line 31"/>
              <p:cNvSpPr>
                <a:spLocks noChangeShapeType="1"/>
              </p:cNvSpPr>
              <p:nvPr/>
            </p:nvSpPr>
            <p:spPr bwMode="auto">
              <a:xfrm>
                <a:off x="479" y="841"/>
                <a:ext cx="23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8" name="Line 32"/>
              <p:cNvSpPr>
                <a:spLocks noChangeShapeType="1"/>
              </p:cNvSpPr>
              <p:nvPr/>
            </p:nvSpPr>
            <p:spPr bwMode="auto">
              <a:xfrm>
                <a:off x="-460" y="3148"/>
                <a:ext cx="4917" cy="1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89" name="Line 33"/>
              <p:cNvSpPr>
                <a:spLocks noChangeShapeType="1"/>
              </p:cNvSpPr>
              <p:nvPr/>
            </p:nvSpPr>
            <p:spPr bwMode="auto">
              <a:xfrm flipV="1">
                <a:off x="50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0" name="Line 34"/>
              <p:cNvSpPr>
                <a:spLocks noChangeShapeType="1"/>
              </p:cNvSpPr>
              <p:nvPr/>
            </p:nvSpPr>
            <p:spPr bwMode="auto">
              <a:xfrm flipV="1">
                <a:off x="698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1" name="Line 35"/>
              <p:cNvSpPr>
                <a:spLocks noChangeShapeType="1"/>
              </p:cNvSpPr>
              <p:nvPr/>
            </p:nvSpPr>
            <p:spPr bwMode="auto">
              <a:xfrm flipV="1">
                <a:off x="89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2" name="Line 36"/>
              <p:cNvSpPr>
                <a:spLocks noChangeShapeType="1"/>
              </p:cNvSpPr>
              <p:nvPr/>
            </p:nvSpPr>
            <p:spPr bwMode="auto">
              <a:xfrm flipV="1">
                <a:off x="109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3" name="Line 37"/>
              <p:cNvSpPr>
                <a:spLocks noChangeShapeType="1"/>
              </p:cNvSpPr>
              <p:nvPr/>
            </p:nvSpPr>
            <p:spPr bwMode="auto">
              <a:xfrm flipV="1">
                <a:off x="1288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4" name="Line 38"/>
              <p:cNvSpPr>
                <a:spLocks noChangeShapeType="1"/>
              </p:cNvSpPr>
              <p:nvPr/>
            </p:nvSpPr>
            <p:spPr bwMode="auto">
              <a:xfrm flipV="1">
                <a:off x="148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5" name="Line 39"/>
              <p:cNvSpPr>
                <a:spLocks noChangeShapeType="1"/>
              </p:cNvSpPr>
              <p:nvPr/>
            </p:nvSpPr>
            <p:spPr bwMode="auto">
              <a:xfrm flipV="1">
                <a:off x="168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6" name="Line 40"/>
              <p:cNvSpPr>
                <a:spLocks noChangeShapeType="1"/>
              </p:cNvSpPr>
              <p:nvPr/>
            </p:nvSpPr>
            <p:spPr bwMode="auto">
              <a:xfrm flipV="1">
                <a:off x="1878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7" name="Line 41"/>
              <p:cNvSpPr>
                <a:spLocks noChangeShapeType="1"/>
              </p:cNvSpPr>
              <p:nvPr/>
            </p:nvSpPr>
            <p:spPr bwMode="auto">
              <a:xfrm flipV="1">
                <a:off x="207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8" name="Line 42"/>
              <p:cNvSpPr>
                <a:spLocks noChangeShapeType="1"/>
              </p:cNvSpPr>
              <p:nvPr/>
            </p:nvSpPr>
            <p:spPr bwMode="auto">
              <a:xfrm flipV="1">
                <a:off x="227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499" name="Line 43"/>
              <p:cNvSpPr>
                <a:spLocks noChangeShapeType="1"/>
              </p:cNvSpPr>
              <p:nvPr/>
            </p:nvSpPr>
            <p:spPr bwMode="auto">
              <a:xfrm flipV="1">
                <a:off x="2468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0" name="Line 44"/>
              <p:cNvSpPr>
                <a:spLocks noChangeShapeType="1"/>
              </p:cNvSpPr>
              <p:nvPr/>
            </p:nvSpPr>
            <p:spPr bwMode="auto">
              <a:xfrm flipV="1">
                <a:off x="266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1" name="Line 45"/>
              <p:cNvSpPr>
                <a:spLocks noChangeShapeType="1"/>
              </p:cNvSpPr>
              <p:nvPr/>
            </p:nvSpPr>
            <p:spPr bwMode="auto">
              <a:xfrm flipV="1">
                <a:off x="286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2" name="Line 46"/>
              <p:cNvSpPr>
                <a:spLocks noChangeShapeType="1"/>
              </p:cNvSpPr>
              <p:nvPr/>
            </p:nvSpPr>
            <p:spPr bwMode="auto">
              <a:xfrm flipV="1">
                <a:off x="3058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3" name="Line 47"/>
              <p:cNvSpPr>
                <a:spLocks noChangeShapeType="1"/>
              </p:cNvSpPr>
              <p:nvPr/>
            </p:nvSpPr>
            <p:spPr bwMode="auto">
              <a:xfrm flipV="1">
                <a:off x="325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4" name="Line 48"/>
              <p:cNvSpPr>
                <a:spLocks noChangeShapeType="1"/>
              </p:cNvSpPr>
              <p:nvPr/>
            </p:nvSpPr>
            <p:spPr bwMode="auto">
              <a:xfrm flipV="1">
                <a:off x="345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5" name="Line 49"/>
              <p:cNvSpPr>
                <a:spLocks noChangeShapeType="1"/>
              </p:cNvSpPr>
              <p:nvPr/>
            </p:nvSpPr>
            <p:spPr bwMode="auto">
              <a:xfrm flipV="1">
                <a:off x="3648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6" name="Line 50"/>
              <p:cNvSpPr>
                <a:spLocks noChangeShapeType="1"/>
              </p:cNvSpPr>
              <p:nvPr/>
            </p:nvSpPr>
            <p:spPr bwMode="auto">
              <a:xfrm flipV="1">
                <a:off x="384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7" name="Line 51"/>
              <p:cNvSpPr>
                <a:spLocks noChangeShapeType="1"/>
              </p:cNvSpPr>
              <p:nvPr/>
            </p:nvSpPr>
            <p:spPr bwMode="auto">
              <a:xfrm flipV="1">
                <a:off x="404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8" name="Line 52"/>
              <p:cNvSpPr>
                <a:spLocks noChangeShapeType="1"/>
              </p:cNvSpPr>
              <p:nvPr/>
            </p:nvSpPr>
            <p:spPr bwMode="auto">
              <a:xfrm flipV="1">
                <a:off x="4239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09" name="Line 53"/>
              <p:cNvSpPr>
                <a:spLocks noChangeShapeType="1"/>
              </p:cNvSpPr>
              <p:nvPr/>
            </p:nvSpPr>
            <p:spPr bwMode="auto">
              <a:xfrm flipV="1">
                <a:off x="443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10" name="Line 54"/>
              <p:cNvSpPr>
                <a:spLocks noChangeShapeType="1"/>
              </p:cNvSpPr>
              <p:nvPr/>
            </p:nvSpPr>
            <p:spPr bwMode="auto">
              <a:xfrm flipV="1">
                <a:off x="463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11" name="Line 55"/>
              <p:cNvSpPr>
                <a:spLocks noChangeShapeType="1"/>
              </p:cNvSpPr>
              <p:nvPr/>
            </p:nvSpPr>
            <p:spPr bwMode="auto">
              <a:xfrm flipV="1">
                <a:off x="4829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12" name="Line 56"/>
              <p:cNvSpPr>
                <a:spLocks noChangeShapeType="1"/>
              </p:cNvSpPr>
              <p:nvPr/>
            </p:nvSpPr>
            <p:spPr bwMode="auto">
              <a:xfrm flipV="1">
                <a:off x="5025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13" name="Line 57"/>
              <p:cNvSpPr>
                <a:spLocks noChangeShapeType="1"/>
              </p:cNvSpPr>
              <p:nvPr/>
            </p:nvSpPr>
            <p:spPr bwMode="auto">
              <a:xfrm flipV="1">
                <a:off x="5222" y="3118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14" name="Line 58"/>
              <p:cNvSpPr>
                <a:spLocks noChangeShapeType="1"/>
              </p:cNvSpPr>
              <p:nvPr/>
            </p:nvSpPr>
            <p:spPr bwMode="auto">
              <a:xfrm flipV="1">
                <a:off x="3560" y="3160"/>
                <a:ext cx="1" cy="28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>
                  <a:solidFill>
                    <a:srgbClr val="000000"/>
                  </a:solidFill>
                </a:endParaRPr>
              </a:p>
            </p:txBody>
          </p:sp>
          <p:sp>
            <p:nvSpPr>
              <p:cNvPr id="1427525" name="Rectangle 69"/>
              <p:cNvSpPr>
                <a:spLocks noChangeArrowheads="1"/>
              </p:cNvSpPr>
              <p:nvPr/>
            </p:nvSpPr>
            <p:spPr bwMode="auto">
              <a:xfrm>
                <a:off x="484" y="322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0</a:t>
                </a:r>
              </a:p>
            </p:txBody>
          </p:sp>
          <p:sp>
            <p:nvSpPr>
              <p:cNvPr id="1427527" name="Rectangle 71"/>
              <p:cNvSpPr>
                <a:spLocks noChangeArrowheads="1"/>
              </p:cNvSpPr>
              <p:nvPr/>
            </p:nvSpPr>
            <p:spPr bwMode="auto">
              <a:xfrm>
                <a:off x="689" y="322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0.2</a:t>
                </a:r>
              </a:p>
            </p:txBody>
          </p:sp>
          <p:sp>
            <p:nvSpPr>
              <p:cNvPr id="1427529" name="Rectangle 73"/>
              <p:cNvSpPr>
                <a:spLocks noChangeArrowheads="1"/>
              </p:cNvSpPr>
              <p:nvPr/>
            </p:nvSpPr>
            <p:spPr bwMode="auto">
              <a:xfrm>
                <a:off x="966" y="322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0.4</a:t>
                </a:r>
              </a:p>
            </p:txBody>
          </p:sp>
          <p:sp>
            <p:nvSpPr>
              <p:cNvPr id="1427531" name="Rectangle 75"/>
              <p:cNvSpPr>
                <a:spLocks noChangeArrowheads="1"/>
              </p:cNvSpPr>
              <p:nvPr/>
            </p:nvSpPr>
            <p:spPr bwMode="auto">
              <a:xfrm>
                <a:off x="1215" y="322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0.6</a:t>
                </a:r>
              </a:p>
            </p:txBody>
          </p:sp>
          <p:sp>
            <p:nvSpPr>
              <p:cNvPr id="1427533" name="Rectangle 77"/>
              <p:cNvSpPr>
                <a:spLocks noChangeArrowheads="1"/>
              </p:cNvSpPr>
              <p:nvPr/>
            </p:nvSpPr>
            <p:spPr bwMode="auto">
              <a:xfrm>
                <a:off x="1458" y="322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0.8</a:t>
                </a:r>
              </a:p>
            </p:txBody>
          </p:sp>
          <p:sp>
            <p:nvSpPr>
              <p:cNvPr id="1427535" name="Rectangle 79"/>
              <p:cNvSpPr>
                <a:spLocks noChangeArrowheads="1"/>
              </p:cNvSpPr>
              <p:nvPr/>
            </p:nvSpPr>
            <p:spPr bwMode="auto">
              <a:xfrm>
                <a:off x="1699" y="3220"/>
                <a:ext cx="63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1</a:t>
                </a:r>
              </a:p>
            </p:txBody>
          </p:sp>
          <p:sp>
            <p:nvSpPr>
              <p:cNvPr id="1427537" name="Rectangle 81"/>
              <p:cNvSpPr>
                <a:spLocks noChangeArrowheads="1"/>
              </p:cNvSpPr>
              <p:nvPr/>
            </p:nvSpPr>
            <p:spPr bwMode="auto">
              <a:xfrm>
                <a:off x="1851" y="322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1.2</a:t>
                </a:r>
              </a:p>
            </p:txBody>
          </p:sp>
          <p:sp>
            <p:nvSpPr>
              <p:cNvPr id="1427539" name="Rectangle 83"/>
              <p:cNvSpPr>
                <a:spLocks noChangeArrowheads="1"/>
              </p:cNvSpPr>
              <p:nvPr/>
            </p:nvSpPr>
            <p:spPr bwMode="auto">
              <a:xfrm>
                <a:off x="2098" y="3220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1.4</a:t>
                </a:r>
              </a:p>
            </p:txBody>
          </p:sp>
          <p:sp>
            <p:nvSpPr>
              <p:cNvPr id="1427541" name="Rectangle 85"/>
              <p:cNvSpPr>
                <a:spLocks noChangeArrowheads="1"/>
              </p:cNvSpPr>
              <p:nvPr/>
            </p:nvSpPr>
            <p:spPr bwMode="auto">
              <a:xfrm>
                <a:off x="2347" y="3214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1.6</a:t>
                </a:r>
              </a:p>
            </p:txBody>
          </p:sp>
          <p:sp>
            <p:nvSpPr>
              <p:cNvPr id="1427543" name="Rectangle 87"/>
              <p:cNvSpPr>
                <a:spLocks noChangeArrowheads="1"/>
              </p:cNvSpPr>
              <p:nvPr/>
            </p:nvSpPr>
            <p:spPr bwMode="auto">
              <a:xfrm>
                <a:off x="2601" y="3208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1.8</a:t>
                </a:r>
              </a:p>
            </p:txBody>
          </p:sp>
          <p:sp>
            <p:nvSpPr>
              <p:cNvPr id="1427545" name="Rectangle 89"/>
              <p:cNvSpPr>
                <a:spLocks noChangeArrowheads="1"/>
              </p:cNvSpPr>
              <p:nvPr/>
            </p:nvSpPr>
            <p:spPr bwMode="auto">
              <a:xfrm>
                <a:off x="2819" y="3208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2.0</a:t>
                </a:r>
              </a:p>
            </p:txBody>
          </p:sp>
          <p:sp>
            <p:nvSpPr>
              <p:cNvPr id="1427547" name="Rectangle 91"/>
              <p:cNvSpPr>
                <a:spLocks noChangeArrowheads="1"/>
              </p:cNvSpPr>
              <p:nvPr/>
            </p:nvSpPr>
            <p:spPr bwMode="auto">
              <a:xfrm>
                <a:off x="3044" y="3208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2.4</a:t>
                </a:r>
              </a:p>
            </p:txBody>
          </p:sp>
          <p:sp>
            <p:nvSpPr>
              <p:cNvPr id="1427549" name="Rectangle 93"/>
              <p:cNvSpPr>
                <a:spLocks noChangeArrowheads="1"/>
              </p:cNvSpPr>
              <p:nvPr/>
            </p:nvSpPr>
            <p:spPr bwMode="auto">
              <a:xfrm>
                <a:off x="3278" y="3208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2.8</a:t>
                </a:r>
              </a:p>
            </p:txBody>
          </p:sp>
          <p:sp>
            <p:nvSpPr>
              <p:cNvPr id="1427550" name="Rectangle 94"/>
              <p:cNvSpPr>
                <a:spLocks noChangeArrowheads="1"/>
              </p:cNvSpPr>
              <p:nvPr/>
            </p:nvSpPr>
            <p:spPr bwMode="auto">
              <a:xfrm>
                <a:off x="3497" y="3202"/>
                <a:ext cx="157" cy="1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400" dirty="0">
                    <a:solidFill>
                      <a:srgbClr val="000000"/>
                    </a:solidFill>
                    <a:latin typeface="Humnst777 BT" pitchFamily="34" charset="0"/>
                  </a:rPr>
                  <a:t>3.2</a:t>
                </a:r>
              </a:p>
            </p:txBody>
          </p:sp>
          <p:sp>
            <p:nvSpPr>
              <p:cNvPr id="1427556" name="Rectangle 100"/>
              <p:cNvSpPr>
                <a:spLocks noChangeArrowheads="1"/>
              </p:cNvSpPr>
              <p:nvPr/>
            </p:nvSpPr>
            <p:spPr bwMode="auto">
              <a:xfrm>
                <a:off x="1894" y="3458"/>
                <a:ext cx="824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800" dirty="0">
                    <a:solidFill>
                      <a:srgbClr val="000000"/>
                    </a:solidFill>
                    <a:latin typeface="Humnst777 BT" pitchFamily="34" charset="0"/>
                  </a:rPr>
                  <a:t>Conflicts (%)</a:t>
                </a:r>
              </a:p>
            </p:txBody>
          </p:sp>
        </p:grpSp>
        <p:sp>
          <p:nvSpPr>
            <p:cNvPr id="1427559" name="Line 103"/>
            <p:cNvSpPr>
              <a:spLocks noChangeShapeType="1"/>
            </p:cNvSpPr>
            <p:nvPr/>
          </p:nvSpPr>
          <p:spPr bwMode="auto">
            <a:xfrm>
              <a:off x="2924175" y="1020763"/>
              <a:ext cx="0" cy="4465637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427560" name="Rectangle 104"/>
            <p:cNvSpPr>
              <a:spLocks noChangeArrowheads="1"/>
            </p:cNvSpPr>
            <p:nvPr/>
          </p:nvSpPr>
          <p:spPr bwMode="auto">
            <a:xfrm>
              <a:off x="2293824" y="1221253"/>
              <a:ext cx="88900" cy="3905250"/>
            </a:xfrm>
            <a:prstGeom prst="rect">
              <a:avLst/>
            </a:prstGeom>
            <a:solidFill>
              <a:srgbClr val="0000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427561" name="AutoShape 105"/>
            <p:cNvSpPr>
              <a:spLocks noChangeArrowheads="1"/>
            </p:cNvSpPr>
            <p:nvPr/>
          </p:nvSpPr>
          <p:spPr bwMode="auto">
            <a:xfrm>
              <a:off x="1231787" y="3568584"/>
              <a:ext cx="1071562" cy="625475"/>
            </a:xfrm>
            <a:prstGeom prst="leftArrow">
              <a:avLst>
                <a:gd name="adj1" fmla="val 50000"/>
                <a:gd name="adj2" fmla="val 42830"/>
              </a:avLst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27563" name="Text Box 107"/>
            <p:cNvSpPr txBox="1">
              <a:spLocks noChangeArrowheads="1"/>
            </p:cNvSpPr>
            <p:nvPr/>
          </p:nvSpPr>
          <p:spPr bwMode="auto">
            <a:xfrm>
              <a:off x="530973" y="2995288"/>
              <a:ext cx="1812925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 dirty="0">
                  <a:solidFill>
                    <a:srgbClr val="000000"/>
                  </a:solidFill>
                </a:rPr>
                <a:t>Accept</a:t>
              </a:r>
            </a:p>
          </p:txBody>
        </p:sp>
        <p:sp>
          <p:nvSpPr>
            <p:cNvPr id="1427564" name="Text Box 108"/>
            <p:cNvSpPr txBox="1">
              <a:spLocks noChangeArrowheads="1"/>
            </p:cNvSpPr>
            <p:nvPr/>
          </p:nvSpPr>
          <p:spPr bwMode="auto">
            <a:xfrm>
              <a:off x="2447981" y="2799724"/>
              <a:ext cx="3509963" cy="10772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200" b="0" dirty="0">
                  <a:solidFill>
                    <a:srgbClr val="000000"/>
                  </a:solidFill>
                </a:rPr>
                <a:t>Unreliable Genotype (Reject)</a:t>
              </a:r>
            </a:p>
          </p:txBody>
        </p:sp>
        <p:sp>
          <p:nvSpPr>
            <p:cNvPr id="78" name="Rectangle 94"/>
            <p:cNvSpPr>
              <a:spLocks noChangeArrowheads="1"/>
            </p:cNvSpPr>
            <p:nvPr/>
          </p:nvSpPr>
          <p:spPr bwMode="auto">
            <a:xfrm>
              <a:off x="6151985" y="5237185"/>
              <a:ext cx="249580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1400" dirty="0" smtClean="0">
                  <a:solidFill>
                    <a:srgbClr val="000000"/>
                  </a:solidFill>
                  <a:latin typeface="Humnst777 BT" pitchFamily="34" charset="0"/>
                </a:rPr>
                <a:t>3.6</a:t>
              </a:r>
              <a:endParaRPr lang="en-US" sz="1400" dirty="0">
                <a:solidFill>
                  <a:srgbClr val="000000"/>
                </a:solidFill>
                <a:latin typeface="Humnst777 BT" pitchFamily="34" charset="0"/>
              </a:endParaRPr>
            </a:p>
          </p:txBody>
        </p:sp>
        <p:sp>
          <p:nvSpPr>
            <p:cNvPr id="80" name="AutoShape 105"/>
            <p:cNvSpPr>
              <a:spLocks noChangeArrowheads="1"/>
            </p:cNvSpPr>
            <p:nvPr/>
          </p:nvSpPr>
          <p:spPr bwMode="auto">
            <a:xfrm rot="10800000">
              <a:off x="5948428" y="3377248"/>
              <a:ext cx="1071562" cy="625475"/>
            </a:xfrm>
            <a:prstGeom prst="leftArrow">
              <a:avLst>
                <a:gd name="adj1" fmla="val 50000"/>
                <a:gd name="adj2" fmla="val 42830"/>
              </a:avLst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 bwMode="auto">
            <a:xfrm>
              <a:off x="773438" y="5146485"/>
              <a:ext cx="6197057" cy="0"/>
            </a:xfrm>
            <a:prstGeom prst="line">
              <a:avLst/>
            </a:prstGeom>
            <a:noFill/>
            <a:ln w="38100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  <p:sp>
        <p:nvSpPr>
          <p:cNvPr id="6" name="Rectangle 5"/>
          <p:cNvSpPr/>
          <p:nvPr/>
        </p:nvSpPr>
        <p:spPr>
          <a:xfrm>
            <a:off x="6596967" y="2833763"/>
            <a:ext cx="134784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0000"/>
                </a:solidFill>
              </a:rPr>
              <a:t>Reject</a:t>
            </a:r>
            <a:endParaRPr lang="en-US" sz="3200" dirty="0"/>
          </a:p>
        </p:txBody>
      </p:sp>
      <p:sp>
        <p:nvSpPr>
          <p:cNvPr id="7" name="Left-Right Arrow 6"/>
          <p:cNvSpPr/>
          <p:nvPr/>
        </p:nvSpPr>
        <p:spPr bwMode="auto">
          <a:xfrm>
            <a:off x="2979170" y="3962506"/>
            <a:ext cx="3399310" cy="353283"/>
          </a:xfrm>
          <a:prstGeom prst="leftRightArrow">
            <a:avLst/>
          </a:prstGeom>
          <a:solidFill>
            <a:srgbClr val="FC7200"/>
          </a:solidFill>
          <a:ln w="9525" cap="flat" cmpd="sng" algn="ctr">
            <a:solidFill>
              <a:srgbClr val="FC72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41315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umnst777 BT" charset="0"/>
              </a:rPr>
              <a:t>Grandsire detection</a:t>
            </a:r>
            <a:endParaRPr lang="en-US" dirty="0">
              <a:latin typeface="Humnst777 BT" charset="0"/>
            </a:endParaRPr>
          </a:p>
        </p:txBody>
      </p:sp>
      <p:sp>
        <p:nvSpPr>
          <p:cNvPr id="133837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215900" y="1068388"/>
            <a:ext cx="8639175" cy="4847481"/>
          </a:xfrm>
        </p:spPr>
        <p:txBody>
          <a:bodyPr/>
          <a:lstStyle/>
          <a:p>
            <a:pPr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The two methods of Maternal Grandsire confirmation and discovery are:</a:t>
            </a:r>
          </a:p>
          <a:p>
            <a:pPr lvl="2" eaLnBrk="1" hangingPunct="1"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SNP conflict method (SNP)</a:t>
            </a:r>
          </a:p>
          <a:p>
            <a:pPr lvl="3" eaLnBrk="1" hangingPunct="1"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Check if animal and MGS have opposite homozygotes (duo test)</a:t>
            </a:r>
          </a:p>
          <a:p>
            <a:pPr lvl="3" eaLnBrk="1" hangingPunct="1">
              <a:spcAft>
                <a:spcPts val="1200"/>
              </a:spcAft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If sire is genotyped some heterozygous SNP can be checked (trio test)</a:t>
            </a:r>
          </a:p>
          <a:p>
            <a:pPr lvl="2" eaLnBrk="1" hangingPunct="1"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Common haplotype method (HAP)</a:t>
            </a:r>
          </a:p>
          <a:p>
            <a:pPr lvl="3" eaLnBrk="1" hangingPunct="1"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After imputation of all loci, determine maternal contribution by removing paternal haplotype </a:t>
            </a:r>
          </a:p>
          <a:p>
            <a:pPr lvl="3" eaLnBrk="1" hangingPunct="1"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Count maternal haplotypes in common with MGS</a:t>
            </a:r>
          </a:p>
          <a:p>
            <a:pPr lvl="3" eaLnBrk="1" hangingPunct="1">
              <a:buClrTx/>
            </a:pPr>
            <a:r>
              <a:rPr lang="en-US" sz="2000" dirty="0">
                <a:solidFill>
                  <a:srgbClr val="000000"/>
                </a:solidFill>
                <a:latin typeface="Humnst777 BT" charset="0"/>
              </a:rPr>
              <a:t>Remove haplotypes from MGS and check remaining against maternal great grandsire (MGGS)</a:t>
            </a:r>
          </a:p>
        </p:txBody>
      </p:sp>
    </p:spTree>
    <p:extLst>
      <p:ext uri="{BB962C8B-B14F-4D97-AF65-F5344CB8AC3E}">
        <p14:creationId xmlns:p14="http://schemas.microsoft.com/office/powerpoint/2010/main" val="11013819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35231" y="4315791"/>
            <a:ext cx="5394841" cy="21687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 descr="USDA_log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96" y="1705504"/>
            <a:ext cx="1828800" cy="1257300"/>
          </a:xfrm>
          <a:prstGeom prst="rect">
            <a:avLst/>
          </a:prstGeom>
        </p:spPr>
      </p:pic>
      <p:pic>
        <p:nvPicPr>
          <p:cNvPr id="5" name="Picture 4" descr="arslog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75" y="1722842"/>
            <a:ext cx="1921744" cy="1275296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455613" y="182563"/>
            <a:ext cx="822642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800" b="1">
                <a:solidFill>
                  <a:schemeClr val="tx2"/>
                </a:solidFill>
                <a:latin typeface="Calibri" pitchFamily="34" charset="0"/>
                <a:ea typeface="+mj-ea"/>
                <a:cs typeface="Calibri" pitchFamily="34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latin typeface="Humnst777 BT" pitchFamily="34" charset="0"/>
              </a:defRPr>
            </a:lvl9pPr>
          </a:lstStyle>
          <a:p>
            <a:r>
              <a:rPr lang="en-US" dirty="0" smtClean="0">
                <a:latin typeface="Humnst777 BT" charset="0"/>
              </a:rPr>
              <a:t>USDA-ARS-AIPL</a:t>
            </a:r>
            <a:endParaRPr lang="en-US" dirty="0">
              <a:latin typeface="Humnst777 BT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25358" y="1279459"/>
            <a:ext cx="4128908" cy="292312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287332" y="4411272"/>
            <a:ext cx="28168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Animal Improvement Programs Laboratory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722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Results by breed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997126"/>
              </p:ext>
            </p:extLst>
          </p:nvPr>
        </p:nvGraphicFramePr>
        <p:xfrm>
          <a:off x="190500" y="1155700"/>
          <a:ext cx="8767763" cy="3371850"/>
        </p:xfrm>
        <a:graphic>
          <a:graphicData uri="http://schemas.openxmlformats.org/drawingml/2006/table">
            <a:tbl>
              <a:tblPr/>
              <a:tblGrid>
                <a:gridCol w="2136775"/>
                <a:gridCol w="2368550"/>
                <a:gridCol w="2117725"/>
                <a:gridCol w="2144713"/>
              </a:tblGrid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SNP Method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HAP Method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MGS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MGS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MGGS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Breed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%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Confirmed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% Confirmed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% Confirmed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Holstein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  95 </a:t>
                      </a: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(98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)</a:t>
                      </a:r>
                      <a:r>
                        <a:rPr lang="en-US" sz="2400" baseline="30000" dirty="0" smtClean="0">
                          <a:solidFill>
                            <a:srgbClr val="000000"/>
                          </a:solidFill>
                        </a:rPr>
                        <a:t> †</a:t>
                      </a:r>
                      <a:endParaRPr kumimoji="0" lang="en-US" sz="2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 charset="0"/>
                        <a:ea typeface="Calibri" charset="0"/>
                        <a:cs typeface="Calibri" charset="0"/>
                      </a:endParaRP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97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92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Jersey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91 (92)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95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619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Brown Swiss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94 (95)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97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1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 charset="0"/>
                          <a:ea typeface="Calibri" charset="0"/>
                          <a:cs typeface="Calibri" charset="0"/>
                        </a:rPr>
                        <a:t>85</a:t>
                      </a:r>
                    </a:p>
                  </a:txBody>
                  <a:tcPr marL="68580" marR="68580" marT="0" marB="0"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1" name="Rectangle 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eaLnBrk="0" hangingPunct="0"/>
            <a:endParaRPr lang="en-US"/>
          </a:p>
        </p:txBody>
      </p:sp>
      <p:cxnSp>
        <p:nvCxnSpPr>
          <p:cNvPr id="3" name="Straight Connector 2"/>
          <p:cNvCxnSpPr>
            <a:endCxn id="4" idx="3"/>
          </p:cNvCxnSpPr>
          <p:nvPr/>
        </p:nvCxnSpPr>
        <p:spPr bwMode="auto">
          <a:xfrm flipV="1">
            <a:off x="152778" y="2841625"/>
            <a:ext cx="8805485" cy="41934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Rectangle 1"/>
          <p:cNvSpPr/>
          <p:nvPr/>
        </p:nvSpPr>
        <p:spPr>
          <a:xfrm>
            <a:off x="2820060" y="5488163"/>
            <a:ext cx="32174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aseline="30000" dirty="0">
                <a:solidFill>
                  <a:srgbClr val="000000"/>
                </a:solidFill>
              </a:rPr>
              <a:t>†</a:t>
            </a:r>
            <a:r>
              <a:rPr lang="en-US" dirty="0">
                <a:solidFill>
                  <a:srgbClr val="000000"/>
                </a:solidFill>
              </a:rPr>
              <a:t>50K genotyped animals only.</a:t>
            </a: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181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Humnst777 BT" charset="0"/>
              </a:rPr>
              <a:t>Lab QC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514475"/>
            <a:ext cx="8226425" cy="4432300"/>
          </a:xfrm>
        </p:spPr>
        <p:txBody>
          <a:bodyPr/>
          <a:lstStyle/>
          <a:p>
            <a:pPr marL="292100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Each SNP evaluated for</a:t>
            </a:r>
          </a:p>
          <a:p>
            <a:pPr marL="565150" lvl="1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Call Rate</a:t>
            </a:r>
          </a:p>
          <a:p>
            <a:pPr marL="565150" lvl="1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Portion Heterozygous</a:t>
            </a:r>
          </a:p>
          <a:p>
            <a:pPr marL="565150" lvl="1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Parent-progeny conflicts</a:t>
            </a:r>
          </a:p>
          <a:p>
            <a:pPr marL="292100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Clustering investigated if SNP exceeds limits</a:t>
            </a:r>
          </a:p>
          <a:p>
            <a:pPr marL="292100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Number of failing SNP is indicator of genotype quality</a:t>
            </a:r>
          </a:p>
          <a:p>
            <a:pPr marL="292100" indent="-292100">
              <a:spcAft>
                <a:spcPts val="24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Target fewer than 10 SNP in each category</a:t>
            </a:r>
          </a:p>
        </p:txBody>
      </p:sp>
    </p:spTree>
    <p:extLst>
      <p:ext uri="{BB962C8B-B14F-4D97-AF65-F5344CB8AC3E}">
        <p14:creationId xmlns:p14="http://schemas.microsoft.com/office/powerpoint/2010/main" val="19630792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54037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Before clustering adjustment</a:t>
            </a:r>
            <a:endParaRPr lang="en-US">
              <a:solidFill>
                <a:srgbClr val="FFFF00"/>
              </a:solidFill>
              <a:latin typeface="Humnst777 BT" charset="0"/>
            </a:endParaRPr>
          </a:p>
        </p:txBody>
      </p:sp>
      <p:pic>
        <p:nvPicPr>
          <p:cNvPr id="22531" name="Picture 3" descr="Before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9750" y="1371600"/>
            <a:ext cx="6399213" cy="4340225"/>
          </a:xfrm>
        </p:spPr>
      </p:pic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7315200" y="2468563"/>
            <a:ext cx="112395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Humnst777 BT" charset="0"/>
              </a:rPr>
              <a:t>86% call rate</a:t>
            </a:r>
          </a:p>
        </p:txBody>
      </p:sp>
    </p:spTree>
    <p:extLst>
      <p:ext uri="{BB962C8B-B14F-4D97-AF65-F5344CB8AC3E}">
        <p14:creationId xmlns:p14="http://schemas.microsoft.com/office/powerpoint/2010/main" val="33599014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54037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After clustering adjustment</a:t>
            </a:r>
            <a:endParaRPr lang="en-US">
              <a:solidFill>
                <a:srgbClr val="FFFF00"/>
              </a:solidFill>
              <a:latin typeface="Humnst777 BT" charset="0"/>
            </a:endParaRPr>
          </a:p>
        </p:txBody>
      </p:sp>
      <p:pic>
        <p:nvPicPr>
          <p:cNvPr id="23555" name="Picture 3" descr="After"/>
          <p:cNvPicPr preferRelativeResize="0"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7688" y="1371600"/>
            <a:ext cx="6399212" cy="4343400"/>
          </a:xfrm>
        </p:spPr>
      </p:pic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7223125" y="2468563"/>
            <a:ext cx="14859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0000FF"/>
                </a:solidFill>
                <a:latin typeface="Humnst777 BT" charset="0"/>
              </a:rPr>
              <a:t>100% call rate</a:t>
            </a:r>
          </a:p>
        </p:txBody>
      </p:sp>
    </p:spTree>
    <p:extLst>
      <p:ext uri="{BB962C8B-B14F-4D97-AF65-F5344CB8AC3E}">
        <p14:creationId xmlns:p14="http://schemas.microsoft.com/office/powerpoint/2010/main" val="2284926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>
                <a:latin typeface="Humnst777 BT" charset="0"/>
              </a:rPr>
              <a:t>Automated QC reporting</a:t>
            </a:r>
            <a:endParaRPr lang="en-US" dirty="0">
              <a:solidFill>
                <a:srgbClr val="FFFF00"/>
              </a:solidFill>
              <a:latin typeface="Humnst777 BT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72918" y="1919190"/>
            <a:ext cx="8039939" cy="3046988"/>
          </a:xfrm>
          <a:prstGeom prst="rect">
            <a:avLst/>
          </a:prstGeom>
          <a:ln w="25400">
            <a:solidFill>
              <a:srgbClr val="000000"/>
            </a:solidFill>
          </a:ln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000000"/>
                </a:solidFill>
              </a:rPr>
              <a:t>6160 </a:t>
            </a:r>
            <a:r>
              <a:rPr lang="en-US" sz="2400" dirty="0">
                <a:solidFill>
                  <a:srgbClr val="000000"/>
                </a:solidFill>
              </a:rPr>
              <a:t>Genotypes Processed from </a:t>
            </a:r>
            <a:r>
              <a:rPr lang="en-US" sz="2400" dirty="0" smtClean="0">
                <a:solidFill>
                  <a:srgbClr val="000000"/>
                </a:solidFill>
              </a:rPr>
              <a:t>LAB2013021811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PASS/</a:t>
            </a:r>
            <a:r>
              <a:rPr lang="en-US" sz="2400" dirty="0" err="1">
                <a:solidFill>
                  <a:srgbClr val="000000"/>
                </a:solidFill>
              </a:rPr>
              <a:t>FAIL,Count,Description</a:t>
            </a:r>
            <a:endParaRPr lang="en-US" sz="2400" dirty="0">
              <a:solidFill>
                <a:srgbClr val="000000"/>
              </a:solidFill>
            </a:endParaRPr>
          </a:p>
          <a:p>
            <a:r>
              <a:rPr lang="en-US" sz="2400" dirty="0">
                <a:solidFill>
                  <a:srgbClr val="000000"/>
                </a:solidFill>
              </a:rPr>
              <a:t>PASS,1,Parent Progeny Conflict SNP &gt;2%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PASS,5,Low Call Rate SNP &gt;10%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PASS,0,HWE SNP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PASS,0,Chips w/ &gt;20 Conflicts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PASS,0.3,No Nomination %</a:t>
            </a:r>
          </a:p>
          <a:p>
            <a:r>
              <a:rPr lang="en-US" sz="2400" dirty="0">
                <a:solidFill>
                  <a:srgbClr val="000000"/>
                </a:solidFill>
              </a:rPr>
              <a:t>PASS,0,Genotype Submitted with No Sample Sheet Row</a:t>
            </a:r>
          </a:p>
        </p:txBody>
      </p:sp>
    </p:spTree>
    <p:extLst>
      <p:ext uri="{BB962C8B-B14F-4D97-AF65-F5344CB8AC3E}">
        <p14:creationId xmlns:p14="http://schemas.microsoft.com/office/powerpoint/2010/main" val="33996349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492443"/>
          </a:xfrm>
        </p:spPr>
        <p:txBody>
          <a:bodyPr/>
          <a:lstStyle/>
          <a:p>
            <a:r>
              <a:rPr lang="da-DK" sz="3200" dirty="0" smtClean="0"/>
              <a:t>Pedigree: Parents, Grandparents, etc.</a:t>
            </a:r>
            <a:endParaRPr lang="en-US" sz="3200" dirty="0"/>
          </a:p>
        </p:txBody>
      </p:sp>
      <p:sp>
        <p:nvSpPr>
          <p:cNvPr id="935939" name="Line 3"/>
          <p:cNvSpPr>
            <a:spLocks noChangeShapeType="1"/>
          </p:cNvSpPr>
          <p:nvPr/>
        </p:nvSpPr>
        <p:spPr bwMode="auto">
          <a:xfrm>
            <a:off x="6400800" y="2438400"/>
            <a:ext cx="19050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aphicFrame>
        <p:nvGraphicFramePr>
          <p:cNvPr id="935940" name="Group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808735"/>
              </p:ext>
            </p:extLst>
          </p:nvPr>
        </p:nvGraphicFramePr>
        <p:xfrm>
          <a:off x="685800" y="1066800"/>
          <a:ext cx="8153400" cy="4656141"/>
        </p:xfrm>
        <a:graphic>
          <a:graphicData uri="http://schemas.openxmlformats.org/drawingml/2006/table">
            <a:tbl>
              <a:tblPr/>
              <a:tblGrid>
                <a:gridCol w="2743200"/>
                <a:gridCol w="2438400"/>
                <a:gridCol w="2971800"/>
              </a:tblGrid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rebuchet MS" pitchFamily="34" charset="0"/>
                        </a:rPr>
                        <a:t>Manfred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O-Man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rebuchet MS" pitchFamily="34" charset="0"/>
                        </a:rPr>
                        <a:t>Jezebel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7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</a:rPr>
                        <a:t>  </a:t>
                      </a: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rebuchet MS" pitchFamily="34" charset="0"/>
                        </a:rPr>
                        <a:t>O-Style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1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rebuchet MS" pitchFamily="34" charset="0"/>
                        </a:rPr>
                        <a:t>Teamster</a:t>
                      </a: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rebuchet MS" pitchFamily="34" charset="0"/>
                        </a:rPr>
                        <a:t>Deva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00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0" lang="en-US" sz="2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6600"/>
                          </a:solidFill>
                          <a:effectLst/>
                          <a:latin typeface="Trebuchet MS" pitchFamily="34" charset="0"/>
                        </a:rPr>
                        <a:t>Dima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6600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5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40000"/>
                        </a:spcBef>
                        <a:spcAft>
                          <a:spcPct val="0"/>
                        </a:spcAft>
                        <a:buClr>
                          <a:srgbClr val="009900"/>
                        </a:buClr>
                        <a:buSzTx/>
                        <a:buFontTx/>
                        <a:buNone/>
                        <a:tabLst/>
                      </a:pP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</a:endParaRPr>
                    </a:p>
                  </a:txBody>
                  <a:tcPr anchor="ctr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35992" name="Line 56"/>
          <p:cNvSpPr>
            <a:spLocks noChangeShapeType="1"/>
          </p:cNvSpPr>
          <p:nvPr/>
        </p:nvSpPr>
        <p:spPr bwMode="auto">
          <a:xfrm flipH="1">
            <a:off x="4800600" y="18288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3" name="Line 57"/>
          <p:cNvSpPr>
            <a:spLocks noChangeShapeType="1"/>
          </p:cNvSpPr>
          <p:nvPr/>
        </p:nvSpPr>
        <p:spPr bwMode="auto">
          <a:xfrm flipH="1">
            <a:off x="4800600" y="49530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4" name="Line 58"/>
          <p:cNvSpPr>
            <a:spLocks noChangeShapeType="1"/>
          </p:cNvSpPr>
          <p:nvPr/>
        </p:nvSpPr>
        <p:spPr bwMode="auto">
          <a:xfrm flipH="1">
            <a:off x="4800600" y="38862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5" name="Line 59"/>
          <p:cNvSpPr>
            <a:spLocks noChangeShapeType="1"/>
          </p:cNvSpPr>
          <p:nvPr/>
        </p:nvSpPr>
        <p:spPr bwMode="auto">
          <a:xfrm flipH="1">
            <a:off x="4800600" y="28956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6" name="Line 60"/>
          <p:cNvSpPr>
            <a:spLocks noChangeShapeType="1"/>
          </p:cNvSpPr>
          <p:nvPr/>
        </p:nvSpPr>
        <p:spPr bwMode="auto">
          <a:xfrm>
            <a:off x="4800600" y="1828800"/>
            <a:ext cx="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7" name="Line 61"/>
          <p:cNvSpPr>
            <a:spLocks noChangeShapeType="1"/>
          </p:cNvSpPr>
          <p:nvPr/>
        </p:nvSpPr>
        <p:spPr bwMode="auto">
          <a:xfrm>
            <a:off x="4800600" y="3886200"/>
            <a:ext cx="0" cy="10668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8" name="Line 62"/>
          <p:cNvSpPr>
            <a:spLocks noChangeShapeType="1"/>
          </p:cNvSpPr>
          <p:nvPr/>
        </p:nvSpPr>
        <p:spPr bwMode="auto">
          <a:xfrm flipH="1">
            <a:off x="4572000" y="23622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5999" name="Line 63"/>
          <p:cNvSpPr>
            <a:spLocks noChangeShapeType="1"/>
          </p:cNvSpPr>
          <p:nvPr/>
        </p:nvSpPr>
        <p:spPr bwMode="auto">
          <a:xfrm flipH="1">
            <a:off x="2133600" y="3429000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0" name="Line 64"/>
          <p:cNvSpPr>
            <a:spLocks noChangeShapeType="1"/>
          </p:cNvSpPr>
          <p:nvPr/>
        </p:nvSpPr>
        <p:spPr bwMode="auto">
          <a:xfrm flipH="1">
            <a:off x="4419600" y="4495800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1" name="Line 65"/>
          <p:cNvSpPr>
            <a:spLocks noChangeShapeType="1"/>
          </p:cNvSpPr>
          <p:nvPr/>
        </p:nvSpPr>
        <p:spPr bwMode="auto">
          <a:xfrm flipH="1">
            <a:off x="2514600" y="23622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2" name="Line 66"/>
          <p:cNvSpPr>
            <a:spLocks noChangeShapeType="1"/>
          </p:cNvSpPr>
          <p:nvPr/>
        </p:nvSpPr>
        <p:spPr bwMode="auto">
          <a:xfrm flipH="1">
            <a:off x="2514600" y="4495800"/>
            <a:ext cx="9144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936003" name="Line 67"/>
          <p:cNvSpPr>
            <a:spLocks noChangeShapeType="1"/>
          </p:cNvSpPr>
          <p:nvPr/>
        </p:nvSpPr>
        <p:spPr bwMode="auto">
          <a:xfrm flipH="1">
            <a:off x="2514600" y="2362200"/>
            <a:ext cx="0" cy="2133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pic>
        <p:nvPicPr>
          <p:cNvPr id="17" name="Picture 6" descr="O-STYLE *T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0069" y="4625352"/>
            <a:ext cx="2396043" cy="17226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036092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563"/>
            <a:ext cx="8226425" cy="1477328"/>
          </a:xfrm>
        </p:spPr>
        <p:txBody>
          <a:bodyPr/>
          <a:lstStyle/>
          <a:p>
            <a:r>
              <a:rPr lang="en-US" dirty="0" smtClean="0"/>
              <a:t>O-Style </a:t>
            </a:r>
            <a:r>
              <a:rPr lang="en-US" dirty="0" err="1"/>
              <a:t>Haplotypes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2400" dirty="0" smtClean="0">
                <a:solidFill>
                  <a:schemeClr val="accent1"/>
                </a:solidFill>
              </a:rPr>
              <a:t>chromosome </a:t>
            </a:r>
            <a:r>
              <a:rPr lang="en-US" sz="2400" dirty="0">
                <a:solidFill>
                  <a:schemeClr val="accent1"/>
                </a:solidFill>
              </a:rPr>
              <a:t>15</a:t>
            </a:r>
          </a:p>
        </p:txBody>
      </p:sp>
      <p:sp>
        <p:nvSpPr>
          <p:cNvPr id="1053699" name="Line 3"/>
          <p:cNvSpPr>
            <a:spLocks noChangeShapeType="1"/>
          </p:cNvSpPr>
          <p:nvPr/>
        </p:nvSpPr>
        <p:spPr bwMode="auto">
          <a:xfrm>
            <a:off x="5791200" y="5715000"/>
            <a:ext cx="3048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0" name="Line 4"/>
          <p:cNvSpPr>
            <a:spLocks noChangeShapeType="1"/>
          </p:cNvSpPr>
          <p:nvPr/>
        </p:nvSpPr>
        <p:spPr bwMode="auto">
          <a:xfrm>
            <a:off x="1676400" y="3200400"/>
            <a:ext cx="914400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1" name="Line 5"/>
          <p:cNvSpPr>
            <a:spLocks noChangeShapeType="1"/>
          </p:cNvSpPr>
          <p:nvPr/>
        </p:nvSpPr>
        <p:spPr bwMode="auto">
          <a:xfrm flipH="1">
            <a:off x="2133600" y="24384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2" name="Line 6"/>
          <p:cNvSpPr>
            <a:spLocks noChangeShapeType="1"/>
          </p:cNvSpPr>
          <p:nvPr/>
        </p:nvSpPr>
        <p:spPr bwMode="auto">
          <a:xfrm flipH="1">
            <a:off x="2133600" y="48768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3" name="Line 7"/>
          <p:cNvSpPr>
            <a:spLocks noChangeShapeType="1"/>
          </p:cNvSpPr>
          <p:nvPr/>
        </p:nvSpPr>
        <p:spPr bwMode="auto">
          <a:xfrm>
            <a:off x="2133600" y="2438400"/>
            <a:ext cx="0" cy="24384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4" name="Line 8"/>
          <p:cNvSpPr>
            <a:spLocks noChangeShapeType="1"/>
          </p:cNvSpPr>
          <p:nvPr/>
        </p:nvSpPr>
        <p:spPr bwMode="auto">
          <a:xfrm flipH="1">
            <a:off x="1828800" y="37338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5" name="Line 9"/>
          <p:cNvSpPr>
            <a:spLocks noChangeShapeType="1"/>
          </p:cNvSpPr>
          <p:nvPr/>
        </p:nvSpPr>
        <p:spPr bwMode="auto">
          <a:xfrm flipH="1">
            <a:off x="4267200" y="18288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6" name="Line 10"/>
          <p:cNvSpPr>
            <a:spLocks noChangeShapeType="1"/>
          </p:cNvSpPr>
          <p:nvPr/>
        </p:nvSpPr>
        <p:spPr bwMode="auto">
          <a:xfrm flipH="1">
            <a:off x="4267200" y="30480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7" name="Line 11"/>
          <p:cNvSpPr>
            <a:spLocks noChangeShapeType="1"/>
          </p:cNvSpPr>
          <p:nvPr/>
        </p:nvSpPr>
        <p:spPr bwMode="auto">
          <a:xfrm flipH="1">
            <a:off x="4267200" y="42672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8" name="Line 12"/>
          <p:cNvSpPr>
            <a:spLocks noChangeShapeType="1"/>
          </p:cNvSpPr>
          <p:nvPr/>
        </p:nvSpPr>
        <p:spPr bwMode="auto">
          <a:xfrm flipH="1">
            <a:off x="4267200" y="54864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09" name="Line 13"/>
          <p:cNvSpPr>
            <a:spLocks noChangeShapeType="1"/>
          </p:cNvSpPr>
          <p:nvPr/>
        </p:nvSpPr>
        <p:spPr bwMode="auto">
          <a:xfrm>
            <a:off x="4267200" y="18288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0" name="Line 14"/>
          <p:cNvSpPr>
            <a:spLocks noChangeShapeType="1"/>
          </p:cNvSpPr>
          <p:nvPr/>
        </p:nvSpPr>
        <p:spPr bwMode="auto">
          <a:xfrm flipH="1">
            <a:off x="4038600" y="2438400"/>
            <a:ext cx="2286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1" name="Line 15"/>
          <p:cNvSpPr>
            <a:spLocks noChangeShapeType="1"/>
          </p:cNvSpPr>
          <p:nvPr/>
        </p:nvSpPr>
        <p:spPr bwMode="auto">
          <a:xfrm flipH="1">
            <a:off x="3886200" y="4876800"/>
            <a:ext cx="3810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2" name="Line 16"/>
          <p:cNvSpPr>
            <a:spLocks noChangeShapeType="1"/>
          </p:cNvSpPr>
          <p:nvPr/>
        </p:nvSpPr>
        <p:spPr bwMode="auto">
          <a:xfrm>
            <a:off x="4267200" y="4267200"/>
            <a:ext cx="0" cy="12192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3" name="Line 17"/>
          <p:cNvSpPr>
            <a:spLocks noChangeShapeType="1"/>
          </p:cNvSpPr>
          <p:nvPr/>
        </p:nvSpPr>
        <p:spPr bwMode="auto">
          <a:xfrm flipH="1">
            <a:off x="6400800" y="27432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4" name="Line 18"/>
          <p:cNvSpPr>
            <a:spLocks noChangeShapeType="1"/>
          </p:cNvSpPr>
          <p:nvPr/>
        </p:nvSpPr>
        <p:spPr bwMode="auto">
          <a:xfrm flipH="1">
            <a:off x="6400800" y="33528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5" name="Line 19"/>
          <p:cNvSpPr>
            <a:spLocks noChangeShapeType="1"/>
          </p:cNvSpPr>
          <p:nvPr/>
        </p:nvSpPr>
        <p:spPr bwMode="auto">
          <a:xfrm flipH="1">
            <a:off x="6400800" y="39624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6" name="Line 20"/>
          <p:cNvSpPr>
            <a:spLocks noChangeShapeType="1"/>
          </p:cNvSpPr>
          <p:nvPr/>
        </p:nvSpPr>
        <p:spPr bwMode="auto">
          <a:xfrm flipH="1">
            <a:off x="6400800" y="45720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7" name="Line 21"/>
          <p:cNvSpPr>
            <a:spLocks noChangeShapeType="1"/>
          </p:cNvSpPr>
          <p:nvPr/>
        </p:nvSpPr>
        <p:spPr bwMode="auto">
          <a:xfrm>
            <a:off x="6705600" y="1371600"/>
            <a:ext cx="16002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8" name="Line 22"/>
          <p:cNvSpPr>
            <a:spLocks noChangeShapeType="1"/>
          </p:cNvSpPr>
          <p:nvPr/>
        </p:nvSpPr>
        <p:spPr bwMode="auto">
          <a:xfrm>
            <a:off x="6705600" y="1676400"/>
            <a:ext cx="16002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19" name="Line 23"/>
          <p:cNvSpPr>
            <a:spLocks noChangeShapeType="1"/>
          </p:cNvSpPr>
          <p:nvPr/>
        </p:nvSpPr>
        <p:spPr bwMode="auto">
          <a:xfrm>
            <a:off x="6705600" y="19812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0" name="Line 24"/>
          <p:cNvSpPr>
            <a:spLocks noChangeShapeType="1"/>
          </p:cNvSpPr>
          <p:nvPr/>
        </p:nvSpPr>
        <p:spPr bwMode="auto">
          <a:xfrm>
            <a:off x="6705600" y="2286000"/>
            <a:ext cx="1600200" cy="0"/>
          </a:xfrm>
          <a:prstGeom prst="line">
            <a:avLst/>
          </a:prstGeom>
          <a:noFill/>
          <a:ln w="76200">
            <a:solidFill>
              <a:srgbClr val="00CC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1" name="Line 25"/>
          <p:cNvSpPr>
            <a:spLocks noChangeShapeType="1"/>
          </p:cNvSpPr>
          <p:nvPr/>
        </p:nvSpPr>
        <p:spPr bwMode="auto">
          <a:xfrm>
            <a:off x="6705600" y="25908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2" name="Line 26"/>
          <p:cNvSpPr>
            <a:spLocks noChangeShapeType="1"/>
          </p:cNvSpPr>
          <p:nvPr/>
        </p:nvSpPr>
        <p:spPr bwMode="auto">
          <a:xfrm>
            <a:off x="6705600" y="2895600"/>
            <a:ext cx="1600200" cy="0"/>
          </a:xfrm>
          <a:prstGeom prst="line">
            <a:avLst/>
          </a:prstGeom>
          <a:noFill/>
          <a:ln w="76200">
            <a:solidFill>
              <a:srgbClr val="66FF66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3" name="Line 27"/>
          <p:cNvSpPr>
            <a:spLocks noChangeShapeType="1"/>
          </p:cNvSpPr>
          <p:nvPr/>
        </p:nvSpPr>
        <p:spPr bwMode="auto">
          <a:xfrm>
            <a:off x="6705600" y="32004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4" name="Line 28"/>
          <p:cNvSpPr>
            <a:spLocks noChangeShapeType="1"/>
          </p:cNvSpPr>
          <p:nvPr/>
        </p:nvSpPr>
        <p:spPr bwMode="auto">
          <a:xfrm>
            <a:off x="6705600" y="3505200"/>
            <a:ext cx="1600200" cy="0"/>
          </a:xfrm>
          <a:prstGeom prst="line">
            <a:avLst/>
          </a:prstGeom>
          <a:noFill/>
          <a:ln w="76200">
            <a:solidFill>
              <a:srgbClr val="CC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5" name="Line 29"/>
          <p:cNvSpPr>
            <a:spLocks noChangeShapeType="1"/>
          </p:cNvSpPr>
          <p:nvPr/>
        </p:nvSpPr>
        <p:spPr bwMode="auto">
          <a:xfrm>
            <a:off x="6705600" y="3810000"/>
            <a:ext cx="16002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6" name="Line 30"/>
          <p:cNvSpPr>
            <a:spLocks noChangeShapeType="1"/>
          </p:cNvSpPr>
          <p:nvPr/>
        </p:nvSpPr>
        <p:spPr bwMode="auto">
          <a:xfrm>
            <a:off x="6705600" y="4114800"/>
            <a:ext cx="16002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7" name="Line 31"/>
          <p:cNvSpPr>
            <a:spLocks noChangeShapeType="1"/>
          </p:cNvSpPr>
          <p:nvPr/>
        </p:nvSpPr>
        <p:spPr bwMode="auto">
          <a:xfrm>
            <a:off x="6705600" y="4419600"/>
            <a:ext cx="1600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8" name="Line 32"/>
          <p:cNvSpPr>
            <a:spLocks noChangeShapeType="1"/>
          </p:cNvSpPr>
          <p:nvPr/>
        </p:nvSpPr>
        <p:spPr bwMode="auto">
          <a:xfrm>
            <a:off x="6705600" y="4724400"/>
            <a:ext cx="16002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29" name="Line 33"/>
          <p:cNvSpPr>
            <a:spLocks noChangeShapeType="1"/>
          </p:cNvSpPr>
          <p:nvPr/>
        </p:nvSpPr>
        <p:spPr bwMode="auto">
          <a:xfrm>
            <a:off x="6705600" y="5029200"/>
            <a:ext cx="16002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0" name="Line 34"/>
          <p:cNvSpPr>
            <a:spLocks noChangeShapeType="1"/>
          </p:cNvSpPr>
          <p:nvPr/>
        </p:nvSpPr>
        <p:spPr bwMode="auto">
          <a:xfrm>
            <a:off x="6705600" y="5334000"/>
            <a:ext cx="16002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1" name="Line 35"/>
          <p:cNvSpPr>
            <a:spLocks noChangeShapeType="1"/>
          </p:cNvSpPr>
          <p:nvPr/>
        </p:nvSpPr>
        <p:spPr bwMode="auto">
          <a:xfrm>
            <a:off x="6705600" y="5638800"/>
            <a:ext cx="16002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2" name="Line 36"/>
          <p:cNvSpPr>
            <a:spLocks noChangeShapeType="1"/>
          </p:cNvSpPr>
          <p:nvPr/>
        </p:nvSpPr>
        <p:spPr bwMode="auto">
          <a:xfrm>
            <a:off x="6705600" y="5943600"/>
            <a:ext cx="16002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3" name="Line 37"/>
          <p:cNvSpPr>
            <a:spLocks noChangeShapeType="1"/>
          </p:cNvSpPr>
          <p:nvPr/>
        </p:nvSpPr>
        <p:spPr bwMode="auto">
          <a:xfrm flipH="1">
            <a:off x="6400800" y="15240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4" name="Line 38"/>
          <p:cNvSpPr>
            <a:spLocks noChangeShapeType="1"/>
          </p:cNvSpPr>
          <p:nvPr/>
        </p:nvSpPr>
        <p:spPr bwMode="auto">
          <a:xfrm flipH="1">
            <a:off x="6400800" y="2133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5" name="Line 39"/>
          <p:cNvSpPr>
            <a:spLocks noChangeShapeType="1"/>
          </p:cNvSpPr>
          <p:nvPr/>
        </p:nvSpPr>
        <p:spPr bwMode="auto">
          <a:xfrm>
            <a:off x="6400800" y="15240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6" name="Line 40"/>
          <p:cNvSpPr>
            <a:spLocks noChangeShapeType="1"/>
          </p:cNvSpPr>
          <p:nvPr/>
        </p:nvSpPr>
        <p:spPr bwMode="auto">
          <a:xfrm flipH="1">
            <a:off x="6096000" y="18288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7" name="Line 41"/>
          <p:cNvSpPr>
            <a:spLocks noChangeShapeType="1"/>
          </p:cNvSpPr>
          <p:nvPr/>
        </p:nvSpPr>
        <p:spPr bwMode="auto">
          <a:xfrm flipH="1">
            <a:off x="6400800" y="51816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8" name="Line 42"/>
          <p:cNvSpPr>
            <a:spLocks noChangeShapeType="1"/>
          </p:cNvSpPr>
          <p:nvPr/>
        </p:nvSpPr>
        <p:spPr bwMode="auto">
          <a:xfrm flipH="1">
            <a:off x="6400800" y="57912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39" name="Line 43"/>
          <p:cNvSpPr>
            <a:spLocks noChangeShapeType="1"/>
          </p:cNvSpPr>
          <p:nvPr/>
        </p:nvSpPr>
        <p:spPr bwMode="auto">
          <a:xfrm>
            <a:off x="6400800" y="51816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0" name="Line 44"/>
          <p:cNvSpPr>
            <a:spLocks noChangeShapeType="1"/>
          </p:cNvSpPr>
          <p:nvPr/>
        </p:nvSpPr>
        <p:spPr bwMode="auto">
          <a:xfrm flipH="1">
            <a:off x="6096000" y="54864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1" name="Line 45"/>
          <p:cNvSpPr>
            <a:spLocks noChangeShapeType="1"/>
          </p:cNvSpPr>
          <p:nvPr/>
        </p:nvSpPr>
        <p:spPr bwMode="auto">
          <a:xfrm flipH="1">
            <a:off x="6096000" y="42672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2" name="Line 46"/>
          <p:cNvSpPr>
            <a:spLocks noChangeShapeType="1"/>
          </p:cNvSpPr>
          <p:nvPr/>
        </p:nvSpPr>
        <p:spPr bwMode="auto">
          <a:xfrm flipH="1">
            <a:off x="6096000" y="3048000"/>
            <a:ext cx="304800" cy="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3" name="Line 47"/>
          <p:cNvSpPr>
            <a:spLocks noChangeShapeType="1"/>
          </p:cNvSpPr>
          <p:nvPr/>
        </p:nvSpPr>
        <p:spPr bwMode="auto">
          <a:xfrm>
            <a:off x="6400800" y="39624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4" name="Line 48"/>
          <p:cNvSpPr>
            <a:spLocks noChangeShapeType="1"/>
          </p:cNvSpPr>
          <p:nvPr/>
        </p:nvSpPr>
        <p:spPr bwMode="auto">
          <a:xfrm>
            <a:off x="6400800" y="2743200"/>
            <a:ext cx="0" cy="609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5" name="Line 49"/>
          <p:cNvSpPr>
            <a:spLocks noChangeShapeType="1"/>
          </p:cNvSpPr>
          <p:nvPr/>
        </p:nvSpPr>
        <p:spPr bwMode="auto">
          <a:xfrm>
            <a:off x="5638800" y="5715000"/>
            <a:ext cx="1524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6" name="Line 50"/>
          <p:cNvSpPr>
            <a:spLocks noChangeShapeType="1"/>
          </p:cNvSpPr>
          <p:nvPr/>
        </p:nvSpPr>
        <p:spPr bwMode="auto">
          <a:xfrm>
            <a:off x="44958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7" name="Line 51"/>
          <p:cNvSpPr>
            <a:spLocks noChangeShapeType="1"/>
          </p:cNvSpPr>
          <p:nvPr/>
        </p:nvSpPr>
        <p:spPr bwMode="auto">
          <a:xfrm>
            <a:off x="5410200" y="5715000"/>
            <a:ext cx="228600" cy="0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48" name="Line 52"/>
          <p:cNvSpPr>
            <a:spLocks noChangeShapeType="1"/>
          </p:cNvSpPr>
          <p:nvPr/>
        </p:nvSpPr>
        <p:spPr bwMode="auto">
          <a:xfrm>
            <a:off x="4724400" y="5715000"/>
            <a:ext cx="685800" cy="0"/>
          </a:xfrm>
          <a:prstGeom prst="lin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6" name="Line 60"/>
          <p:cNvSpPr>
            <a:spLocks noChangeShapeType="1"/>
          </p:cNvSpPr>
          <p:nvPr/>
        </p:nvSpPr>
        <p:spPr bwMode="auto">
          <a:xfrm>
            <a:off x="4495800" y="52578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7" name="Line 61"/>
          <p:cNvSpPr>
            <a:spLocks noChangeShapeType="1"/>
          </p:cNvSpPr>
          <p:nvPr/>
        </p:nvSpPr>
        <p:spPr bwMode="auto">
          <a:xfrm>
            <a:off x="5486400" y="52578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8" name="Line 62"/>
          <p:cNvSpPr>
            <a:spLocks noChangeShapeType="1"/>
          </p:cNvSpPr>
          <p:nvPr/>
        </p:nvSpPr>
        <p:spPr bwMode="auto">
          <a:xfrm>
            <a:off x="4495800" y="44958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59" name="Line 63"/>
          <p:cNvSpPr>
            <a:spLocks noChangeShapeType="1"/>
          </p:cNvSpPr>
          <p:nvPr/>
        </p:nvSpPr>
        <p:spPr bwMode="auto">
          <a:xfrm>
            <a:off x="4953000" y="4495800"/>
            <a:ext cx="914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0" name="Line 64"/>
          <p:cNvSpPr>
            <a:spLocks noChangeShapeType="1"/>
          </p:cNvSpPr>
          <p:nvPr/>
        </p:nvSpPr>
        <p:spPr bwMode="auto">
          <a:xfrm>
            <a:off x="5867400" y="44958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1" name="Line 65"/>
          <p:cNvSpPr>
            <a:spLocks noChangeShapeType="1"/>
          </p:cNvSpPr>
          <p:nvPr/>
        </p:nvSpPr>
        <p:spPr bwMode="auto">
          <a:xfrm>
            <a:off x="4495800" y="4038600"/>
            <a:ext cx="9906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2" name="Line 66"/>
          <p:cNvSpPr>
            <a:spLocks noChangeShapeType="1"/>
          </p:cNvSpPr>
          <p:nvPr/>
        </p:nvSpPr>
        <p:spPr bwMode="auto">
          <a:xfrm>
            <a:off x="5486400" y="40386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3" name="Line 67"/>
          <p:cNvSpPr>
            <a:spLocks noChangeShapeType="1"/>
          </p:cNvSpPr>
          <p:nvPr/>
        </p:nvSpPr>
        <p:spPr bwMode="auto">
          <a:xfrm>
            <a:off x="4495800" y="2057400"/>
            <a:ext cx="16002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4" name="Line 68"/>
          <p:cNvSpPr>
            <a:spLocks noChangeShapeType="1"/>
          </p:cNvSpPr>
          <p:nvPr/>
        </p:nvSpPr>
        <p:spPr bwMode="auto">
          <a:xfrm>
            <a:off x="5943600" y="16002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5" name="Line 69"/>
          <p:cNvSpPr>
            <a:spLocks noChangeShapeType="1"/>
          </p:cNvSpPr>
          <p:nvPr/>
        </p:nvSpPr>
        <p:spPr bwMode="auto">
          <a:xfrm>
            <a:off x="4495800" y="1600200"/>
            <a:ext cx="14478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6" name="Line 70"/>
          <p:cNvSpPr>
            <a:spLocks noChangeShapeType="1"/>
          </p:cNvSpPr>
          <p:nvPr/>
        </p:nvSpPr>
        <p:spPr bwMode="auto">
          <a:xfrm>
            <a:off x="4495800" y="2819400"/>
            <a:ext cx="1600200" cy="0"/>
          </a:xfrm>
          <a:prstGeom prst="line">
            <a:avLst/>
          </a:prstGeom>
          <a:noFill/>
          <a:ln w="76200">
            <a:solidFill>
              <a:srgbClr val="6699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7" name="Line 71"/>
          <p:cNvSpPr>
            <a:spLocks noChangeShapeType="1"/>
          </p:cNvSpPr>
          <p:nvPr/>
        </p:nvSpPr>
        <p:spPr bwMode="auto">
          <a:xfrm>
            <a:off x="4495800" y="32766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8" name="Line 72"/>
          <p:cNvSpPr>
            <a:spLocks noChangeShapeType="1"/>
          </p:cNvSpPr>
          <p:nvPr/>
        </p:nvSpPr>
        <p:spPr bwMode="auto">
          <a:xfrm>
            <a:off x="2362200" y="5181600"/>
            <a:ext cx="9906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69" name="Line 73"/>
          <p:cNvSpPr>
            <a:spLocks noChangeShapeType="1"/>
          </p:cNvSpPr>
          <p:nvPr/>
        </p:nvSpPr>
        <p:spPr bwMode="auto">
          <a:xfrm>
            <a:off x="3352800" y="51816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0" name="Line 74"/>
          <p:cNvSpPr>
            <a:spLocks noChangeShapeType="1"/>
          </p:cNvSpPr>
          <p:nvPr/>
        </p:nvSpPr>
        <p:spPr bwMode="auto">
          <a:xfrm>
            <a:off x="2362200" y="4572000"/>
            <a:ext cx="4572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1" name="Line 75"/>
          <p:cNvSpPr>
            <a:spLocks noChangeShapeType="1"/>
          </p:cNvSpPr>
          <p:nvPr/>
        </p:nvSpPr>
        <p:spPr bwMode="auto">
          <a:xfrm>
            <a:off x="2819400" y="4572000"/>
            <a:ext cx="152400" cy="0"/>
          </a:xfrm>
          <a:prstGeom prst="line">
            <a:avLst/>
          </a:prstGeom>
          <a:noFill/>
          <a:ln w="76200">
            <a:solidFill>
              <a:srgbClr val="FF66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2" name="Line 76"/>
          <p:cNvSpPr>
            <a:spLocks noChangeShapeType="1"/>
          </p:cNvSpPr>
          <p:nvPr/>
        </p:nvSpPr>
        <p:spPr bwMode="auto">
          <a:xfrm>
            <a:off x="3352800" y="4572000"/>
            <a:ext cx="609600" cy="0"/>
          </a:xfrm>
          <a:prstGeom prst="line">
            <a:avLst/>
          </a:prstGeom>
          <a:noFill/>
          <a:ln w="76200">
            <a:solidFill>
              <a:srgbClr val="80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3" name="Line 77"/>
          <p:cNvSpPr>
            <a:spLocks noChangeShapeType="1"/>
          </p:cNvSpPr>
          <p:nvPr/>
        </p:nvSpPr>
        <p:spPr bwMode="auto">
          <a:xfrm>
            <a:off x="2971800" y="4572000"/>
            <a:ext cx="381000" cy="0"/>
          </a:xfrm>
          <a:prstGeom prst="line">
            <a:avLst/>
          </a:prstGeom>
          <a:noFill/>
          <a:ln w="76200">
            <a:solidFill>
              <a:srgbClr val="FF9999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4" name="Line 78"/>
          <p:cNvSpPr>
            <a:spLocks noChangeShapeType="1"/>
          </p:cNvSpPr>
          <p:nvPr/>
        </p:nvSpPr>
        <p:spPr bwMode="auto">
          <a:xfrm>
            <a:off x="2438400" y="2743200"/>
            <a:ext cx="16002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5" name="Line 79"/>
          <p:cNvSpPr>
            <a:spLocks noChangeShapeType="1"/>
          </p:cNvSpPr>
          <p:nvPr/>
        </p:nvSpPr>
        <p:spPr bwMode="auto">
          <a:xfrm>
            <a:off x="2743200" y="2133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6" name="Line 80"/>
          <p:cNvSpPr>
            <a:spLocks noChangeShapeType="1"/>
          </p:cNvSpPr>
          <p:nvPr/>
        </p:nvSpPr>
        <p:spPr bwMode="auto">
          <a:xfrm>
            <a:off x="3886200" y="2133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7" name="Line 81"/>
          <p:cNvSpPr>
            <a:spLocks noChangeShapeType="1"/>
          </p:cNvSpPr>
          <p:nvPr/>
        </p:nvSpPr>
        <p:spPr bwMode="auto">
          <a:xfrm>
            <a:off x="2438400" y="2133600"/>
            <a:ext cx="3810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8" name="Line 82"/>
          <p:cNvSpPr>
            <a:spLocks noChangeShapeType="1"/>
          </p:cNvSpPr>
          <p:nvPr/>
        </p:nvSpPr>
        <p:spPr bwMode="auto">
          <a:xfrm>
            <a:off x="1219200" y="4191000"/>
            <a:ext cx="609600" cy="0"/>
          </a:xfrm>
          <a:prstGeom prst="line">
            <a:avLst/>
          </a:prstGeom>
          <a:noFill/>
          <a:ln w="76200">
            <a:solidFill>
              <a:srgbClr val="9900CC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79" name="Line 83"/>
          <p:cNvSpPr>
            <a:spLocks noChangeShapeType="1"/>
          </p:cNvSpPr>
          <p:nvPr/>
        </p:nvSpPr>
        <p:spPr bwMode="auto">
          <a:xfrm>
            <a:off x="457200" y="4191000"/>
            <a:ext cx="762000" cy="0"/>
          </a:xfrm>
          <a:prstGeom prst="line">
            <a:avLst/>
          </a:prstGeom>
          <a:noFill/>
          <a:ln w="76200">
            <a:solidFill>
              <a:srgbClr val="CC66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0" name="Line 84"/>
          <p:cNvSpPr>
            <a:spLocks noChangeShapeType="1"/>
          </p:cNvSpPr>
          <p:nvPr/>
        </p:nvSpPr>
        <p:spPr bwMode="auto">
          <a:xfrm>
            <a:off x="228600" y="4191000"/>
            <a:ext cx="228600" cy="0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1" name="Line 85"/>
          <p:cNvSpPr>
            <a:spLocks noChangeShapeType="1"/>
          </p:cNvSpPr>
          <p:nvPr/>
        </p:nvSpPr>
        <p:spPr bwMode="auto">
          <a:xfrm>
            <a:off x="533400" y="3276600"/>
            <a:ext cx="1143000" cy="0"/>
          </a:xfrm>
          <a:prstGeom prst="line">
            <a:avLst/>
          </a:prstGeom>
          <a:noFill/>
          <a:ln w="76200">
            <a:solidFill>
              <a:srgbClr val="6699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2" name="Line 86"/>
          <p:cNvSpPr>
            <a:spLocks noChangeShapeType="1"/>
          </p:cNvSpPr>
          <p:nvPr/>
        </p:nvSpPr>
        <p:spPr bwMode="auto">
          <a:xfrm>
            <a:off x="1676400" y="3276600"/>
            <a:ext cx="152400" cy="0"/>
          </a:xfrm>
          <a:prstGeom prst="line">
            <a:avLst/>
          </a:prstGeom>
          <a:noFill/>
          <a:ln w="76200">
            <a:solidFill>
              <a:srgbClr val="6600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3" name="Line 87"/>
          <p:cNvSpPr>
            <a:spLocks noChangeShapeType="1"/>
          </p:cNvSpPr>
          <p:nvPr/>
        </p:nvSpPr>
        <p:spPr bwMode="auto">
          <a:xfrm>
            <a:off x="304800" y="3276600"/>
            <a:ext cx="228600" cy="0"/>
          </a:xfrm>
          <a:prstGeom prst="line">
            <a:avLst/>
          </a:prstGeom>
          <a:noFill/>
          <a:ln w="76200">
            <a:solidFill>
              <a:srgbClr val="00FFFF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053784" name="Line 88"/>
          <p:cNvSpPr>
            <a:spLocks noChangeShapeType="1"/>
          </p:cNvSpPr>
          <p:nvPr/>
        </p:nvSpPr>
        <p:spPr bwMode="auto">
          <a:xfrm>
            <a:off x="228600" y="3276600"/>
            <a:ext cx="152400" cy="0"/>
          </a:xfrm>
          <a:prstGeom prst="line">
            <a:avLst/>
          </a:prstGeom>
          <a:noFill/>
          <a:ln w="76200">
            <a:solidFill>
              <a:srgbClr val="996633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43484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890" name="Title 1"/>
          <p:cNvSpPr>
            <a:spLocks noGrp="1"/>
          </p:cNvSpPr>
          <p:nvPr>
            <p:ph type="title" idx="4294967295"/>
          </p:nvPr>
        </p:nvSpPr>
        <p:spPr/>
        <p:txBody>
          <a:bodyPr lIns="91440" tIns="45720" rIns="91440" bIns="45720" anchor="b"/>
          <a:lstStyle/>
          <a:p>
            <a:r>
              <a:rPr lang="en-US"/>
              <a:t>What’s a SNP genotype worth?</a:t>
            </a:r>
          </a:p>
        </p:txBody>
      </p:sp>
      <p:grpSp>
        <p:nvGrpSpPr>
          <p:cNvPr id="4" name="Group 103"/>
          <p:cNvGrpSpPr>
            <a:grpSpLocks/>
          </p:cNvGrpSpPr>
          <p:nvPr/>
        </p:nvGrpSpPr>
        <p:grpSpPr bwMode="auto">
          <a:xfrm>
            <a:off x="2687638" y="2473325"/>
            <a:ext cx="3841750" cy="3678238"/>
            <a:chOff x="3527004" y="3005945"/>
            <a:chExt cx="3842750" cy="3679460"/>
          </a:xfrm>
        </p:grpSpPr>
        <p:pic>
          <p:nvPicPr>
            <p:cNvPr id="29389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0059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6093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620634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0946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89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0727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35612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0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1395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46280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27004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6206344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8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300377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19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73750" y="56948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0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47123" y="5161405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40540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5425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30091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65428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2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41873" y="5142743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93926" name="Group 101"/>
          <p:cNvGrpSpPr>
            <a:grpSpLocks/>
          </p:cNvGrpSpPr>
          <p:nvPr/>
        </p:nvGrpSpPr>
        <p:grpSpPr bwMode="auto">
          <a:xfrm>
            <a:off x="485775" y="1371600"/>
            <a:ext cx="1893888" cy="4527550"/>
            <a:chOff x="905069" y="1905000"/>
            <a:chExt cx="1894115" cy="4527550"/>
          </a:xfrm>
        </p:grpSpPr>
        <p:pic>
          <p:nvPicPr>
            <p:cNvPr id="293927" name="Picture 50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28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6699250" y="3284538"/>
            <a:ext cx="2324100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solidFill>
                  <a:srgbClr val="0000FF"/>
                </a:solidFill>
                <a:latin typeface="Trebuchet MS" pitchFamily="34" charset="0"/>
              </a:rPr>
              <a:t>For </a:t>
            </a:r>
            <a:r>
              <a:rPr lang="en-US" sz="1800" b="1" dirty="0" smtClean="0">
                <a:solidFill>
                  <a:srgbClr val="0000FF"/>
                </a:solidFill>
                <a:latin typeface="Trebuchet MS" pitchFamily="34" charset="0"/>
              </a:rPr>
              <a:t>protein </a:t>
            </a:r>
            <a:r>
              <a:rPr lang="en-US" sz="1800" b="1" dirty="0">
                <a:solidFill>
                  <a:srgbClr val="0000FF"/>
                </a:solidFill>
                <a:latin typeface="Trebuchet MS" pitchFamily="34" charset="0"/>
              </a:rPr>
              <a:t>yield (h</a:t>
            </a:r>
            <a:r>
              <a:rPr lang="en-US" sz="1800" b="1" baseline="30000" dirty="0">
                <a:solidFill>
                  <a:srgbClr val="0000FF"/>
                </a:solidFill>
                <a:latin typeface="Trebuchet MS" pitchFamily="34" charset="0"/>
              </a:rPr>
              <a:t>2</a:t>
            </a:r>
            <a:r>
              <a:rPr lang="en-US" sz="1800" b="1" dirty="0">
                <a:solidFill>
                  <a:srgbClr val="0000FF"/>
                </a:solidFill>
                <a:latin typeface="Trebuchet MS" pitchFamily="34" charset="0"/>
              </a:rPr>
              <a:t>=0.30), the SNP genotype provides information equivalent to an additional 34 daughters</a:t>
            </a:r>
          </a:p>
        </p:txBody>
      </p:sp>
      <p:grpSp>
        <p:nvGrpSpPr>
          <p:cNvPr id="12" name="Group 112"/>
          <p:cNvGrpSpPr>
            <a:grpSpLocks/>
          </p:cNvGrpSpPr>
          <p:nvPr/>
        </p:nvGrpSpPr>
        <p:grpSpPr bwMode="auto">
          <a:xfrm>
            <a:off x="2314575" y="1447800"/>
            <a:ext cx="6615113" cy="931863"/>
            <a:chOff x="2313990" y="1981201"/>
            <a:chExt cx="6615404" cy="932209"/>
          </a:xfrm>
        </p:grpSpPr>
        <p:pic>
          <p:nvPicPr>
            <p:cNvPr id="293931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063319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2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743200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3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16573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4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289946" y="1981201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5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629400" y="1999862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6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406951" y="2001416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3937" name="Picture 2" descr="http://www.ars.usda.gov/is/graphics/photos/k5176-3i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858069" y="1984399"/>
              <a:ext cx="727881" cy="4790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3938" name="TextBox 102"/>
            <p:cNvSpPr txBox="1">
              <a:spLocks noChangeArrowheads="1"/>
            </p:cNvSpPr>
            <p:nvPr/>
          </p:nvSpPr>
          <p:spPr bwMode="auto">
            <a:xfrm>
              <a:off x="2313990" y="2546561"/>
              <a:ext cx="6615404" cy="3668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defTabSz="914400">
                <a:buClrTx/>
                <a:buSzTx/>
                <a:buFontTx/>
                <a:buNone/>
              </a:pPr>
              <a:r>
                <a:rPr lang="en-US" sz="1800" b="1" dirty="0">
                  <a:solidFill>
                    <a:srgbClr val="0000FF"/>
                  </a:solidFill>
                  <a:latin typeface="Trebuchet MS" pitchFamily="34" charset="0"/>
                </a:rPr>
                <a:t>Pedigree is equivalent to information on about 7 daughters </a:t>
              </a:r>
            </a:p>
          </p:txBody>
        </p:sp>
        <p:cxnSp>
          <p:nvCxnSpPr>
            <p:cNvPr id="293939" name="Straight Connector 110"/>
            <p:cNvCxnSpPr>
              <a:cxnSpLocks noChangeShapeType="1"/>
            </p:cNvCxnSpPr>
            <p:nvPr/>
          </p:nvCxnSpPr>
          <p:spPr bwMode="auto">
            <a:xfrm>
              <a:off x="2397966" y="2911151"/>
              <a:ext cx="6391471" cy="0"/>
            </a:xfrm>
            <a:prstGeom prst="line">
              <a:avLst/>
            </a:prstGeom>
            <a:noFill/>
            <a:ln w="12700" algn="ctr">
              <a:solidFill>
                <a:srgbClr val="FF0000"/>
              </a:solidFill>
              <a:round/>
              <a:headEnd/>
              <a:tailEnd/>
            </a:ln>
          </p:spPr>
        </p:cxnSp>
      </p:grpSp>
    </p:spTree>
    <p:extLst>
      <p:ext uri="{BB962C8B-B14F-4D97-AF65-F5344CB8AC3E}">
        <p14:creationId xmlns:p14="http://schemas.microsoft.com/office/powerpoint/2010/main" val="742044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5938" name="Group 101"/>
          <p:cNvGrpSpPr>
            <a:grpSpLocks/>
          </p:cNvGrpSpPr>
          <p:nvPr/>
        </p:nvGrpSpPr>
        <p:grpSpPr bwMode="auto">
          <a:xfrm>
            <a:off x="0" y="1371600"/>
            <a:ext cx="1295400" cy="4114800"/>
            <a:chOff x="905069" y="1905000"/>
            <a:chExt cx="1894115" cy="4527550"/>
          </a:xfrm>
        </p:grpSpPr>
        <p:pic>
          <p:nvPicPr>
            <p:cNvPr id="295939" name="Picture 5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143000" y="1905000"/>
              <a:ext cx="1436688" cy="45275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95940" name="Oval 100"/>
            <p:cNvSpPr>
              <a:spLocks noChangeArrowheads="1"/>
            </p:cNvSpPr>
            <p:nvPr/>
          </p:nvSpPr>
          <p:spPr bwMode="auto">
            <a:xfrm>
              <a:off x="905069" y="2034073"/>
              <a:ext cx="1894115" cy="513184"/>
            </a:xfrm>
            <a:prstGeom prst="ellipse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pPr marL="342900" indent="-342900" defTabSz="914400">
                <a:lnSpc>
                  <a:spcPct val="80000"/>
                </a:lnSpc>
                <a:spcBef>
                  <a:spcPct val="20000"/>
                </a:spcBef>
                <a:buClr>
                  <a:schemeClr val="tx1"/>
                </a:buClr>
                <a:buSzPct val="75000"/>
                <a:buFont typeface="Wingdings" pitchFamily="2" charset="2"/>
                <a:buChar char="l"/>
              </a:pPr>
              <a:endParaRPr lang="en-US" sz="1600">
                <a:solidFill>
                  <a:schemeClr val="tx1"/>
                </a:solidFill>
              </a:endParaRPr>
            </a:p>
          </p:txBody>
        </p:sp>
      </p:grpSp>
      <p:sp>
        <p:nvSpPr>
          <p:cNvPr id="105" name="TextBox 104"/>
          <p:cNvSpPr txBox="1">
            <a:spLocks noChangeArrowheads="1"/>
          </p:cNvSpPr>
          <p:nvPr/>
        </p:nvSpPr>
        <p:spPr bwMode="auto">
          <a:xfrm>
            <a:off x="1279527" y="1032013"/>
            <a:ext cx="792234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914400">
              <a:buClrTx/>
              <a:buSzTx/>
              <a:buFontTx/>
              <a:buNone/>
            </a:pPr>
            <a:r>
              <a:rPr lang="en-US" sz="1800" b="1" dirty="0">
                <a:solidFill>
                  <a:srgbClr val="0000FF"/>
                </a:solidFill>
              </a:rPr>
              <a:t>And for daughter pregnancy rate (h</a:t>
            </a:r>
            <a:r>
              <a:rPr lang="en-US" sz="1800" b="1" baseline="30000" dirty="0">
                <a:solidFill>
                  <a:srgbClr val="0000FF"/>
                </a:solidFill>
              </a:rPr>
              <a:t>2</a:t>
            </a:r>
            <a:r>
              <a:rPr lang="en-US" sz="1800" b="1" dirty="0">
                <a:solidFill>
                  <a:srgbClr val="0000FF"/>
                </a:solidFill>
              </a:rPr>
              <a:t>=0.04), SNP = </a:t>
            </a:r>
            <a:r>
              <a:rPr lang="en-US" sz="2000" b="1" dirty="0">
                <a:solidFill>
                  <a:srgbClr val="0000FF"/>
                </a:solidFill>
              </a:rPr>
              <a:t>131 daughters</a:t>
            </a:r>
          </a:p>
        </p:txBody>
      </p:sp>
      <p:grpSp>
        <p:nvGrpSpPr>
          <p:cNvPr id="295942" name="Group 529"/>
          <p:cNvGrpSpPr>
            <a:grpSpLocks/>
          </p:cNvGrpSpPr>
          <p:nvPr/>
        </p:nvGrpSpPr>
        <p:grpSpPr bwMode="auto">
          <a:xfrm>
            <a:off x="1766494" y="1604099"/>
            <a:ext cx="6795795" cy="4643744"/>
            <a:chOff x="1371600" y="1209852"/>
            <a:chExt cx="7662903" cy="5420713"/>
          </a:xfrm>
        </p:grpSpPr>
        <p:grpSp>
          <p:nvGrpSpPr>
            <p:cNvPr id="295943" name="Group 370"/>
            <p:cNvGrpSpPr>
              <a:grpSpLocks/>
            </p:cNvGrpSpPr>
            <p:nvPr/>
          </p:nvGrpSpPr>
          <p:grpSpPr bwMode="auto">
            <a:xfrm>
              <a:off x="8458200" y="1219200"/>
              <a:ext cx="576303" cy="5411365"/>
              <a:chOff x="1905000" y="676452"/>
              <a:chExt cx="685800" cy="6181548"/>
            </a:xfrm>
          </p:grpSpPr>
          <p:pic>
            <p:nvPicPr>
              <p:cNvPr id="2959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5956" name="Group 371"/>
            <p:cNvGrpSpPr>
              <a:grpSpLocks/>
            </p:cNvGrpSpPr>
            <p:nvPr/>
          </p:nvGrpSpPr>
          <p:grpSpPr bwMode="auto">
            <a:xfrm>
              <a:off x="2011936" y="1218035"/>
              <a:ext cx="576303" cy="5411365"/>
              <a:chOff x="1905000" y="676452"/>
              <a:chExt cx="685800" cy="6181548"/>
            </a:xfrm>
          </p:grpSpPr>
          <p:pic>
            <p:nvPicPr>
              <p:cNvPr id="2959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5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5969" name="Group 527"/>
            <p:cNvGrpSpPr>
              <a:grpSpLocks/>
            </p:cNvGrpSpPr>
            <p:nvPr/>
          </p:nvGrpSpPr>
          <p:grpSpPr bwMode="auto">
            <a:xfrm>
              <a:off x="1371600" y="1676400"/>
              <a:ext cx="576303" cy="4952606"/>
              <a:chOff x="10363200" y="609600"/>
              <a:chExt cx="685800" cy="5657496"/>
            </a:xfrm>
          </p:grpSpPr>
          <p:pic>
            <p:nvPicPr>
              <p:cNvPr id="2959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609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648536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1133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6576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2133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7338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3191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2672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294161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4800600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0363200" y="580054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5981" name="Group 397"/>
            <p:cNvGrpSpPr>
              <a:grpSpLocks/>
            </p:cNvGrpSpPr>
            <p:nvPr/>
          </p:nvGrpSpPr>
          <p:grpSpPr bwMode="auto">
            <a:xfrm>
              <a:off x="7774961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5994" name="Group 410"/>
            <p:cNvGrpSpPr>
              <a:grpSpLocks/>
            </p:cNvGrpSpPr>
            <p:nvPr/>
          </p:nvGrpSpPr>
          <p:grpSpPr bwMode="auto">
            <a:xfrm>
              <a:off x="7134625" y="1209852"/>
              <a:ext cx="576303" cy="5411365"/>
              <a:chOff x="1905000" y="676452"/>
              <a:chExt cx="685800" cy="6181548"/>
            </a:xfrm>
          </p:grpSpPr>
          <p:pic>
            <p:nvPicPr>
              <p:cNvPr id="2959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599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07" name="Group 423"/>
            <p:cNvGrpSpPr>
              <a:grpSpLocks/>
            </p:cNvGrpSpPr>
            <p:nvPr/>
          </p:nvGrpSpPr>
          <p:grpSpPr bwMode="auto">
            <a:xfrm>
              <a:off x="2652272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0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0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1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20" name="Group 436"/>
            <p:cNvGrpSpPr>
              <a:grpSpLocks/>
            </p:cNvGrpSpPr>
            <p:nvPr/>
          </p:nvGrpSpPr>
          <p:grpSpPr bwMode="auto">
            <a:xfrm>
              <a:off x="3292608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2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2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33" name="Group 449"/>
            <p:cNvGrpSpPr>
              <a:grpSpLocks/>
            </p:cNvGrpSpPr>
            <p:nvPr/>
          </p:nvGrpSpPr>
          <p:grpSpPr bwMode="auto">
            <a:xfrm>
              <a:off x="3932945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3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3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46" name="Group 462"/>
            <p:cNvGrpSpPr>
              <a:grpSpLocks/>
            </p:cNvGrpSpPr>
            <p:nvPr/>
          </p:nvGrpSpPr>
          <p:grpSpPr bwMode="auto">
            <a:xfrm>
              <a:off x="4573281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4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4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5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59" name="Group 475"/>
            <p:cNvGrpSpPr>
              <a:grpSpLocks/>
            </p:cNvGrpSpPr>
            <p:nvPr/>
          </p:nvGrpSpPr>
          <p:grpSpPr bwMode="auto">
            <a:xfrm>
              <a:off x="5213617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6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6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72" name="Group 488"/>
            <p:cNvGrpSpPr>
              <a:grpSpLocks/>
            </p:cNvGrpSpPr>
            <p:nvPr/>
          </p:nvGrpSpPr>
          <p:grpSpPr bwMode="auto">
            <a:xfrm>
              <a:off x="5853953" y="1209852"/>
              <a:ext cx="576303" cy="5411365"/>
              <a:chOff x="1905000" y="676452"/>
              <a:chExt cx="685800" cy="6181548"/>
            </a:xfrm>
          </p:grpSpPr>
          <p:pic>
            <p:nvPicPr>
              <p:cNvPr id="29607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7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  <p:grpSp>
          <p:nvGrpSpPr>
            <p:cNvPr id="296085" name="Group 501"/>
            <p:cNvGrpSpPr>
              <a:grpSpLocks/>
            </p:cNvGrpSpPr>
            <p:nvPr/>
          </p:nvGrpSpPr>
          <p:grpSpPr bwMode="auto">
            <a:xfrm>
              <a:off x="6494289" y="1218035"/>
              <a:ext cx="576303" cy="5411365"/>
              <a:chOff x="1905000" y="676452"/>
              <a:chExt cx="685800" cy="6181548"/>
            </a:xfrm>
          </p:grpSpPr>
          <p:pic>
            <p:nvPicPr>
              <p:cNvPr id="29608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76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715388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8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1200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89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7245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0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2200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1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7913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2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32579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3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3247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4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351665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5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4858104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6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58580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296097" name="Picture 2" descr="http://www.ars.usda.gov/is/graphics/photos/k5176-3i.jp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1905000" y="6391452"/>
                <a:ext cx="685800" cy="46654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</p:grpSp>
      </p:grpSp>
      <p:sp>
        <p:nvSpPr>
          <p:cNvPr id="296098" name="Title 1"/>
          <p:cNvSpPr>
            <a:spLocks/>
          </p:cNvSpPr>
          <p:nvPr/>
        </p:nvSpPr>
        <p:spPr bwMode="auto">
          <a:xfrm>
            <a:off x="152400" y="98425"/>
            <a:ext cx="8836025" cy="64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b"/>
          <a:lstStyle/>
          <a:p>
            <a:r>
              <a:rPr lang="en-US" sz="3600" b="1" dirty="0">
                <a:latin typeface="Trebuchet MS" pitchFamily="34" charset="0"/>
              </a:rPr>
              <a:t>What’s a SNP genotype worth?</a:t>
            </a:r>
          </a:p>
        </p:txBody>
      </p:sp>
    </p:spTree>
    <p:extLst>
      <p:ext uri="{BB962C8B-B14F-4D97-AF65-F5344CB8AC3E}">
        <p14:creationId xmlns:p14="http://schemas.microsoft.com/office/powerpoint/2010/main" val="33311467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951799" y="5588369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00"/>
                </a:solidFill>
              </a:rPr>
              <a:t>Genomic evaluations are calculated for each breed separately </a:t>
            </a:r>
            <a:endParaRPr lang="en-US" sz="2000" b="1" dirty="0">
              <a:solidFill>
                <a:srgbClr val="000000"/>
              </a:solidFill>
            </a:endParaRPr>
          </a:p>
        </p:txBody>
      </p:sp>
      <p:graphicFrame>
        <p:nvGraphicFramePr>
          <p:cNvPr id="5" name="Object 3"/>
          <p:cNvGraphicFramePr>
            <a:graphicFrameLocks noGrp="1" noChangeAspect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514806896"/>
              </p:ext>
            </p:extLst>
          </p:nvPr>
        </p:nvGraphicFramePr>
        <p:xfrm>
          <a:off x="1150923" y="1246095"/>
          <a:ext cx="7097745" cy="41646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43229" y="182563"/>
            <a:ext cx="8708344" cy="1107996"/>
          </a:xfrm>
        </p:spPr>
        <p:txBody>
          <a:bodyPr/>
          <a:lstStyle/>
          <a:p>
            <a:r>
              <a:rPr lang="en-US" sz="3600" dirty="0"/>
              <a:t>Correlation GPTAs and other Breeds</a:t>
            </a:r>
            <a:r>
              <a:rPr lang="ja-JP" altLang="en-US" sz="3600" dirty="0">
                <a:latin typeface="Arial"/>
              </a:rPr>
              <a:t>’</a:t>
            </a:r>
            <a:r>
              <a:rPr lang="en-US" sz="3600" dirty="0"/>
              <a:t> GPTAs </a:t>
            </a:r>
          </a:p>
        </p:txBody>
      </p:sp>
    </p:spTree>
    <p:extLst>
      <p:ext uri="{BB962C8B-B14F-4D97-AF65-F5344CB8AC3E}">
        <p14:creationId xmlns:p14="http://schemas.microsoft.com/office/powerpoint/2010/main" val="34121000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 dirty="0">
                <a:latin typeface="Humnst777 BT" charset="0"/>
              </a:rPr>
              <a:t>Dairy Cattle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07870" y="1180636"/>
            <a:ext cx="8226425" cy="4929188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9 million cows in US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Attempt  to have a calf born every year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Replaced after 2 or 3 years of milking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Bred via AI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Bull semen collected several times/week. Diluted and frozen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Popular bulls have 10,000+ progeny</a:t>
            </a:r>
          </a:p>
          <a:p>
            <a:pPr>
              <a:lnSpc>
                <a:spcPct val="150000"/>
              </a:lnSpc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Cows can have many progeny though super ovulation and embryo transfer</a:t>
            </a:r>
          </a:p>
        </p:txBody>
      </p:sp>
    </p:spTree>
    <p:extLst>
      <p:ext uri="{BB962C8B-B14F-4D97-AF65-F5344CB8AC3E}">
        <p14:creationId xmlns:p14="http://schemas.microsoft.com/office/powerpoint/2010/main" val="1839633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Reliability of Holstein predictions</a:t>
            </a:r>
          </a:p>
        </p:txBody>
      </p:sp>
      <p:graphicFrame>
        <p:nvGraphicFramePr>
          <p:cNvPr id="64588" name="Group 7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668075"/>
              </p:ext>
            </p:extLst>
          </p:nvPr>
        </p:nvGraphicFramePr>
        <p:xfrm>
          <a:off x="341218" y="1095816"/>
          <a:ext cx="8418512" cy="4761564"/>
        </p:xfrm>
        <a:graphic>
          <a:graphicData uri="http://schemas.openxmlformats.org/drawingml/2006/table">
            <a:tbl>
              <a:tblPr/>
              <a:tblGrid>
                <a:gridCol w="2178050"/>
                <a:gridCol w="1752600"/>
                <a:gridCol w="1252537"/>
                <a:gridCol w="1524000"/>
                <a:gridCol w="1711325"/>
              </a:tblGrid>
              <a:tr h="327025"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Trait</a:t>
                      </a:r>
                      <a:r>
                        <a:rPr kumimoji="0" lang="en-US" sz="1800" b="1" i="0" u="none" strike="noStrike" cap="none" normalizeH="0" baseline="3000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a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Bias</a:t>
                      </a:r>
                      <a:r>
                        <a:rPr kumimoji="0" lang="en-US" sz="1800" b="1" i="0" u="none" strike="noStrike" cap="none" normalizeH="0" baseline="3000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REL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REL gain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anchor="b"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Milk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−64.3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67.1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28.6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Fat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−2.7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69.8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Protein (kg)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72444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Fat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1.00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86.5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48.0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Protein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79.0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40.4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PL (months)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53.0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SCS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61.2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27.0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DPR (%)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51.2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Sire 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0.8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0.73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31.0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10.4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5438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Daughter CE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−1.1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0.81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38.4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19.9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Sire SB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1.5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0.92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21.8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  3.7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7025">
                <a:tc>
                  <a:txBody>
                    <a:bodyPr/>
                    <a:lstStyle/>
                    <a:p>
                      <a:pPr marL="292100" marR="0" lvl="0" indent="-29210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Daughter SB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284163" algn="dec"/>
                        </a:tabLst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− 0.2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0.83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92100" marR="0" lvl="0" indent="-29210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30.3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344488" marR="0" lvl="0" indent="-344488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>
                          <a:tab pos="182563" algn="dec"/>
                        </a:tabLst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Humnst777 BT"/>
                          <a:cs typeface="Times New Roman" pitchFamily="18" charset="0"/>
                        </a:rPr>
                        <a:t>13.2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umnst777 BT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5911" name="Rectangle 106"/>
          <p:cNvSpPr>
            <a:spLocks noChangeArrowheads="1"/>
          </p:cNvSpPr>
          <p:nvPr/>
        </p:nvSpPr>
        <p:spPr bwMode="auto">
          <a:xfrm>
            <a:off x="1963738" y="5798850"/>
            <a:ext cx="5868374" cy="58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sz="1600" b="1" i="1" dirty="0">
                <a:solidFill>
                  <a:srgbClr val="000000"/>
                </a:solidFill>
              </a:rPr>
              <a:t>a </a:t>
            </a:r>
            <a:r>
              <a:rPr lang="en-US" sz="1600" b="1" dirty="0">
                <a:solidFill>
                  <a:srgbClr val="000000"/>
                </a:solidFill>
              </a:rPr>
              <a:t>PL=productive life,</a:t>
            </a:r>
            <a:r>
              <a:rPr lang="en-US" sz="1600" dirty="0">
                <a:solidFill>
                  <a:srgbClr val="000000"/>
                </a:solidFill>
              </a:rPr>
              <a:t> </a:t>
            </a:r>
            <a:r>
              <a:rPr lang="en-US" sz="1600" b="1" dirty="0">
                <a:solidFill>
                  <a:srgbClr val="000000"/>
                </a:solidFill>
              </a:rPr>
              <a:t>CE = calving ease and SB = stillbirth.</a:t>
            </a:r>
          </a:p>
          <a:p>
            <a:r>
              <a:rPr lang="en-US" sz="1600" b="1" i="1" dirty="0">
                <a:solidFill>
                  <a:srgbClr val="000000"/>
                </a:solidFill>
              </a:rPr>
              <a:t>b </a:t>
            </a:r>
            <a:r>
              <a:rPr lang="en-US" sz="1600" b="1" dirty="0">
                <a:solidFill>
                  <a:srgbClr val="000000"/>
                </a:solidFill>
              </a:rPr>
              <a:t>2011 </a:t>
            </a:r>
            <a:r>
              <a:rPr lang="en-US" sz="1600" b="1" dirty="0" err="1">
                <a:solidFill>
                  <a:srgbClr val="000000"/>
                </a:solidFill>
              </a:rPr>
              <a:t>deregressed</a:t>
            </a:r>
            <a:r>
              <a:rPr lang="en-US" sz="1600" b="1" dirty="0">
                <a:solidFill>
                  <a:srgbClr val="000000"/>
                </a:solidFill>
              </a:rPr>
              <a:t> value – 2007 genomic evaluation.</a:t>
            </a:r>
          </a:p>
        </p:txBody>
      </p:sp>
    </p:spTree>
    <p:extLst>
      <p:ext uri="{BB962C8B-B14F-4D97-AF65-F5344CB8AC3E}">
        <p14:creationId xmlns:p14="http://schemas.microsoft.com/office/powerpoint/2010/main" val="11704690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Marketed HO bulls</a:t>
            </a:r>
            <a:endParaRPr lang="sv-SE" sz="3100" dirty="0"/>
          </a:p>
        </p:txBody>
      </p:sp>
      <p:graphicFrame>
        <p:nvGraphicFramePr>
          <p:cNvPr id="5" name="Chart 4"/>
          <p:cNvGraphicFramePr/>
          <p:nvPr>
            <p:extLst>
              <p:ext uri="{D42A27DB-BD31-4B8C-83A1-F6EECF244321}">
                <p14:modId xmlns:p14="http://schemas.microsoft.com/office/powerpoint/2010/main" val="3815791903"/>
              </p:ext>
            </p:extLst>
          </p:nvPr>
        </p:nvGraphicFramePr>
        <p:xfrm>
          <a:off x="1043608" y="1124744"/>
          <a:ext cx="7920880" cy="54312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72739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Ways to increase accuracy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323987"/>
          </a:xfrm>
        </p:spPr>
        <p:txBody>
          <a:bodyPr/>
          <a:lstStyle/>
          <a:p>
            <a:pPr marL="319088" indent="-319088" eaLnBrk="1" hangingPunct="1">
              <a:buClrTx/>
            </a:pPr>
            <a:r>
              <a:rPr lang="en-AU" sz="2400" dirty="0">
                <a:solidFill>
                  <a:srgbClr val="000000"/>
                </a:solidFill>
                <a:latin typeface="Humnst777 BT" charset="0"/>
              </a:rPr>
              <a:t>Automatic addition of traditional evaluations of genotyped bulls when reach 5 years of age </a:t>
            </a:r>
            <a:endParaRPr lang="en-US" sz="2400" dirty="0">
              <a:solidFill>
                <a:srgbClr val="000000"/>
              </a:solidFill>
              <a:latin typeface="Humnst777 BT" charset="0"/>
            </a:endParaRP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Possible genotyping of 10,000 bulls with semen in repository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Collaboration with </a:t>
            </a:r>
            <a:r>
              <a:rPr lang="en-US" sz="2400" dirty="0" smtClean="0">
                <a:solidFill>
                  <a:srgbClr val="000000"/>
                </a:solidFill>
                <a:latin typeface="Humnst777 BT" charset="0"/>
              </a:rPr>
              <a:t>other </a:t>
            </a: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countries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Use of more SNP from HD chips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Full sequencing – Identify causative mutations</a:t>
            </a:r>
          </a:p>
        </p:txBody>
      </p:sp>
    </p:spTree>
    <p:extLst>
      <p:ext uri="{BB962C8B-B14F-4D97-AF65-F5344CB8AC3E}">
        <p14:creationId xmlns:p14="http://schemas.microsoft.com/office/powerpoint/2010/main" val="19628621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Application to more traits</a:t>
            </a:r>
          </a:p>
        </p:txBody>
      </p:sp>
      <p:sp>
        <p:nvSpPr>
          <p:cNvPr id="100249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494213"/>
          </a:xfrm>
        </p:spPr>
        <p:txBody>
          <a:bodyPr/>
          <a:lstStyle/>
          <a:p>
            <a:pPr>
              <a:spcAft>
                <a:spcPts val="3000"/>
              </a:spcAft>
              <a:buClrTx/>
            </a:pPr>
            <a:r>
              <a:rPr lang="en-AU" sz="2400" dirty="0">
                <a:solidFill>
                  <a:srgbClr val="000000"/>
                </a:solidFill>
                <a:latin typeface="Humnst777 BT" charset="0"/>
              </a:rPr>
              <a:t>Animal’s genotype is good for all traits </a:t>
            </a:r>
            <a:endParaRPr lang="en-US" sz="2400" dirty="0">
              <a:solidFill>
                <a:srgbClr val="000000"/>
              </a:solidFill>
              <a:latin typeface="Humnst777 BT" charset="0"/>
            </a:endParaRPr>
          </a:p>
          <a:p>
            <a:pPr>
              <a:spcAft>
                <a:spcPts val="3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Traditional evaluations required for accurate estimates of SNP effects</a:t>
            </a:r>
          </a:p>
          <a:p>
            <a:pPr>
              <a:spcAft>
                <a:spcPts val="3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Traditional evaluations not currently available for heat tolerance or feed efficiency</a:t>
            </a:r>
          </a:p>
          <a:p>
            <a:pPr>
              <a:spcAft>
                <a:spcPts val="3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Research populations could provide data for traits that are expensive to measure</a:t>
            </a:r>
          </a:p>
          <a:p>
            <a:pPr>
              <a:spcAft>
                <a:spcPts val="3000"/>
              </a:spcAft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Will resulting evaluations work in target population?</a:t>
            </a:r>
          </a:p>
        </p:txBody>
      </p:sp>
    </p:spTree>
    <p:extLst>
      <p:ext uri="{BB962C8B-B14F-4D97-AF65-F5344CB8AC3E}">
        <p14:creationId xmlns:p14="http://schemas.microsoft.com/office/powerpoint/2010/main" val="1380051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environment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5027017"/>
          </a:xfrm>
        </p:spPr>
        <p:txBody>
          <a:bodyPr/>
          <a:lstStyle/>
          <a:p>
            <a:pPr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Computation server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2.3–2.7 GHz CPU (32 cores, 64 threads)</a:t>
            </a:r>
          </a:p>
          <a:p>
            <a:pPr lvl="1">
              <a:lnSpc>
                <a:spcPts val="3200"/>
              </a:lnSpc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256 GB RAM</a:t>
            </a:r>
          </a:p>
          <a:p>
            <a:pPr lvl="1">
              <a:lnSpc>
                <a:spcPts val="3200"/>
              </a:lnSpc>
              <a:spcAft>
                <a:spcPts val="220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5 TB local storage</a:t>
            </a:r>
          </a:p>
          <a:p>
            <a:pPr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Database server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3.0 GHz CPU (8 cores)</a:t>
            </a:r>
          </a:p>
          <a:p>
            <a:pPr lvl="1">
              <a:lnSpc>
                <a:spcPts val="3200"/>
              </a:lnSpc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40 GB RAM</a:t>
            </a:r>
          </a:p>
          <a:p>
            <a:pPr lvl="1">
              <a:lnSpc>
                <a:spcPts val="3200"/>
              </a:lnSpc>
              <a:spcAft>
                <a:spcPts val="220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2 TB local storage</a:t>
            </a:r>
          </a:p>
          <a:p>
            <a:pPr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Shared storage</a:t>
            </a:r>
          </a:p>
          <a:p>
            <a:pPr lvl="1">
              <a:lnSpc>
                <a:spcPts val="3400"/>
              </a:lnSpc>
              <a:spcAft>
                <a:spcPts val="0"/>
              </a:spcAft>
              <a:buClrTx/>
            </a:pPr>
            <a:r>
              <a:rPr lang="en-US" sz="3000" dirty="0" smtClean="0">
                <a:solidFill>
                  <a:srgbClr val="000000"/>
                </a:solidFill>
              </a:rPr>
              <a:t>19 TB</a:t>
            </a:r>
            <a:endParaRPr lang="en-US" sz="3000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 cstate="print"/>
          <a:srcRect l="10929" t="3231" r="10411"/>
          <a:stretch>
            <a:fillRect/>
          </a:stretch>
        </p:blipFill>
        <p:spPr bwMode="auto">
          <a:xfrm>
            <a:off x="5239461" y="3135087"/>
            <a:ext cx="3347596" cy="29718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languages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4262705"/>
          </a:xfrm>
        </p:spPr>
        <p:txBody>
          <a:bodyPr/>
          <a:lstStyle/>
          <a:p>
            <a:pPr>
              <a:spcAft>
                <a:spcPts val="600"/>
              </a:spcAft>
              <a:buClrTx/>
            </a:pPr>
            <a:r>
              <a:rPr lang="en-US" dirty="0" smtClean="0">
                <a:solidFill>
                  <a:srgbClr val="FF0000"/>
                </a:solidFill>
              </a:rPr>
              <a:t>C</a:t>
            </a:r>
          </a:p>
          <a:p>
            <a:pPr lvl="1">
              <a:spcAft>
                <a:spcPts val="4200"/>
              </a:spcAft>
              <a:buClrTx/>
            </a:pPr>
            <a:r>
              <a:rPr lang="en-US" dirty="0" smtClean="0">
                <a:solidFill>
                  <a:srgbClr val="000000"/>
                </a:solidFill>
              </a:rPr>
              <a:t>Database interface including data editing</a:t>
            </a:r>
          </a:p>
          <a:p>
            <a:pPr>
              <a:spcAft>
                <a:spcPts val="600"/>
              </a:spcAft>
              <a:buClrTx/>
            </a:pPr>
            <a:r>
              <a:rPr lang="en-US" dirty="0" smtClean="0">
                <a:solidFill>
                  <a:srgbClr val="FF0000"/>
                </a:solidFill>
              </a:rPr>
              <a:t>FORTRAN </a:t>
            </a:r>
          </a:p>
          <a:p>
            <a:pPr lvl="1">
              <a:spcAft>
                <a:spcPts val="4200"/>
              </a:spcAft>
              <a:buClrTx/>
            </a:pPr>
            <a:r>
              <a:rPr lang="en-US" dirty="0" smtClean="0">
                <a:solidFill>
                  <a:srgbClr val="000000"/>
                </a:solidFill>
              </a:rPr>
              <a:t>Calculation of genetic merit estimates</a:t>
            </a:r>
          </a:p>
          <a:p>
            <a:pPr>
              <a:spcAft>
                <a:spcPts val="600"/>
              </a:spcAft>
              <a:buClrTx/>
            </a:pPr>
            <a:r>
              <a:rPr lang="en-US" dirty="0" smtClean="0">
                <a:solidFill>
                  <a:srgbClr val="FF0000"/>
                </a:solidFill>
              </a:rPr>
              <a:t>SAS</a:t>
            </a:r>
          </a:p>
          <a:p>
            <a:pPr lvl="1">
              <a:buClrTx/>
            </a:pPr>
            <a:r>
              <a:rPr lang="en-US" dirty="0" smtClean="0">
                <a:solidFill>
                  <a:srgbClr val="000000"/>
                </a:solidFill>
              </a:rPr>
              <a:t>Data preparation, checking, and delivery</a:t>
            </a: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Impact on producers</a:t>
            </a:r>
          </a:p>
        </p:txBody>
      </p:sp>
      <p:sp>
        <p:nvSpPr>
          <p:cNvPr id="1042435" name="Rectangle 3"/>
          <p:cNvSpPr>
            <a:spLocks noGrp="1" noChangeArrowheads="1"/>
          </p:cNvSpPr>
          <p:nvPr>
            <p:ph idx="1"/>
          </p:nvPr>
        </p:nvSpPr>
        <p:spPr>
          <a:xfrm>
            <a:off x="455613" y="1371600"/>
            <a:ext cx="8226425" cy="3693319"/>
          </a:xfrm>
        </p:spPr>
        <p:txBody>
          <a:bodyPr/>
          <a:lstStyle/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Young-bull evaluations with accuracy of early 1st­crop evaluations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AI organizations marketing </a:t>
            </a:r>
            <a:r>
              <a:rPr lang="en-US" sz="2400" dirty="0" err="1">
                <a:solidFill>
                  <a:srgbClr val="000000"/>
                </a:solidFill>
                <a:latin typeface="Humnst777 BT" charset="0"/>
              </a:rPr>
              <a:t>genomically</a:t>
            </a: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 evaluated 2-year-olds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Genotype usually required for cow to be bull dam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Rate of genetic improvement likely to increase by up to 50%</a:t>
            </a:r>
          </a:p>
          <a:p>
            <a:pPr marL="319088" indent="-319088" eaLnBrk="1" hangingPunct="1">
              <a:buClrTx/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Studs reducing progeny-test programs </a:t>
            </a:r>
          </a:p>
        </p:txBody>
      </p:sp>
    </p:spTree>
    <p:extLst>
      <p:ext uri="{BB962C8B-B14F-4D97-AF65-F5344CB8AC3E}">
        <p14:creationId xmlns:p14="http://schemas.microsoft.com/office/powerpoint/2010/main" val="28880375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188913"/>
            <a:ext cx="8226425" cy="554037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Why Genomics works in Dairy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505325"/>
          </a:xfrm>
        </p:spPr>
        <p:txBody>
          <a:bodyPr/>
          <a:lstStyle/>
          <a:p>
            <a:pPr marL="319088" indent="-319088" eaLnBrk="1" hangingPunct="1">
              <a:spcAft>
                <a:spcPct val="700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Extensive historical data available </a:t>
            </a:r>
          </a:p>
          <a:p>
            <a:pPr marL="319088" indent="-319088" eaLnBrk="1" hangingPunct="1">
              <a:spcAft>
                <a:spcPct val="700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Well developed genetic evaluation program</a:t>
            </a:r>
          </a:p>
          <a:p>
            <a:pPr marL="319088" indent="-319088" eaLnBrk="1" hangingPunct="1">
              <a:spcAft>
                <a:spcPct val="700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Widespread use of AI sires</a:t>
            </a:r>
          </a:p>
          <a:p>
            <a:pPr marL="319088" indent="-319088" eaLnBrk="1" hangingPunct="1">
              <a:spcAft>
                <a:spcPct val="700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Progeny test programs</a:t>
            </a:r>
          </a:p>
          <a:p>
            <a:pPr marL="319088" indent="-319088" eaLnBrk="1" hangingPunct="1">
              <a:spcAft>
                <a:spcPct val="700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High valued animals, worth the cost of genotyping</a:t>
            </a:r>
          </a:p>
          <a:p>
            <a:pPr marL="319088" indent="-319088" eaLnBrk="1" hangingPunct="1">
              <a:spcAft>
                <a:spcPct val="700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Long generation interval which can be reduced substantially by genomics</a:t>
            </a:r>
          </a:p>
          <a:p>
            <a:pPr marL="319088" indent="-319088" eaLnBrk="1" hangingPunct="1">
              <a:spcAft>
                <a:spcPct val="70000"/>
              </a:spcAft>
              <a:buClrTx/>
              <a:buFont typeface="Monotype Sorts" charset="0"/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7703872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Council on Dairy Cattle Breeding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5613" y="1371600"/>
            <a:ext cx="8226425" cy="2585323"/>
          </a:xfrm>
        </p:spPr>
        <p:txBody>
          <a:bodyPr/>
          <a:lstStyle/>
          <a:p>
            <a:pPr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CDCB assuming responsibility for receiving data, computing, and delivering U.S. evaluations</a:t>
            </a:r>
          </a:p>
          <a:p>
            <a:pPr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USDA will continue research and development to improve evaluation system</a:t>
            </a:r>
          </a:p>
          <a:p>
            <a:pPr>
              <a:buClrTx/>
            </a:pPr>
            <a:r>
              <a:rPr lang="en-US" sz="2800" dirty="0" smtClean="0">
                <a:solidFill>
                  <a:srgbClr val="000000"/>
                </a:solidFill>
              </a:rPr>
              <a:t>CDCB and USDA employees collocated in Beltsville</a:t>
            </a:r>
          </a:p>
        </p:txBody>
      </p:sp>
    </p:spTree>
    <p:extLst>
      <p:ext uri="{BB962C8B-B14F-4D97-AF65-F5344CB8AC3E}">
        <p14:creationId xmlns:p14="http://schemas.microsoft.com/office/powerpoint/2010/main" val="92817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5" name="Picture 14" descr="http://www.planetperplex.com/img/bovine_atla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1341438"/>
            <a:ext cx="6192837" cy="48387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6899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82880"/>
            <a:ext cx="8229600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U.S. dairy population and milk yield</a:t>
            </a:r>
          </a:p>
        </p:txBody>
      </p:sp>
      <p:graphicFrame>
        <p:nvGraphicFramePr>
          <p:cNvPr id="2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3270500"/>
              </p:ext>
            </p:extLst>
          </p:nvPr>
        </p:nvGraphicFramePr>
        <p:xfrm>
          <a:off x="511175" y="1155589"/>
          <a:ext cx="8582025" cy="5083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931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613" y="182880"/>
            <a:ext cx="8226425" cy="584775"/>
          </a:xfrm>
        </p:spPr>
        <p:txBody>
          <a:bodyPr/>
          <a:lstStyle/>
          <a:p>
            <a:pPr eaLnBrk="1" hangingPunct="1"/>
            <a:r>
              <a:rPr lang="en-US" dirty="0" smtClean="0"/>
              <a:t>Dairy cattle t</a:t>
            </a:r>
            <a:r>
              <a:rPr lang="en-US" sz="3800" dirty="0" smtClean="0"/>
              <a:t>raits evaluated by USDA</a:t>
            </a:r>
          </a:p>
        </p:txBody>
      </p:sp>
      <p:graphicFrame>
        <p:nvGraphicFramePr>
          <p:cNvPr id="1198128" name="Group 48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235150606"/>
              </p:ext>
            </p:extLst>
          </p:nvPr>
        </p:nvGraphicFramePr>
        <p:xfrm>
          <a:off x="429689" y="1535857"/>
          <a:ext cx="8241718" cy="3464559"/>
        </p:xfrm>
        <a:graphic>
          <a:graphicData uri="http://schemas.openxmlformats.org/drawingml/2006/table">
            <a:tbl>
              <a:tblPr/>
              <a:tblGrid>
                <a:gridCol w="878117"/>
                <a:gridCol w="2987749"/>
                <a:gridCol w="861237"/>
                <a:gridCol w="3514615"/>
              </a:tblGrid>
              <a:tr h="1912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Year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Trait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1926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Milk &amp; fat yields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2000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Calving ease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Conformation (type)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2003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Daughter pregnancy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1978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Protein yield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Stillbirth rate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Productive life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2006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Bull conception rate</a:t>
                      </a:r>
                      <a:r>
                        <a:rPr kumimoji="0" lang="en-US" sz="26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</a:t>
                      </a: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16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1994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Somatic cell score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(mastitis)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2009</a:t>
                      </a: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  <a:defRPr/>
                      </a:pPr>
                      <a:r>
                        <a:rPr kumimoji="0" lang="en-US" sz="2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929FF"/>
                          </a:solidFill>
                          <a:effectLst/>
                          <a:latin typeface="Calibri" pitchFamily="34" charset="0"/>
                          <a:cs typeface="Calibri" pitchFamily="34" charset="0"/>
                        </a:rPr>
                        <a:t>Cow and heifer conception rates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600"/>
                        </a:lnSpc>
                        <a:spcBef>
                          <a:spcPct val="0"/>
                        </a:spcBef>
                        <a:spcAft>
                          <a:spcPts val="0"/>
                        </a:spcAft>
                        <a:buClr>
                          <a:srgbClr val="009900"/>
                        </a:buClr>
                        <a:buSzPct val="67000"/>
                        <a:buFont typeface="Monotype Sorts" pitchFamily="2" charset="2"/>
                        <a:buNone/>
                        <a:tabLst/>
                      </a:pPr>
                      <a:endParaRPr kumimoji="0" lang="en-US" sz="2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929FF"/>
                        </a:solidFill>
                        <a:effectLst/>
                        <a:latin typeface="Calibri" pitchFamily="34" charset="0"/>
                        <a:cs typeface="Calibri" pitchFamily="34" charset="0"/>
                      </a:endParaRPr>
                    </a:p>
                  </a:txBody>
                  <a:tcPr marL="0" marR="0" marT="0" marB="13716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8703" name="Text Box 47"/>
          <p:cNvSpPr txBox="1">
            <a:spLocks noChangeArrowheads="1"/>
          </p:cNvSpPr>
          <p:nvPr/>
        </p:nvSpPr>
        <p:spPr bwMode="auto">
          <a:xfrm>
            <a:off x="366899" y="4914525"/>
            <a:ext cx="8205602" cy="1184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200" b="1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1</a:t>
            </a: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Sire calving ease evaluated by Iowa State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University (1978–99)</a:t>
            </a:r>
            <a:endParaRPr lang="en-US" sz="2200" b="1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0"/>
              </a:spcAft>
            </a:pPr>
            <a:r>
              <a:rPr lang="en-US" sz="2200" b="1" baseline="300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2</a:t>
            </a: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Estimated relative </a:t>
            </a: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conception rate </a:t>
            </a:r>
            <a:r>
              <a:rPr lang="en-US" sz="2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evaluated by </a:t>
            </a:r>
            <a:r>
              <a:rPr lang="en-US" sz="2200" b="1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DRMS@Raleigh</a:t>
            </a:r>
            <a:endParaRPr lang="en-US" sz="2200" b="1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>
              <a:spcAft>
                <a:spcPts val="600"/>
              </a:spcAft>
            </a:pPr>
            <a:r>
              <a:rPr lang="en-US" sz="2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(1986–2005</a:t>
            </a:r>
            <a:r>
              <a:rPr lang="en-US" sz="220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en-US" sz="22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79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Data Collection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108450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Monthly recording</a:t>
            </a:r>
          </a:p>
          <a:p>
            <a:pPr marL="661988" lvl="1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Milk yields</a:t>
            </a:r>
          </a:p>
          <a:p>
            <a:pPr marL="661988" lvl="1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Fat and Protein percentages</a:t>
            </a:r>
          </a:p>
          <a:p>
            <a:pPr marL="661988" lvl="1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Somatic Cell Count  (Mastitis indicator)</a:t>
            </a:r>
          </a:p>
          <a:p>
            <a:pPr marL="319088" indent="-319088" eaLnBrk="1" hangingPunct="1">
              <a:spcAft>
                <a:spcPts val="180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Visual appraisal for type traits</a:t>
            </a:r>
          </a:p>
          <a:p>
            <a:pPr marL="319088" indent="-319088" eaLnBrk="1" hangingPunct="1"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Breed Associations record pedigree</a:t>
            </a:r>
          </a:p>
          <a:p>
            <a:pPr marL="319088" indent="-319088" eaLnBrk="1" hangingPunct="1">
              <a:spcAft>
                <a:spcPct val="0"/>
              </a:spcAft>
              <a:buClrTx/>
              <a:tabLst>
                <a:tab pos="2062163" algn="l"/>
              </a:tabLst>
            </a:pPr>
            <a:endParaRPr lang="en-US" sz="2400" dirty="0">
              <a:solidFill>
                <a:srgbClr val="000000"/>
              </a:solidFill>
              <a:latin typeface="Humnst777 BT" charset="0"/>
            </a:endParaRPr>
          </a:p>
          <a:p>
            <a:pPr marL="319088" indent="-319088" eaLnBrk="1" hangingPunct="1">
              <a:spcAft>
                <a:spcPct val="0"/>
              </a:spcAft>
              <a:buClrTx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Calving difficulty and Stillbirth</a:t>
            </a:r>
          </a:p>
        </p:txBody>
      </p:sp>
    </p:spTree>
    <p:extLst>
      <p:ext uri="{BB962C8B-B14F-4D97-AF65-F5344CB8AC3E}">
        <p14:creationId xmlns:p14="http://schemas.microsoft.com/office/powerpoint/2010/main" val="3680703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6425" cy="549275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Traditional evaluations 3X/year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4570481"/>
          </a:xfrm>
        </p:spPr>
        <p:txBody>
          <a:bodyPr/>
          <a:lstStyle/>
          <a:p>
            <a:pPr marL="0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Yield</a:t>
            </a:r>
          </a:p>
          <a:p>
            <a:pPr marL="342900" lvl="1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Milk, Fat, Protein</a:t>
            </a:r>
          </a:p>
          <a:p>
            <a:pPr marL="0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Type</a:t>
            </a:r>
          </a:p>
          <a:p>
            <a:pPr marL="342900" lvl="1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Stature, Udder characteristics, feet and legs</a:t>
            </a:r>
          </a:p>
          <a:p>
            <a:pPr marL="0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Calving</a:t>
            </a:r>
          </a:p>
          <a:p>
            <a:pPr marL="342900" lvl="1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Calving Ease, Stillbirth</a:t>
            </a:r>
          </a:p>
          <a:p>
            <a:pPr marL="0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Functional</a:t>
            </a:r>
          </a:p>
          <a:p>
            <a:pPr marL="342900" lvl="1" indent="0" eaLnBrk="1" hangingPunct="1">
              <a:spcAft>
                <a:spcPts val="1800"/>
              </a:spcAft>
              <a:buNone/>
              <a:tabLst>
                <a:tab pos="2062163" algn="l"/>
              </a:tabLst>
            </a:pPr>
            <a:r>
              <a:rPr lang="en-US" sz="2400" dirty="0">
                <a:solidFill>
                  <a:srgbClr val="000000"/>
                </a:solidFill>
                <a:latin typeface="Humnst777 BT" charset="0"/>
              </a:rPr>
              <a:t>Somatic Cell, Productive Life, Fertility</a:t>
            </a:r>
          </a:p>
        </p:txBody>
      </p:sp>
    </p:spTree>
    <p:extLst>
      <p:ext uri="{BB962C8B-B14F-4D97-AF65-F5344CB8AC3E}">
        <p14:creationId xmlns:p14="http://schemas.microsoft.com/office/powerpoint/2010/main" val="2897381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288" y="188913"/>
            <a:ext cx="8226425" cy="549275"/>
          </a:xfrm>
        </p:spPr>
        <p:txBody>
          <a:bodyPr/>
          <a:lstStyle/>
          <a:p>
            <a:pPr eaLnBrk="1" hangingPunct="1"/>
            <a:r>
              <a:rPr lang="en-US">
                <a:latin typeface="Humnst777 BT" charset="0"/>
              </a:rPr>
              <a:t>Use of evaluations</a:t>
            </a:r>
          </a:p>
        </p:txBody>
      </p:sp>
      <p:sp>
        <p:nvSpPr>
          <p:cNvPr id="117145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5613" y="1371600"/>
            <a:ext cx="8226425" cy="2416046"/>
          </a:xfrm>
        </p:spPr>
        <p:txBody>
          <a:bodyPr/>
          <a:lstStyle/>
          <a:p>
            <a:pPr marL="319088" indent="-319088" eaLnBrk="1" hangingPunct="1">
              <a:spcAft>
                <a:spcPts val="1800"/>
              </a:spcAft>
              <a:buClrTx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Bulls to sell semen from</a:t>
            </a:r>
          </a:p>
          <a:p>
            <a:pPr marL="319088" indent="-319088" eaLnBrk="1" hangingPunct="1">
              <a:spcAft>
                <a:spcPts val="1800"/>
              </a:spcAft>
              <a:buClrTx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Parents of next generation of bulls</a:t>
            </a:r>
          </a:p>
          <a:p>
            <a:pPr marL="319088" lvl="1" indent="-319088" eaLnBrk="1" hangingPunct="1">
              <a:spcAft>
                <a:spcPts val="1800"/>
              </a:spcAft>
              <a:buClrTx/>
              <a:buSzPct val="67000"/>
              <a:buFont typeface="Monotype Sorts" pitchFamily="2" charset="2"/>
              <a:buChar char="l"/>
              <a:tabLst>
                <a:tab pos="2062163" algn="l"/>
              </a:tabLst>
              <a:defRPr/>
            </a:pPr>
            <a:r>
              <a:rPr lang="en-US" sz="2800" dirty="0" smtClean="0">
                <a:solidFill>
                  <a:srgbClr val="000000"/>
                </a:solidFill>
              </a:rPr>
              <a:t>Cows for embryo donation</a:t>
            </a:r>
          </a:p>
          <a:p>
            <a:pPr marL="342900" lvl="1" indent="0">
              <a:spcAft>
                <a:spcPts val="1800"/>
              </a:spcAft>
              <a:buClrTx/>
              <a:buNone/>
              <a:tabLst>
                <a:tab pos="2062163" algn="l"/>
              </a:tabLst>
              <a:defRPr/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03777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-36513" y="2924175"/>
            <a:ext cx="2879726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19088" lvl="1" indent="-319088" algn="ctr">
              <a:spcAft>
                <a:spcPts val="1800"/>
              </a:spcAft>
              <a:buSzPct val="67000"/>
              <a:tabLst>
                <a:tab pos="2062163" algn="l"/>
              </a:tabLst>
            </a:pPr>
            <a:r>
              <a:rPr lang="en-US" sz="2000" dirty="0">
                <a:solidFill>
                  <a:srgbClr val="0000FF"/>
                </a:solidFill>
              </a:rPr>
              <a:t>Embryo Transferred to          Recipient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5508625" y="4292600"/>
            <a:ext cx="32861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0000FF"/>
                </a:solidFill>
              </a:rPr>
              <a:t>Daughters Born (9 m later) 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7380288" y="5157788"/>
            <a:ext cx="2160587" cy="101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Bull Receives Progeny Test </a:t>
            </a:r>
          </a:p>
          <a:p>
            <a:r>
              <a:rPr lang="en-US" sz="2000" dirty="0">
                <a:solidFill>
                  <a:srgbClr val="0000FF"/>
                </a:solidFill>
              </a:rPr>
              <a:t>         (5 </a:t>
            </a:r>
            <a:r>
              <a:rPr lang="en-US" sz="2000" dirty="0" err="1">
                <a:solidFill>
                  <a:srgbClr val="0000FF"/>
                </a:solidFill>
              </a:rPr>
              <a:t>yrs</a:t>
            </a:r>
            <a:r>
              <a:rPr lang="en-US" sz="2000" dirty="0">
                <a:solidFill>
                  <a:srgbClr val="0000FF"/>
                </a:solidFill>
              </a:rPr>
              <a:t>)</a:t>
            </a:r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 bwMode="auto">
          <a:xfrm>
            <a:off x="385740" y="142875"/>
            <a:ext cx="8226425" cy="54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3600" b="1" ker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Lifecycle of bull</a:t>
            </a:r>
            <a:endParaRPr lang="en-US" sz="3600" b="1" kern="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0" name="Straight Connector 19"/>
          <p:cNvCxnSpPr/>
          <p:nvPr/>
        </p:nvCxnSpPr>
        <p:spPr bwMode="auto">
          <a:xfrm>
            <a:off x="-6350" y="1196752"/>
            <a:ext cx="0" cy="288032"/>
          </a:xfrm>
          <a:prstGeom prst="line">
            <a:avLst/>
          </a:prstGeom>
          <a:noFill/>
          <a:ln w="317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>
              <a:rot lat="0" lon="0" rev="5400000"/>
            </a:camera>
            <a:lightRig rig="threePt" dir="t"/>
          </a:scene3d>
        </p:spPr>
      </p:cxnSp>
      <p:grpSp>
        <p:nvGrpSpPr>
          <p:cNvPr id="2" name="Group 1"/>
          <p:cNvGrpSpPr/>
          <p:nvPr/>
        </p:nvGrpSpPr>
        <p:grpSpPr>
          <a:xfrm>
            <a:off x="133680" y="946244"/>
            <a:ext cx="8433982" cy="5435506"/>
            <a:chOff x="133680" y="946244"/>
            <a:chExt cx="8433982" cy="5435506"/>
          </a:xfrm>
        </p:grpSpPr>
        <p:cxnSp>
          <p:nvCxnSpPr>
            <p:cNvPr id="9218" name="Straight Connector 2"/>
            <p:cNvCxnSpPr>
              <a:cxnSpLocks noChangeShapeType="1"/>
            </p:cNvCxnSpPr>
            <p:nvPr/>
          </p:nvCxnSpPr>
          <p:spPr bwMode="auto">
            <a:xfrm>
              <a:off x="323850" y="1341438"/>
              <a:ext cx="7777163" cy="5040312"/>
            </a:xfrm>
            <a:prstGeom prst="line">
              <a:avLst/>
            </a:prstGeom>
            <a:noFill/>
            <a:ln w="31750">
              <a:solidFill>
                <a:schemeClr val="accent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80898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79613" y="4292600"/>
              <a:ext cx="1655762" cy="1158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89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10262" y="2804997"/>
              <a:ext cx="2057400" cy="1438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0" name="Picture 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0980" y="946244"/>
              <a:ext cx="1093788" cy="10080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0901" name="Picture 5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3680" y="1719310"/>
              <a:ext cx="1368425" cy="974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92450" y="1103359"/>
              <a:ext cx="24479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19088" indent="-319088">
                <a:spcAft>
                  <a:spcPts val="1800"/>
                </a:spcAft>
                <a:tabLst>
                  <a:tab pos="2062163" algn="l"/>
                </a:tabLst>
              </a:pPr>
              <a:r>
                <a:rPr lang="en-US" sz="2000" dirty="0">
                  <a:solidFill>
                    <a:srgbClr val="0000FF"/>
                  </a:solidFill>
                </a:rPr>
                <a:t>Parents Selected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835150" y="1916113"/>
              <a:ext cx="30972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marL="319088" indent="-319088">
                <a:spcAft>
                  <a:spcPts val="1800"/>
                </a:spcAft>
                <a:tabLst>
                  <a:tab pos="2062163" algn="l"/>
                </a:tabLst>
              </a:pPr>
              <a:r>
                <a:rPr lang="en-US" sz="2000">
                  <a:solidFill>
                    <a:srgbClr val="0000FF"/>
                  </a:solidFill>
                </a:rPr>
                <a:t>Dam Inseminated</a:t>
              </a: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3776663" y="3213100"/>
              <a:ext cx="12271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19088" lvl="1" indent="-319088"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000">
                  <a:solidFill>
                    <a:srgbClr val="0000FF"/>
                  </a:solidFill>
                </a:rPr>
                <a:t>Bull Born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763713" y="3933825"/>
              <a:ext cx="26765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rgbClr val="0000FF"/>
                  </a:solidFill>
                </a:rPr>
                <a:t>Semen collected (1yr)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2700338" y="5445125"/>
              <a:ext cx="3957637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0000FF"/>
                  </a:solidFill>
                </a:rPr>
                <a:t>Daughters have calves (2yr later)</a:t>
              </a:r>
            </a:p>
          </p:txBody>
        </p:sp>
        <p:cxnSp>
          <p:nvCxnSpPr>
            <p:cNvPr id="22" name="Straight Connector 21"/>
            <p:cNvCxnSpPr/>
            <p:nvPr/>
          </p:nvCxnSpPr>
          <p:spPr bwMode="auto">
            <a:xfrm>
              <a:off x="2371725" y="2852936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27" name="Straight Connector 26"/>
            <p:cNvCxnSpPr/>
            <p:nvPr/>
          </p:nvCxnSpPr>
          <p:spPr bwMode="auto">
            <a:xfrm>
              <a:off x="7486650" y="5949280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28" name="Straight Connector 27"/>
            <p:cNvCxnSpPr/>
            <p:nvPr/>
          </p:nvCxnSpPr>
          <p:spPr bwMode="auto">
            <a:xfrm>
              <a:off x="6779674" y="5481048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29" name="Straight Connector 28"/>
            <p:cNvCxnSpPr/>
            <p:nvPr/>
          </p:nvCxnSpPr>
          <p:spPr bwMode="auto">
            <a:xfrm>
              <a:off x="5347381" y="4344809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30" name="Straight Connector 29"/>
            <p:cNvCxnSpPr/>
            <p:nvPr/>
          </p:nvCxnSpPr>
          <p:spPr bwMode="auto">
            <a:xfrm>
              <a:off x="4535747" y="4029719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31" name="Straight Connector 30"/>
            <p:cNvCxnSpPr/>
            <p:nvPr/>
          </p:nvCxnSpPr>
          <p:spPr bwMode="auto">
            <a:xfrm>
              <a:off x="3638177" y="3237216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32" name="Straight Connector 31"/>
            <p:cNvCxnSpPr/>
            <p:nvPr/>
          </p:nvCxnSpPr>
          <p:spPr bwMode="auto">
            <a:xfrm>
              <a:off x="2855191" y="2950772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728452" y="2005499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468040" y="1193899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0000FF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</p:grpSp>
      <p:grpSp>
        <p:nvGrpSpPr>
          <p:cNvPr id="3" name="Group 2"/>
          <p:cNvGrpSpPr/>
          <p:nvPr/>
        </p:nvGrpSpPr>
        <p:grpSpPr>
          <a:xfrm>
            <a:off x="4086948" y="1311557"/>
            <a:ext cx="1868112" cy="2536591"/>
            <a:chOff x="4086948" y="1311557"/>
            <a:chExt cx="1868112" cy="2536591"/>
          </a:xfrm>
        </p:grpSpPr>
        <p:pic>
          <p:nvPicPr>
            <p:cNvPr id="34" name="Picture 2"/>
            <p:cNvPicPr>
              <a:picLocks noChangeAspect="1" noChangeArrowheads="1"/>
            </p:cNvPicPr>
            <p:nvPr/>
          </p:nvPicPr>
          <p:blipFill>
            <a:blip r:embed="rId6" cstate="print">
              <a:lum bright="1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9984" y="1311557"/>
              <a:ext cx="746125" cy="2162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6" name="Rectangle 35"/>
            <p:cNvSpPr>
              <a:spLocks noChangeArrowheads="1"/>
            </p:cNvSpPr>
            <p:nvPr/>
          </p:nvSpPr>
          <p:spPr bwMode="auto">
            <a:xfrm>
              <a:off x="4208810" y="3448098"/>
              <a:ext cx="17462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marL="319088" lvl="1" indent="-319088">
                <a:spcAft>
                  <a:spcPts val="1800"/>
                </a:spcAft>
                <a:buSzPct val="67000"/>
                <a:tabLst>
                  <a:tab pos="2062163" algn="l"/>
                </a:tabLst>
              </a:pPr>
              <a:r>
                <a:rPr lang="en-US" sz="2000" dirty="0">
                  <a:solidFill>
                    <a:srgbClr val="FF0000"/>
                  </a:solidFill>
                </a:rPr>
                <a:t>Genomic</a:t>
              </a:r>
              <a:r>
                <a:rPr lang="en-US" sz="2000" dirty="0">
                  <a:solidFill>
                    <a:srgbClr val="0000FF"/>
                  </a:solidFill>
                </a:rPr>
                <a:t> </a:t>
              </a:r>
              <a:r>
                <a:rPr lang="en-US" sz="2000" dirty="0">
                  <a:solidFill>
                    <a:srgbClr val="FF0000"/>
                  </a:solidFill>
                </a:rPr>
                <a:t>Test</a:t>
              </a:r>
            </a:p>
          </p:txBody>
        </p:sp>
        <p:cxnSp>
          <p:nvCxnSpPr>
            <p:cNvPr id="38" name="Straight Connector 37"/>
            <p:cNvCxnSpPr/>
            <p:nvPr/>
          </p:nvCxnSpPr>
          <p:spPr bwMode="auto">
            <a:xfrm>
              <a:off x="4086948" y="3523662"/>
              <a:ext cx="0" cy="288032"/>
            </a:xfrm>
            <a:prstGeom prst="line">
              <a:avLst/>
            </a:prstGeom>
            <a:noFill/>
            <a:ln w="317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  <a:effectLst/>
            <a:scene3d>
              <a:camera prst="orthographicFront">
                <a:rot lat="0" lon="0" rev="5400000"/>
              </a:camera>
              <a:lightRig rig="threePt" dir="t"/>
            </a:scene3d>
          </p:spPr>
        </p:cxnSp>
      </p:grpSp>
    </p:spTree>
    <p:extLst>
      <p:ext uri="{BB962C8B-B14F-4D97-AF65-F5344CB8AC3E}">
        <p14:creationId xmlns:p14="http://schemas.microsoft.com/office/powerpoint/2010/main" val="19666647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IPL-2013">
  <a:themeElements>
    <a:clrScheme name="Custom 4">
      <a:dk1>
        <a:srgbClr val="6871B2"/>
      </a:dk1>
      <a:lt1>
        <a:srgbClr val="FFFFFF"/>
      </a:lt1>
      <a:dk2>
        <a:srgbClr val="000099"/>
      </a:dk2>
      <a:lt2>
        <a:srgbClr val="FFFFFF"/>
      </a:lt2>
      <a:accent1>
        <a:srgbClr val="66CCFF"/>
      </a:accent1>
      <a:accent2>
        <a:srgbClr val="0000CC"/>
      </a:accent2>
      <a:accent3>
        <a:srgbClr val="AAAACA"/>
      </a:accent3>
      <a:accent4>
        <a:srgbClr val="DADADA"/>
      </a:accent4>
      <a:accent5>
        <a:srgbClr val="B8E2FF"/>
      </a:accent5>
      <a:accent6>
        <a:srgbClr val="0000B9"/>
      </a:accent6>
      <a:hlink>
        <a:srgbClr val="006600"/>
      </a:hlink>
      <a:folHlink>
        <a:srgbClr val="99FFCC"/>
      </a:folHlink>
    </a:clrScheme>
    <a:fontScheme name="smh08">
      <a:majorFont>
        <a:latin typeface="Humnst777 BT"/>
        <a:ea typeface=""/>
        <a:cs typeface=""/>
      </a:majorFont>
      <a:minorFont>
        <a:latin typeface="Humnst777 BT"/>
        <a:ea typeface=""/>
        <a:cs typeface="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mh08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8">
        <a:dk1>
          <a:srgbClr val="FFFFFF"/>
        </a:dk1>
        <a:lt1>
          <a:srgbClr val="FFFFFF"/>
        </a:lt1>
        <a:dk2>
          <a:srgbClr val="FFFFFF"/>
        </a:dk2>
        <a:lt2>
          <a:srgbClr val="6871B2"/>
        </a:lt2>
        <a:accent1>
          <a:srgbClr val="66CCFF"/>
        </a:accent1>
        <a:accent2>
          <a:srgbClr val="0000CC"/>
        </a:accent2>
        <a:accent3>
          <a:srgbClr val="FFFFFF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9">
        <a:dk1>
          <a:srgbClr val="6871B2"/>
        </a:dk1>
        <a:lt1>
          <a:srgbClr val="FFFFFF"/>
        </a:lt1>
        <a:dk2>
          <a:srgbClr val="000099"/>
        </a:dk2>
        <a:lt2>
          <a:srgbClr val="FFFFFF"/>
        </a:lt2>
        <a:accent1>
          <a:srgbClr val="66CCFF"/>
        </a:accent1>
        <a:accent2>
          <a:srgbClr val="0000CC"/>
        </a:accent2>
        <a:accent3>
          <a:srgbClr val="AAAACA"/>
        </a:accent3>
        <a:accent4>
          <a:srgbClr val="DADADA"/>
        </a:accent4>
        <a:accent5>
          <a:srgbClr val="B8E2FF"/>
        </a:accent5>
        <a:accent6>
          <a:srgbClr val="0000B9"/>
        </a:accent6>
        <a:hlink>
          <a:srgbClr val="00FF00"/>
        </a:hlink>
        <a:folHlink>
          <a:srgbClr val="99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h08 10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1">
        <a:dk1>
          <a:srgbClr val="000000"/>
        </a:dk1>
        <a:lt1>
          <a:srgbClr val="FFFFFF"/>
        </a:lt1>
        <a:dk2>
          <a:srgbClr val="000099"/>
        </a:dk2>
        <a:lt2>
          <a:srgbClr val="808080"/>
        </a:lt2>
        <a:accent1>
          <a:srgbClr val="003399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AAADCA"/>
        </a:accent5>
        <a:accent6>
          <a:srgbClr val="0000E7"/>
        </a:accent6>
        <a:hlink>
          <a:srgbClr val="0000FF"/>
        </a:hlink>
        <a:folHlink>
          <a:srgbClr val="00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h08 12">
        <a:dk1>
          <a:srgbClr val="000000"/>
        </a:dk1>
        <a:lt1>
          <a:srgbClr val="FFFFFF"/>
        </a:lt1>
        <a:dk2>
          <a:srgbClr val="000000"/>
        </a:dk2>
        <a:lt2>
          <a:srgbClr val="4D4D4D"/>
        </a:lt2>
        <a:accent1>
          <a:srgbClr val="4D4D4D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B2B2B2"/>
        </a:accent5>
        <a:accent6>
          <a:srgbClr val="000000"/>
        </a:accent6>
        <a:hlink>
          <a:srgbClr val="000000"/>
        </a:hlink>
        <a:folHlink>
          <a:srgbClr val="3333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AIPL-150</Template>
  <TotalTime>7643</TotalTime>
  <Words>1752</Words>
  <Application>Microsoft Macintosh PowerPoint</Application>
  <PresentationFormat>On-screen Show (4:3)</PresentationFormat>
  <Paragraphs>555</Paragraphs>
  <Slides>39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AIPL-2013</vt:lpstr>
      <vt:lpstr>Genetic improvement program for dairy cattle </vt:lpstr>
      <vt:lpstr>PowerPoint Presentation</vt:lpstr>
      <vt:lpstr>Dairy Cattle</vt:lpstr>
      <vt:lpstr>U.S. dairy population and milk yield</vt:lpstr>
      <vt:lpstr>Dairy cattle traits evaluated by USDA</vt:lpstr>
      <vt:lpstr>Data Collection</vt:lpstr>
      <vt:lpstr>Traditional evaluations 3X/year</vt:lpstr>
      <vt:lpstr>Use of evaluations</vt:lpstr>
      <vt:lpstr>PowerPoint Presentation</vt:lpstr>
      <vt:lpstr>Benefit of genomics</vt:lpstr>
      <vt:lpstr>Genomic evaluation program steps</vt:lpstr>
      <vt:lpstr>Genomic data flow</vt:lpstr>
      <vt:lpstr>Genotyped Animals (April 2013)</vt:lpstr>
      <vt:lpstr>Steps to prepare genotypes</vt:lpstr>
      <vt:lpstr>What can go wrong</vt:lpstr>
      <vt:lpstr>Parentage validation and discovery</vt:lpstr>
      <vt:lpstr>Parent-Progeny conflicts</vt:lpstr>
      <vt:lpstr>Detecting Unreliable Genotypes</vt:lpstr>
      <vt:lpstr>Grandsire detection</vt:lpstr>
      <vt:lpstr>Results by breed</vt:lpstr>
      <vt:lpstr>Lab QC</vt:lpstr>
      <vt:lpstr>Before clustering adjustment</vt:lpstr>
      <vt:lpstr>After clustering adjustment</vt:lpstr>
      <vt:lpstr>Automated QC reporting</vt:lpstr>
      <vt:lpstr>Pedigree: Parents, Grandparents, etc.</vt:lpstr>
      <vt:lpstr>O-Style Haplotypes  chromosome 15</vt:lpstr>
      <vt:lpstr>What’s a SNP genotype worth?</vt:lpstr>
      <vt:lpstr>PowerPoint Presentation</vt:lpstr>
      <vt:lpstr>Correlation GPTAs and other Breeds’ GPTAs </vt:lpstr>
      <vt:lpstr>Reliability of Holstein predictions</vt:lpstr>
      <vt:lpstr>Marketed HO bulls</vt:lpstr>
      <vt:lpstr>Ways to increase accuracy</vt:lpstr>
      <vt:lpstr>Application to more traits</vt:lpstr>
      <vt:lpstr>Computing environment</vt:lpstr>
      <vt:lpstr>Programming languages</vt:lpstr>
      <vt:lpstr>Impact on producers</vt:lpstr>
      <vt:lpstr>Why Genomics works in Dairy</vt:lpstr>
      <vt:lpstr>Council on Dairy Cattle Breeding</vt:lpstr>
      <vt:lpstr>Questions?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Suzanne Hubbard</dc:creator>
  <cp:lastModifiedBy>Tabatha Cooper</cp:lastModifiedBy>
  <cp:revision>755</cp:revision>
  <dcterms:created xsi:type="dcterms:W3CDTF">2013-01-04T23:00:14Z</dcterms:created>
  <dcterms:modified xsi:type="dcterms:W3CDTF">2013-04-17T14:39:55Z</dcterms:modified>
</cp:coreProperties>
</file>