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3" r:id="rId2"/>
    <p:sldId id="369" r:id="rId3"/>
    <p:sldId id="368" r:id="rId4"/>
    <p:sldId id="380" r:id="rId5"/>
    <p:sldId id="381" r:id="rId6"/>
    <p:sldId id="382" r:id="rId7"/>
    <p:sldId id="383" r:id="rId8"/>
    <p:sldId id="3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3F"/>
    <a:srgbClr val="003542"/>
    <a:srgbClr val="00337F"/>
    <a:srgbClr val="003546"/>
    <a:srgbClr val="001322"/>
    <a:srgbClr val="FFFF66"/>
    <a:srgbClr val="1171FF"/>
    <a:srgbClr val="00A850"/>
    <a:srgbClr val="0042A2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49" autoAdjust="0"/>
  </p:normalViewPr>
  <p:slideViewPr>
    <p:cSldViewPr snapToGrid="0"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3886200"/>
            <a:ext cx="7772400" cy="2344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Dr. George 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Wiggans	Dr. H. Duane Norman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Acting Research Leader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Interim Administrator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Improvement Programs Lab.	Council on Dairy Cattle Breeding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	Beltsville, MD 20705-2350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	301-525-2006 (voice)</a:t>
            </a:r>
          </a:p>
          <a:p>
            <a: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301-504-8407 (voice)	</a:t>
            </a:r>
            <a:r>
              <a:rPr lang="en-US" sz="2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duane.norman@cdcb.us</a:t>
            </a:r>
            <a:endParaRPr lang="en-US" sz="2000" b="1" baseline="0" dirty="0" smtClean="0">
              <a:solidFill>
                <a:srgbClr val="00337F"/>
              </a:solidFill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301-504-8092 (fax)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0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706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507685" y="6583680"/>
            <a:ext cx="9332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Wiggans, 2013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Japanese Genomics Tour 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1829" y="0"/>
            <a:ext cx="4662171" cy="33157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512" y="320040"/>
            <a:ext cx="7772400" cy="2667397"/>
          </a:xfrm>
        </p:spPr>
        <p:txBody>
          <a:bodyPr/>
          <a:lstStyle/>
          <a:p>
            <a:pPr>
              <a:lnSpc>
                <a:spcPts val="5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4600" dirty="0" smtClean="0"/>
              <a:t>Genomic</a:t>
            </a:r>
            <a:br>
              <a:rPr lang="en-US" sz="4600" dirty="0" smtClean="0"/>
            </a:br>
            <a:r>
              <a:rPr lang="en-US" sz="4600" dirty="0" smtClean="0"/>
              <a:t>Evaluations</a:t>
            </a:r>
            <a:br>
              <a:rPr lang="en-US" sz="4600" dirty="0" smtClean="0"/>
            </a:br>
            <a:r>
              <a:rPr lang="en-US" sz="4600" dirty="0" smtClean="0"/>
              <a:t>in the </a:t>
            </a:r>
            <a:br>
              <a:rPr lang="en-US" sz="4600" dirty="0" smtClean="0"/>
            </a:br>
            <a:r>
              <a:rPr lang="en-US" sz="4600" dirty="0" smtClean="0"/>
              <a:t>United States</a:t>
            </a:r>
            <a:endParaRPr lang="en-US" sz="4600" dirty="0">
              <a:solidFill>
                <a:srgbClr val="FFFF66"/>
              </a:solidFill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5836328" y="345242"/>
            <a:ext cx="924907" cy="157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55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/>
              <a:t>Organizational roles</a:t>
            </a:r>
            <a:endParaRPr lang="en-US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16648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Council on Dairy Cattle Breeding (CDCB)</a:t>
            </a:r>
            <a:r>
              <a:rPr lang="en-US" sz="3000" dirty="0" smtClean="0"/>
              <a:t> </a:t>
            </a:r>
            <a:r>
              <a:rPr lang="en-US" sz="3000" dirty="0" smtClean="0"/>
              <a:t>responsible for receiving data, computing, and delivering U.S. genetic evaluations for dairy cattle</a:t>
            </a:r>
          </a:p>
          <a:p>
            <a:pPr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Animal Improvement Programs Laboratory (AIPL)</a:t>
            </a:r>
            <a:r>
              <a:rPr lang="en-US" sz="3000" dirty="0" smtClean="0"/>
              <a:t> </a:t>
            </a:r>
            <a:r>
              <a:rPr lang="en-US" sz="3000" dirty="0" smtClean="0"/>
              <a:t>responsible for research and development to improve the evaluation system</a:t>
            </a:r>
          </a:p>
          <a:p>
            <a:pPr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/>
              <a:t>CDCB and USDA employees co-located in Beltsville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Funding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62760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CDCB evaluation calculation and dissemination funded by fee system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Based on animals genotyped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About 80% of revenue from bulls</a:t>
            </a:r>
          </a:p>
          <a:p>
            <a:pPr lvl="1" indent="-287338">
              <a:lnSpc>
                <a:spcPts val="3600"/>
              </a:lnSpc>
              <a:spcAft>
                <a:spcPts val="2400"/>
              </a:spcAft>
            </a:pPr>
            <a:r>
              <a:rPr lang="en-US" sz="3000" dirty="0" smtClean="0"/>
              <a:t>Higher fees for herds that contribute less information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AIPL research on evaluation methodology funded by U.S. Federal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Information sources for evaluations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501232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Traditional evaluations of genotyped bulls and cows used to estimate SNP effects</a:t>
            </a:r>
          </a:p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Combined final evaluation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Sum of SNP effects for an animal’s alleles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Polygenetic effect</a:t>
            </a:r>
          </a:p>
          <a:p>
            <a:pPr lvl="1" indent="-287338"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/>
              <a:t>Traditional evaluation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Pedigree data used and validated by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Evaluation flow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385816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b</a:t>
            </a:r>
            <a:r>
              <a:rPr lang="en-US" sz="3000" dirty="0" smtClean="0"/>
              <a:t>reed association or AI organization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Hair or other DNA source sent to genotyping lab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Genotypes sent from genotyping lab to AIPL for accuracy </a:t>
            </a:r>
            <a:r>
              <a:rPr lang="en-US" sz="3000" dirty="0" smtClean="0"/>
              <a:t>review</a:t>
            </a:r>
            <a:endParaRPr lang="en-US" sz="3000" dirty="0" smtClean="0"/>
          </a:p>
        </p:txBody>
      </p:sp>
      <p:sp>
        <p:nvSpPr>
          <p:cNvPr id="28" name="TextBox 27"/>
          <p:cNvSpPr txBox="1"/>
          <p:nvPr/>
        </p:nvSpPr>
        <p:spPr>
          <a:xfrm rot="963704">
            <a:off x="62480" y="221720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963704">
            <a:off x="62480" y="4350803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963704">
            <a:off x="62480" y="3059881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8" grpId="0" uiExpand="1"/>
      <p:bldP spid="31" grpId="0"/>
      <p:bldP spid="32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Evaluation flow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770537"/>
          </a:xfrm>
        </p:spPr>
        <p:txBody>
          <a:bodyPr/>
          <a:lstStyle/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 </a:t>
            </a:r>
            <a:r>
              <a:rPr lang="en-US" sz="3000" dirty="0" smtClean="0"/>
              <a:t>calls modified as necessary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Genotypes loaded into database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Nominators receive reports of parentage and other conflicts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Pedigree or animal assignments corrected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Genotypes extracted and imputed to </a:t>
            </a:r>
            <a:r>
              <a:rPr lang="en-US" sz="3000" dirty="0" smtClean="0"/>
              <a:t>45K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SNP effects </a:t>
            </a:r>
            <a:r>
              <a:rPr lang="en-US" sz="3000" dirty="0" smtClean="0"/>
              <a:t>estimated</a:t>
            </a: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 rot="1442679">
            <a:off x="100584" y="1670356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42679">
            <a:off x="100584" y="908354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442679">
            <a:off x="100584" y="3651552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42679">
            <a:off x="100584" y="244132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42679">
            <a:off x="100584" y="4413553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442679">
            <a:off x="100584" y="5184518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Evaluation flow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385816"/>
          </a:xfrm>
        </p:spPr>
        <p:txBody>
          <a:bodyPr/>
          <a:lstStyle/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Final evaluations calculated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/>
              <a:t>Evaluations released to dairy industry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/>
              <a:t>Download from CDCB FTP site with separate files for each nominator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/>
              <a:t>Monthly release for new animals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All genomic evaluations updated 3 times each year with traditional evaluations</a:t>
            </a: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 rot="1442679">
            <a:off x="98335" y="917315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42679">
            <a:off x="98335" y="1831718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/>
      <p:bldP spid="5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/>
              <a:t>U.S. genomic evaluation team</a:t>
            </a:r>
            <a:endParaRPr lang="en-US" sz="4000" dirty="0"/>
          </a:p>
        </p:txBody>
      </p:sp>
      <p:pic>
        <p:nvPicPr>
          <p:cNvPr id="5" name="Picture 4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111" y="1320856"/>
            <a:ext cx="4709160" cy="33491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3889" flipV="1">
            <a:off x="3670420" y="1759835"/>
            <a:ext cx="868680" cy="14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huanyu_Facebook.jpg"/>
          <p:cNvPicPr>
            <a:picLocks noChangeAspect="1"/>
          </p:cNvPicPr>
          <p:nvPr/>
        </p:nvPicPr>
        <p:blipFill>
          <a:blip r:embed="rId5" cstate="print"/>
          <a:srcRect l="48274" t="29538" r="38133" b="48001"/>
          <a:stretch>
            <a:fillRect/>
          </a:stretch>
        </p:blipFill>
        <p:spPr>
          <a:xfrm>
            <a:off x="2468134" y="4856651"/>
            <a:ext cx="1027522" cy="1273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7088957" y="1225486"/>
            <a:ext cx="1675142" cy="3069127"/>
            <a:chOff x="7315200" y="1112363"/>
            <a:chExt cx="1675142" cy="3069127"/>
          </a:xfrm>
        </p:grpSpPr>
        <p:pic>
          <p:nvPicPr>
            <p:cNvPr id="28" name="Picture 27" descr="AIPL_2010_cropped.jpg"/>
            <p:cNvPicPr>
              <a:picLocks noChangeAspect="1"/>
            </p:cNvPicPr>
            <p:nvPr/>
          </p:nvPicPr>
          <p:blipFill>
            <a:blip r:embed="rId6" cstate="print"/>
            <a:srcRect l="19754" t="15770" r="68428" b="56433"/>
            <a:stretch>
              <a:fillRect/>
            </a:stretch>
          </p:blipFill>
          <p:spPr>
            <a:xfrm>
              <a:off x="7579149" y="1112363"/>
              <a:ext cx="960120" cy="14069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AIPL_2010_cropped.jpg"/>
            <p:cNvPicPr>
              <a:picLocks noChangeAspect="1"/>
            </p:cNvPicPr>
            <p:nvPr/>
          </p:nvPicPr>
          <p:blipFill>
            <a:blip r:embed="rId6" cstate="print"/>
            <a:srcRect l="66452" t="19614" r="20281" b="55988"/>
            <a:stretch>
              <a:fillRect/>
            </a:stretch>
          </p:blipFill>
          <p:spPr>
            <a:xfrm rot="241535">
              <a:off x="7984502" y="1875934"/>
              <a:ext cx="1005840" cy="11521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 descr="AIPL_2010_cropped.jpg"/>
            <p:cNvPicPr>
              <a:picLocks noChangeAspect="1"/>
            </p:cNvPicPr>
            <p:nvPr/>
          </p:nvPicPr>
          <p:blipFill>
            <a:blip r:embed="rId6" cstate="print"/>
            <a:srcRect l="59595" t="48920" r="26014" b="22343"/>
            <a:stretch>
              <a:fillRect/>
            </a:stretch>
          </p:blipFill>
          <p:spPr>
            <a:xfrm rot="21014601">
              <a:off x="7315200" y="2017336"/>
              <a:ext cx="960120" cy="11942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AIPL_2010_cropped.jpg"/>
            <p:cNvPicPr>
              <a:picLocks noChangeAspect="1"/>
            </p:cNvPicPr>
            <p:nvPr/>
          </p:nvPicPr>
          <p:blipFill>
            <a:blip r:embed="rId6" cstate="print"/>
            <a:srcRect l="8634" t="29526" r="77555" b="42346"/>
            <a:stretch>
              <a:fillRect/>
            </a:stretch>
          </p:blipFill>
          <p:spPr>
            <a:xfrm rot="21361842">
              <a:off x="7884650" y="2627144"/>
              <a:ext cx="914400" cy="11600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AIPL_2010_cropped.jpg"/>
            <p:cNvPicPr>
              <a:picLocks noChangeAspect="1"/>
            </p:cNvPicPr>
            <p:nvPr/>
          </p:nvPicPr>
          <p:blipFill>
            <a:blip r:embed="rId6" cstate="print"/>
            <a:srcRect l="55382" t="-102" r="32450" b="74370"/>
            <a:stretch>
              <a:fillRect/>
            </a:stretch>
          </p:blipFill>
          <p:spPr>
            <a:xfrm>
              <a:off x="7385540" y="2976944"/>
              <a:ext cx="914400" cy="12045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397369" y="1225488"/>
            <a:ext cx="1850728" cy="3123333"/>
            <a:chOff x="161694" y="1310331"/>
            <a:chExt cx="1850728" cy="3123333"/>
          </a:xfrm>
        </p:grpSpPr>
        <p:pic>
          <p:nvPicPr>
            <p:cNvPr id="32" name="Picture 31" descr="GRWiggans_ADSA Fellow_2010-AIPL Centennial w-Beth Wiggans.jpg"/>
            <p:cNvPicPr>
              <a:picLocks noChangeAspect="1"/>
            </p:cNvPicPr>
            <p:nvPr/>
          </p:nvPicPr>
          <p:blipFill>
            <a:blip r:embed="rId7" cstate="print"/>
            <a:srcRect l="46644" t="-1362" r="12410" b="57180"/>
            <a:stretch>
              <a:fillRect/>
            </a:stretch>
          </p:blipFill>
          <p:spPr>
            <a:xfrm>
              <a:off x="669305" y="1310331"/>
              <a:ext cx="1097280" cy="13491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AIPL_2010_cropped.jpg"/>
            <p:cNvPicPr>
              <a:picLocks noChangeAspect="1"/>
            </p:cNvPicPr>
            <p:nvPr/>
          </p:nvPicPr>
          <p:blipFill>
            <a:blip r:embed="rId8" cstate="print"/>
            <a:srcRect l="13924" t="60502" r="69462" b="10573"/>
            <a:stretch>
              <a:fillRect/>
            </a:stretch>
          </p:blipFill>
          <p:spPr>
            <a:xfrm rot="175935">
              <a:off x="161694" y="2152637"/>
              <a:ext cx="1097280" cy="11900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 descr="Jesse_SMH_cropped.jpg"/>
            <p:cNvPicPr>
              <a:picLocks noChangeAspect="1"/>
            </p:cNvPicPr>
            <p:nvPr/>
          </p:nvPicPr>
          <p:blipFill>
            <a:blip r:embed="rId9" cstate="print"/>
            <a:srcRect l="47585" t="6808" r="20331" b="73485"/>
            <a:stretch>
              <a:fillRect/>
            </a:stretch>
          </p:blipFill>
          <p:spPr>
            <a:xfrm rot="696665">
              <a:off x="869422" y="2218124"/>
              <a:ext cx="1143000" cy="12659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AIPL_2010_cropped.jpg"/>
            <p:cNvPicPr>
              <a:picLocks noChangeAspect="1"/>
            </p:cNvPicPr>
            <p:nvPr/>
          </p:nvPicPr>
          <p:blipFill>
            <a:blip r:embed="rId10" cstate="print"/>
            <a:srcRect l="82040" t="49828" r="3101" b="19182"/>
            <a:stretch>
              <a:fillRect/>
            </a:stretch>
          </p:blipFill>
          <p:spPr>
            <a:xfrm>
              <a:off x="942677" y="3186265"/>
              <a:ext cx="960120" cy="1247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AIPL_2010_cropped.jpg"/>
            <p:cNvPicPr>
              <a:picLocks noChangeAspect="1"/>
            </p:cNvPicPr>
            <p:nvPr/>
          </p:nvPicPr>
          <p:blipFill>
            <a:blip r:embed="rId6" cstate="print"/>
            <a:srcRect t="62130" r="85998" b="12138"/>
            <a:stretch>
              <a:fillRect/>
            </a:stretch>
          </p:blipFill>
          <p:spPr>
            <a:xfrm rot="21375487">
              <a:off x="253319" y="2966868"/>
              <a:ext cx="1005840" cy="11514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44"/>
          <p:cNvGrpSpPr/>
          <p:nvPr/>
        </p:nvGrpSpPr>
        <p:grpSpPr>
          <a:xfrm>
            <a:off x="7334529" y="4204355"/>
            <a:ext cx="1413546" cy="1995451"/>
            <a:chOff x="7343952" y="4326903"/>
            <a:chExt cx="1413546" cy="1995451"/>
          </a:xfrm>
        </p:grpSpPr>
        <p:pic>
          <p:nvPicPr>
            <p:cNvPr id="36" name="Picture 35" descr="derek.gif"/>
            <p:cNvPicPr>
              <a:picLocks noChangeAspect="1"/>
            </p:cNvPicPr>
            <p:nvPr/>
          </p:nvPicPr>
          <p:blipFill>
            <a:blip r:embed="rId11" cstate="print">
              <a:lum bright="-5000" contrast="20000"/>
            </a:blip>
            <a:srcRect l="10963" t="-11236" r="16611" b="8915"/>
            <a:stretch>
              <a:fillRect/>
            </a:stretch>
          </p:blipFill>
          <p:spPr>
            <a:xfrm>
              <a:off x="7343952" y="4326903"/>
              <a:ext cx="1005840" cy="13740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AIPL_2010_cropped.jpg"/>
            <p:cNvPicPr>
              <a:picLocks noChangeAspect="1"/>
            </p:cNvPicPr>
            <p:nvPr/>
          </p:nvPicPr>
          <p:blipFill>
            <a:blip r:embed="rId6" cstate="print"/>
            <a:srcRect l="33245" t="31641" r="54123" b="41876"/>
            <a:stretch>
              <a:fillRect/>
            </a:stretch>
          </p:blipFill>
          <p:spPr>
            <a:xfrm rot="579897">
              <a:off x="7843098" y="5128182"/>
              <a:ext cx="914400" cy="11941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468749" y="4157219"/>
            <a:ext cx="1512353" cy="2072113"/>
            <a:chOff x="289639" y="4232633"/>
            <a:chExt cx="1512353" cy="2072113"/>
          </a:xfrm>
        </p:grpSpPr>
        <p:pic>
          <p:nvPicPr>
            <p:cNvPr id="40" name="Picture 39" descr="JCole-adjusted.jpg"/>
            <p:cNvPicPr>
              <a:picLocks noChangeAspect="1"/>
            </p:cNvPicPr>
            <p:nvPr/>
          </p:nvPicPr>
          <p:blipFill>
            <a:blip r:embed="rId12" cstate="print">
              <a:lum bright="-5000" contrast="10000"/>
            </a:blip>
            <a:srcRect l="-5696" t="-5838"/>
            <a:stretch>
              <a:fillRect/>
            </a:stretch>
          </p:blipFill>
          <p:spPr>
            <a:xfrm>
              <a:off x="584462" y="4232633"/>
              <a:ext cx="1005840" cy="13429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Dnull-adjusted.jpg"/>
            <p:cNvPicPr>
              <a:picLocks noChangeAspect="1"/>
            </p:cNvPicPr>
            <p:nvPr/>
          </p:nvPicPr>
          <p:blipFill>
            <a:blip r:embed="rId13" cstate="print"/>
            <a:srcRect l="2965" t="-6059" r="2899" b="8436"/>
            <a:stretch>
              <a:fillRect/>
            </a:stretch>
          </p:blipFill>
          <p:spPr>
            <a:xfrm rot="707358">
              <a:off x="915024" y="5078317"/>
              <a:ext cx="886968" cy="12264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AIPL_2010_cropped.jpg"/>
            <p:cNvPicPr>
              <a:picLocks noChangeAspect="1"/>
            </p:cNvPicPr>
            <p:nvPr/>
          </p:nvPicPr>
          <p:blipFill>
            <a:blip r:embed="rId6" cstate="print"/>
            <a:srcRect l="44176" t="19134" r="44174" b="55782"/>
            <a:stretch>
              <a:fillRect/>
            </a:stretch>
          </p:blipFill>
          <p:spPr>
            <a:xfrm rot="21299090">
              <a:off x="289639" y="5036031"/>
              <a:ext cx="914400" cy="12263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3977134" y="4769502"/>
            <a:ext cx="1544581" cy="1509055"/>
            <a:chOff x="3487918" y="4788818"/>
            <a:chExt cx="1544581" cy="1509055"/>
          </a:xfrm>
        </p:grpSpPr>
        <p:pic>
          <p:nvPicPr>
            <p:cNvPr id="42" name="Picture 41" descr="duane-leigh-crop.jpg"/>
            <p:cNvPicPr>
              <a:picLocks noChangeAspect="1"/>
            </p:cNvPicPr>
            <p:nvPr/>
          </p:nvPicPr>
          <p:blipFill>
            <a:blip r:embed="rId14" cstate="print"/>
            <a:srcRect l="-2591" t="-5036" r="71920" b="49676"/>
            <a:stretch>
              <a:fillRect/>
            </a:stretch>
          </p:blipFill>
          <p:spPr>
            <a:xfrm>
              <a:off x="4072379" y="4788818"/>
              <a:ext cx="960120" cy="1250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42" descr="duane-leigh-crop.jpg"/>
            <p:cNvPicPr>
              <a:picLocks noChangeAspect="1"/>
            </p:cNvPicPr>
            <p:nvPr/>
          </p:nvPicPr>
          <p:blipFill>
            <a:blip r:embed="rId14" cstate="print"/>
            <a:srcRect l="72152" t="16750" b="33962"/>
            <a:stretch>
              <a:fillRect/>
            </a:stretch>
          </p:blipFill>
          <p:spPr>
            <a:xfrm>
              <a:off x="3487918" y="5071621"/>
              <a:ext cx="960120" cy="12262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0" name="Picture 29" descr="Adriana Gr.jpg"/>
          <p:cNvPicPr>
            <a:picLocks noChangeAspect="1"/>
          </p:cNvPicPr>
          <p:nvPr/>
        </p:nvPicPr>
        <p:blipFill>
          <a:blip r:embed="rId15" cstate="print"/>
          <a:srcRect l="-3608" t="-7665" r="17401" b="21546"/>
          <a:stretch>
            <a:fillRect/>
          </a:stretch>
        </p:blipFill>
        <p:spPr>
          <a:xfrm>
            <a:off x="6019073" y="4805082"/>
            <a:ext cx="914400" cy="1313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6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20724</TotalTime>
  <Words>271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AIPL-2013</vt:lpstr>
      <vt:lpstr>Genomic Evaluations in the  United States</vt:lpstr>
      <vt:lpstr>Organizational roles</vt:lpstr>
      <vt:lpstr>Funding</vt:lpstr>
      <vt:lpstr>Information sources for evaluations</vt:lpstr>
      <vt:lpstr>Evaluation flow</vt:lpstr>
      <vt:lpstr>Evaluation flow (continued)</vt:lpstr>
      <vt:lpstr>Evaluation flow (continued)</vt:lpstr>
      <vt:lpstr>U.S. genomic evaluation team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1314</cp:revision>
  <dcterms:created xsi:type="dcterms:W3CDTF">2013-01-04T23:00:14Z</dcterms:created>
  <dcterms:modified xsi:type="dcterms:W3CDTF">2013-08-30T12:35:12Z</dcterms:modified>
</cp:coreProperties>
</file>