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667" r:id="rId2"/>
    <p:sldId id="645" r:id="rId3"/>
    <p:sldId id="635" r:id="rId4"/>
    <p:sldId id="606" r:id="rId5"/>
    <p:sldId id="657" r:id="rId6"/>
    <p:sldId id="545" r:id="rId7"/>
    <p:sldId id="503" r:id="rId8"/>
    <p:sldId id="504" r:id="rId9"/>
    <p:sldId id="505" r:id="rId10"/>
    <p:sldId id="541" r:id="rId11"/>
    <p:sldId id="677" r:id="rId12"/>
    <p:sldId id="454" r:id="rId13"/>
    <p:sldId id="690" r:id="rId14"/>
    <p:sldId id="659" r:id="rId15"/>
    <p:sldId id="686" r:id="rId16"/>
    <p:sldId id="630" r:id="rId17"/>
    <p:sldId id="501" r:id="rId18"/>
    <p:sldId id="502" r:id="rId19"/>
    <p:sldId id="676" r:id="rId20"/>
    <p:sldId id="628" r:id="rId21"/>
    <p:sldId id="681" r:id="rId22"/>
    <p:sldId id="629" r:id="rId23"/>
    <p:sldId id="665" r:id="rId24"/>
    <p:sldId id="618" r:id="rId25"/>
    <p:sldId id="682" r:id="rId26"/>
    <p:sldId id="642" r:id="rId27"/>
    <p:sldId id="664" r:id="rId28"/>
    <p:sldId id="617" r:id="rId29"/>
    <p:sldId id="663" r:id="rId30"/>
    <p:sldId id="668" r:id="rId31"/>
    <p:sldId id="687" r:id="rId32"/>
    <p:sldId id="641" r:id="rId33"/>
    <p:sldId id="684" r:id="rId34"/>
    <p:sldId id="683" r:id="rId35"/>
    <p:sldId id="688" r:id="rId36"/>
    <p:sldId id="666" r:id="rId37"/>
    <p:sldId id="689" r:id="rId38"/>
    <p:sldId id="685" r:id="rId39"/>
    <p:sldId id="680" r:id="rId40"/>
    <p:sldId id="636" r:id="rId41"/>
    <p:sldId id="62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00337F"/>
    <a:srgbClr val="000000"/>
    <a:srgbClr val="0033CC"/>
    <a:srgbClr val="FFE600"/>
    <a:srgbClr val="FFF000"/>
    <a:srgbClr val="FFFF00"/>
    <a:srgbClr val="FFFFFF"/>
    <a:srgbClr val="00644A"/>
    <a:srgbClr val="0082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408" autoAdjust="0"/>
    <p:restoredTop sz="99770" autoAdjust="0"/>
  </p:normalViewPr>
  <p:slideViewPr>
    <p:cSldViewPr snapToGrid="0">
      <p:cViewPr varScale="1">
        <p:scale>
          <a:sx n="76" d="100"/>
          <a:sy n="76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AI%20bulls%20with%20G%20statu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84407525960687"/>
          <c:y val="0.11575612960053649"/>
          <c:w val="0.76383493850099415"/>
          <c:h val="0.6783040334149491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84.7</c:v>
                </c:pt>
                <c:pt idx="2">
                  <c:v>89.1</c:v>
                </c:pt>
                <c:pt idx="3">
                  <c:v>83.3</c:v>
                </c:pt>
                <c:pt idx="4">
                  <c:v>63.6</c:v>
                </c:pt>
                <c:pt idx="5">
                  <c:v>53</c:v>
                </c:pt>
                <c:pt idx="6">
                  <c:v>34.200000000000003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47.8</c:v>
                </c:pt>
                <c:pt idx="2">
                  <c:v>43.3</c:v>
                </c:pt>
                <c:pt idx="3">
                  <c:v>45</c:v>
                </c:pt>
                <c:pt idx="4">
                  <c:v>45.4</c:v>
                </c:pt>
                <c:pt idx="5">
                  <c:v>40.6</c:v>
                </c:pt>
                <c:pt idx="6">
                  <c:v>33.700000000000003</c:v>
                </c:pt>
                <c:pt idx="7">
                  <c:v>30.9</c:v>
                </c:pt>
              </c:numCache>
            </c:numRef>
          </c:val>
        </c:ser>
        <c:gapWidth val="75"/>
        <c:overlap val="-10"/>
        <c:axId val="96590080"/>
        <c:axId val="96694656"/>
      </c:barChart>
      <c:catAx>
        <c:axId val="96590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96694656"/>
        <c:crosses val="autoZero"/>
        <c:auto val="1"/>
        <c:lblAlgn val="ctr"/>
        <c:lblOffset val="0"/>
      </c:catAx>
      <c:valAx>
        <c:axId val="9669465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Parent age (mo)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5E-2"/>
              <c:y val="0.2506244061379333"/>
            </c:manualLayout>
          </c:layout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96590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4986"/>
          <c:y val="0.13293160996392078"/>
          <c:w val="0.13353099374207594"/>
          <c:h val="0.15833683402578674"/>
        </c:manualLayout>
      </c:layout>
      <c:txPr>
        <a:bodyPr/>
        <a:lstStyle/>
        <a:p>
          <a:pPr>
            <a:defRPr sz="2800"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277859638850565"/>
          <c:y val="0.11575612960053619"/>
          <c:w val="0.76090041737209635"/>
          <c:h val="0.678304033414948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  Inbreeding</c:v>
                </c:pt>
              </c:strCache>
            </c:strRef>
          </c:tx>
          <c:spPr>
            <a:ln w="44450">
              <a:solidFill>
                <a:srgbClr val="00337F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4.55</c:v>
                </c:pt>
                <c:pt idx="1">
                  <c:v>4.68</c:v>
                </c:pt>
                <c:pt idx="2">
                  <c:v>4.8199999999999985</c:v>
                </c:pt>
                <c:pt idx="3">
                  <c:v>4.9400000000000004</c:v>
                </c:pt>
                <c:pt idx="4">
                  <c:v>5.05</c:v>
                </c:pt>
                <c:pt idx="5">
                  <c:v>5.1499999999999995</c:v>
                </c:pt>
                <c:pt idx="6">
                  <c:v>5.26</c:v>
                </c:pt>
                <c:pt idx="7">
                  <c:v>5.35</c:v>
                </c:pt>
                <c:pt idx="8">
                  <c:v>5.45</c:v>
                </c:pt>
                <c:pt idx="9">
                  <c:v>5.59</c:v>
                </c:pt>
                <c:pt idx="10">
                  <c:v>5.7</c:v>
                </c:pt>
                <c:pt idx="11">
                  <c:v>5.8</c:v>
                </c:pt>
                <c:pt idx="12">
                  <c:v>5.89</c:v>
                </c:pt>
                <c:pt idx="13">
                  <c:v>6.08</c:v>
                </c:pt>
                <c:pt idx="14">
                  <c:v>6.29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Expected future inbreeding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4.83</c:v>
                </c:pt>
                <c:pt idx="1">
                  <c:v>4.9400000000000004</c:v>
                </c:pt>
                <c:pt idx="2">
                  <c:v>5.05</c:v>
                </c:pt>
                <c:pt idx="3">
                  <c:v>5.14</c:v>
                </c:pt>
                <c:pt idx="4">
                  <c:v>5.23</c:v>
                </c:pt>
                <c:pt idx="5">
                  <c:v>5.33</c:v>
                </c:pt>
                <c:pt idx="6">
                  <c:v>5.4300000000000024</c:v>
                </c:pt>
                <c:pt idx="7">
                  <c:v>5.53</c:v>
                </c:pt>
                <c:pt idx="8">
                  <c:v>5.63</c:v>
                </c:pt>
                <c:pt idx="9">
                  <c:v>5.72</c:v>
                </c:pt>
                <c:pt idx="10">
                  <c:v>5.84</c:v>
                </c:pt>
                <c:pt idx="11">
                  <c:v>5.96</c:v>
                </c:pt>
                <c:pt idx="12">
                  <c:v>6.06</c:v>
                </c:pt>
                <c:pt idx="13">
                  <c:v>6.1499999999999995</c:v>
                </c:pt>
                <c:pt idx="14">
                  <c:v>6.21</c:v>
                </c:pt>
              </c:numCache>
            </c:numRef>
          </c:val>
        </c:ser>
        <c:marker val="1"/>
        <c:axId val="96932224"/>
        <c:axId val="96934144"/>
      </c:lineChart>
      <c:catAx>
        <c:axId val="96932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Cow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96934144"/>
        <c:crosses val="autoZero"/>
        <c:auto val="1"/>
        <c:lblAlgn val="ctr"/>
        <c:lblOffset val="0"/>
      </c:catAx>
      <c:valAx>
        <c:axId val="96934144"/>
        <c:scaling>
          <c:orientation val="minMax"/>
          <c:max val="7"/>
          <c:min val="4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Inbreeding (%)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2E-2"/>
              <c:y val="0.2506244061379333"/>
            </c:manualLayout>
          </c:layout>
        </c:title>
        <c:numFmt formatCode="#,##0.0" sourceLinked="0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96932224"/>
        <c:crosses val="autoZero"/>
        <c:crossBetween val="midCat"/>
        <c:majorUnit val="0.5"/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93005154247203"/>
          <c:y val="4.4176115000412394E-2"/>
          <c:w val="0.82486282285366519"/>
          <c:h val="0.7580759602369482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strRef>
              <c:f>'%G'!$A$5:$A$12</c:f>
              <c:strCache>
                <c:ptCount val="7"/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2208</c:v>
                </c:pt>
                <c:pt idx="5">
                  <c:v>2009</c:v>
                </c:pt>
                <c:pt idx="6">
                  <c:v>2010</c:v>
                </c:pt>
              </c:strCache>
            </c:strRef>
          </c:cat>
          <c:val>
            <c:numRef>
              <c:f>'%G'!$B$5:$B$12</c:f>
              <c:numCache>
                <c:formatCode>General</c:formatCode>
                <c:ptCount val="8"/>
                <c:pt idx="1">
                  <c:v>34.290000000000013</c:v>
                </c:pt>
                <c:pt idx="2">
                  <c:v>29.27</c:v>
                </c:pt>
                <c:pt idx="3">
                  <c:v>46.77</c:v>
                </c:pt>
                <c:pt idx="4">
                  <c:v>61.260000000000012</c:v>
                </c:pt>
                <c:pt idx="5">
                  <c:v>69.679999999999978</c:v>
                </c:pt>
                <c:pt idx="6">
                  <c:v>75.45</c:v>
                </c:pt>
              </c:numCache>
            </c:numRef>
          </c:val>
        </c:ser>
        <c:gapWidth val="100"/>
        <c:axId val="80320384"/>
        <c:axId val="80199680"/>
      </c:barChart>
      <c:catAx>
        <c:axId val="80320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Bull birth year</a:t>
                </a:r>
              </a:p>
            </c:rich>
          </c:tx>
          <c:layout>
            <c:manualLayout>
              <c:xMode val="edge"/>
              <c:yMode val="edge"/>
              <c:x val="0.4425957624862108"/>
              <c:y val="0.91934935466708456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80199680"/>
        <c:crossesAt val="-100"/>
        <c:auto val="1"/>
        <c:lblAlgn val="ctr"/>
        <c:lblOffset val="100"/>
      </c:catAx>
      <c:valAx>
        <c:axId val="801996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with G status</a:t>
                </a:r>
              </a:p>
            </c:rich>
          </c:tx>
          <c:layout>
            <c:manualLayout>
              <c:xMode val="edge"/>
              <c:yMode val="edge"/>
              <c:x val="1.5096618357488001E-3"/>
              <c:y val="0.14881873592048694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80320384"/>
        <c:crosses val="autoZero"/>
        <c:crossBetween val="midCat"/>
      </c:valAx>
    </c:plotArea>
    <c:plotVisOnly val="1"/>
    <c:dispBlanksAs val="gap"/>
  </c:chart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9061665976053"/>
          <c:y val="3.2933221725664985E-2"/>
          <c:w val="0.82499374249768564"/>
          <c:h val="0.8094346203917880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General</c:formatCode>
                <c:ptCount val="17"/>
                <c:pt idx="1">
                  <c:v>-221.93</c:v>
                </c:pt>
                <c:pt idx="2">
                  <c:v>-204.94</c:v>
                </c:pt>
                <c:pt idx="3">
                  <c:v>-171.68</c:v>
                </c:pt>
                <c:pt idx="4">
                  <c:v>-155.76999999999998</c:v>
                </c:pt>
                <c:pt idx="5">
                  <c:v>-144.26999999999998</c:v>
                </c:pt>
                <c:pt idx="6">
                  <c:v>-99.169999999999987</c:v>
                </c:pt>
                <c:pt idx="7">
                  <c:v>-47.38</c:v>
                </c:pt>
                <c:pt idx="8">
                  <c:v>-21.56</c:v>
                </c:pt>
                <c:pt idx="9">
                  <c:v>10.52</c:v>
                </c:pt>
                <c:pt idx="10">
                  <c:v>95.490000000000023</c:v>
                </c:pt>
                <c:pt idx="11">
                  <c:v>138.09</c:v>
                </c:pt>
                <c:pt idx="12">
                  <c:v>216.85000000000034</c:v>
                </c:pt>
                <c:pt idx="13">
                  <c:v>316.77999999999969</c:v>
                </c:pt>
                <c:pt idx="14">
                  <c:v>420.58</c:v>
                </c:pt>
                <c:pt idx="15">
                  <c:v>532.94999999999948</c:v>
                </c:pt>
              </c:numCache>
            </c:numRef>
          </c:val>
        </c:ser>
        <c:gapWidth val="50"/>
        <c:axId val="80283520"/>
        <c:axId val="80306176"/>
      </c:barChart>
      <c:catAx>
        <c:axId val="80283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</a:t>
                </a:r>
                <a:r>
                  <a:rPr lang="en-US" dirty="0" smtClean="0"/>
                  <a:t>entered </a:t>
                </a:r>
                <a:r>
                  <a:rPr lang="en-US" dirty="0"/>
                  <a:t>AI</a:t>
                </a:r>
              </a:p>
            </c:rich>
          </c:tx>
          <c:layout/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80306176"/>
        <c:crossesAt val="-300"/>
        <c:auto val="1"/>
        <c:lblAlgn val="ctr"/>
        <c:lblOffset val="20"/>
        <c:tickLblSkip val="1"/>
      </c:catAx>
      <c:valAx>
        <c:axId val="803061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net merit </a:t>
                </a:r>
                <a:r>
                  <a:rPr lang="en-US" dirty="0"/>
                  <a:t>($)</a:t>
                </a:r>
              </a:p>
            </c:rich>
          </c:tx>
          <c:layout>
            <c:manualLayout>
              <c:xMode val="edge"/>
              <c:yMode val="edge"/>
              <c:x val="1.0395010395010423E-2"/>
              <c:y val="0.21910143058056758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80283520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28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9C6B6-D3AC-44B5-A5F0-DB65F0B9A8EE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40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7" tIns="45533" rIns="91067" bIns="45533" anchor="b"/>
          <a:lstStyle/>
          <a:p>
            <a:pPr algn="r" defTabSz="911322"/>
            <a:fld id="{1AF1C51F-B7DE-4C6B-9E35-AE456AFD71A4}" type="slidenum">
              <a:rPr lang="en-US">
                <a:solidFill>
                  <a:srgbClr val="FFFF00"/>
                </a:solidFill>
              </a:rPr>
              <a:pPr algn="r" defTabSz="911322"/>
              <a:t>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11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769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3886200"/>
            <a:ext cx="6400800" cy="1949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30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George </a:t>
            </a:r>
            <a:r>
              <a:rPr lang="en-US" sz="3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Agricultural Research Service, USDA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	</a:t>
            </a:r>
          </a:p>
          <a:p>
            <a: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301-504-8407 (voice)  301-504-8092 (fax)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hlinkClick r:id="rId2"/>
          </p:cNvPr>
          <p:cNvSpPr/>
          <p:nvPr userDrawn="1"/>
        </p:nvSpPr>
        <p:spPr bwMode="auto">
          <a:xfrm>
            <a:off x="1281792" y="5725837"/>
            <a:ext cx="4221622" cy="2734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563F"/>
                </a:solidFill>
              </a:rPr>
              <a:t>george.wiggans@ars.usda.gov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563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Genetics in the Age of Genomics, Scottsdale, AZ, March 4,  2015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771" y="112734"/>
            <a:ext cx="4343400" cy="30890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2" y="559327"/>
            <a:ext cx="3985170" cy="2157707"/>
          </a:xfrm>
        </p:spPr>
        <p:txBody>
          <a:bodyPr/>
          <a:lstStyle/>
          <a:p>
            <a:pPr>
              <a:lnSpc>
                <a:spcPts val="5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5400" dirty="0" smtClean="0"/>
              <a:t>Genomics and where it can take us</a:t>
            </a:r>
            <a:endParaRPr lang="en-US" sz="54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5945292" y="450137"/>
            <a:ext cx="822960" cy="14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93593"/>
          </a:xfrm>
        </p:spPr>
        <p:txBody>
          <a:bodyPr/>
          <a:lstStyle/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 calls modified as necessary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loaded into database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Nominators receive reports of parentage and other conflicts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Pedigree or animal assignments corrected</a:t>
            </a:r>
          </a:p>
          <a:p>
            <a:pPr marL="341313" indent="-341313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Genotypes extracted and imputed to 61K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SNP effects estimated</a:t>
            </a:r>
          </a:p>
          <a:p>
            <a:pPr marL="346075" indent="-346075">
              <a:lnSpc>
                <a:spcPts val="3000"/>
              </a:lnSpc>
              <a:spcBef>
                <a:spcPts val="0"/>
              </a:spcBef>
              <a:spcAft>
                <a:spcPts val="2100"/>
              </a:spcAft>
            </a:pPr>
            <a:r>
              <a:rPr lang="en-US" sz="2800" dirty="0" smtClean="0"/>
              <a:t>Final evaluations calculated</a:t>
            </a:r>
          </a:p>
        </p:txBody>
      </p:sp>
      <p:sp>
        <p:nvSpPr>
          <p:cNvPr id="4" name="TextBox 3"/>
          <p:cNvSpPr txBox="1"/>
          <p:nvPr/>
        </p:nvSpPr>
        <p:spPr>
          <a:xfrm rot="1442679">
            <a:off x="100584" y="1501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442679">
            <a:off x="100584" y="859948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442679">
            <a:off x="100584" y="3187990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442679">
            <a:off x="100584" y="2161872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442679">
            <a:off x="100584" y="384091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442679">
            <a:off x="100584" y="4481586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42679">
            <a:off x="100584" y="5131139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4" grpId="0" uiExpand="1"/>
      <p:bldP spid="5" grpId="0"/>
      <p:bldP spid="6" grpId="0" uiExpand="1"/>
      <p:bldP spid="7" grpId="0" uiExpand="1"/>
      <p:bldP spid="8" grpId="0" uiExpand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96185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Maternal grandsire checking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Haplotype checking more accurate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Breeds moving to accept SNPs in </a:t>
            </a:r>
          </a:p>
          <a:p>
            <a:pPr>
              <a:lnSpc>
                <a:spcPts val="3200"/>
              </a:lnSpc>
              <a:buNone/>
            </a:pPr>
            <a:r>
              <a:rPr lang="en-US" sz="2800" dirty="0" smtClean="0"/>
              <a:t>	place of microsatellites </a:t>
            </a:r>
            <a:endParaRPr lang="en-US" sz="2800" dirty="0"/>
          </a:p>
        </p:txBody>
      </p:sp>
      <p:pic>
        <p:nvPicPr>
          <p:cNvPr id="7" name="Picture 6" descr="bullpout.gif"/>
          <p:cNvPicPr>
            <a:picLocks noChangeAspect="1"/>
          </p:cNvPicPr>
          <p:nvPr/>
        </p:nvPicPr>
        <p:blipFill>
          <a:blip r:embed="rId3" cstate="print"/>
          <a:srcRect l="2778" t="609" r="11111"/>
          <a:stretch>
            <a:fillRect/>
          </a:stretch>
        </p:blipFill>
        <p:spPr>
          <a:xfrm>
            <a:off x="6477000" y="3453710"/>
            <a:ext cx="2362200" cy="2738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8596125" flipH="1" flipV="1">
            <a:off x="6495893" y="3464611"/>
            <a:ext cx="2257747" cy="11476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65640"/>
              </a:avLst>
            </a:prstTxWarp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Who’s your daddy?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i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678204"/>
          </a:xfrm>
        </p:spPr>
        <p:txBody>
          <a:bodyPr/>
          <a:lstStyle/>
          <a:p>
            <a:pPr marL="287338" indent="-287338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Evaluations released to dairy industry</a:t>
            </a:r>
          </a:p>
          <a:p>
            <a:pPr marL="574675" lvl="1" indent="-223838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Download from CDCB FTP site with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 smtClean="0"/>
              <a:t>	separate files for each nominator</a:t>
            </a:r>
          </a:p>
          <a:p>
            <a:pPr marL="576263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Weekly release of evaluations of new animals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 smtClean="0"/>
              <a:t>Monthly release for females and bulls not marketed</a:t>
            </a:r>
          </a:p>
          <a:p>
            <a:pPr marL="579438" lvl="1" indent="-22860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All genomic evaluations updated 3 times each year with traditional evaluations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3551" y="121536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rot="1442679">
            <a:off x="98335" y="865027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chips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1640" y="1523740"/>
          <a:ext cx="8229601" cy="4434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02166"/>
                <a:gridCol w="1589103"/>
                <a:gridCol w="1464815"/>
                <a:gridCol w="1340528"/>
                <a:gridCol w="2032989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baseline="0" dirty="0" smtClean="0">
                          <a:solidFill>
                            <a:srgbClr val="00563F"/>
                          </a:solidFill>
                        </a:rPr>
                        <a:t>SNP (no.)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Chip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u="none" dirty="0" smtClean="0">
                          <a:solidFill>
                            <a:srgbClr val="00563F"/>
                          </a:solidFill>
                        </a:rPr>
                        <a:t>SNP (no.)</a:t>
                      </a:r>
                      <a:endParaRPr lang="en-US" sz="3200" b="1" u="none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50K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54,001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smtClean="0">
                          <a:solidFill>
                            <a:srgbClr val="00337F"/>
                          </a:solidFill>
                        </a:rPr>
                        <a:t>GP2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smtClean="0">
                          <a:solidFill>
                            <a:srgbClr val="00337F"/>
                          </a:solidFill>
                        </a:rPr>
                        <a:t>19,809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50K v2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54,609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11,410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3K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2,900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ZMD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56,955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HD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777,962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ELD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9,072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solidFill>
                            <a:srgbClr val="00337F"/>
                          </a:solidFill>
                        </a:rPr>
                        <a:t>Affy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648,875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LD2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6,912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LD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6,909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GP3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26,151</a:t>
                      </a:r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GGP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8,762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ZL2</a:t>
                      </a:r>
                      <a:endParaRPr lang="en-US" sz="3200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17,557</a:t>
                      </a:r>
                      <a:endParaRPr lang="en-US" sz="3200" dirty="0"/>
                    </a:p>
                  </a:txBody>
                  <a:tcPr marL="0" marR="68580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GHD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77,068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13716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ZM2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7F"/>
                          </a:solidFill>
                        </a:rPr>
                        <a:t>60,914</a:t>
                      </a:r>
                      <a:endParaRPr lang="en-US" sz="32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68580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chip SNP density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444499" y="1649046"/>
          <a:ext cx="8089900" cy="2946400"/>
        </p:xfrm>
        <a:graphic>
          <a:graphicData uri="http://schemas.openxmlformats.org/drawingml/2006/table">
            <a:tbl>
              <a:tblPr/>
              <a:tblGrid>
                <a:gridCol w="2134578"/>
                <a:gridCol w="1676400"/>
                <a:gridCol w="2055297"/>
                <a:gridCol w="2223625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Chip SNP density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7432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Low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239,071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29,631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268,702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Medium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9,098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14,202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23,300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High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168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2743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114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2014 genotypes by breed and sex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362437" y="1426308"/>
          <a:ext cx="8500208" cy="4373880"/>
        </p:xfrm>
        <a:graphic>
          <a:graphicData uri="http://schemas.openxmlformats.org/drawingml/2006/table">
            <a:tbl>
              <a:tblPr/>
              <a:tblGrid>
                <a:gridCol w="2732455"/>
                <a:gridCol w="1160585"/>
                <a:gridCol w="1512277"/>
                <a:gridCol w="1793631"/>
                <a:gridCol w="1301260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2860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1,485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1,694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88:12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944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8,641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9,585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10:90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Guernsey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1,777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2,110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84:16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212,765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30,883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243,648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87:13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31,323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3,793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35,116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89:11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Milking Shorthorn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67:33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Normande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0:100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Crossbred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100:0   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248,309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43,861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292,170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85:15</a:t>
                      </a:r>
                      <a:endParaRPr kumimoji="0" 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478364" y="1583268"/>
          <a:ext cx="7158569" cy="2423160"/>
        </p:xfrm>
        <a:graphic>
          <a:graphicData uri="http://schemas.openxmlformats.org/drawingml/2006/table">
            <a:tbl>
              <a:tblPr/>
              <a:tblGrid>
                <a:gridCol w="2151783"/>
                <a:gridCol w="3084853"/>
                <a:gridCol w="1921933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Jan. 2015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 gain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711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6,112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26,759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2,174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4,448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Milk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(kg)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(kg)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Fat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Protein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895938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563F"/>
                </a:solidFill>
              </a:rPr>
              <a:t>*2013 </a:t>
            </a:r>
            <a:r>
              <a:rPr lang="en-US" b="1" dirty="0">
                <a:solidFill>
                  <a:srgbClr val="00563F"/>
                </a:solidFill>
              </a:rPr>
              <a:t>deregressed value – </a:t>
            </a:r>
            <a:r>
              <a:rPr lang="en-US" b="1" dirty="0" smtClean="0">
                <a:solidFill>
                  <a:srgbClr val="00563F"/>
                </a:solidFill>
              </a:rPr>
              <a:t>2009 </a:t>
            </a:r>
            <a:r>
              <a:rPr lang="en-US" b="1" dirty="0">
                <a:solidFill>
                  <a:srgbClr val="00563F"/>
                </a:solidFill>
              </a:rPr>
              <a:t>genomic </a:t>
            </a:r>
            <a:r>
              <a:rPr lang="en-US" b="1" dirty="0" smtClean="0">
                <a:solidFill>
                  <a:srgbClr val="00563F"/>
                </a:solidFill>
              </a:rPr>
              <a:t>evaluation</a:t>
            </a:r>
            <a:endParaRPr lang="en-US" b="1" dirty="0">
              <a:solidFill>
                <a:srgbClr val="00563F"/>
              </a:solidFill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Reliability gains</a:t>
            </a:r>
            <a:endParaRPr lang="en-US" dirty="0">
              <a:solidFill>
                <a:srgbClr val="99FF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85109" y="1388468"/>
          <a:ext cx="8226425" cy="379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543"/>
                <a:gridCol w="1255363"/>
                <a:gridCol w="1394847"/>
                <a:gridCol w="1596326"/>
                <a:gridCol w="128934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Reliability (%)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Ayrshire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Brown</a:t>
                      </a:r>
                      <a:r>
                        <a:rPr lang="en-US" sz="2500" b="1" baseline="0" dirty="0" smtClean="0">
                          <a:solidFill>
                            <a:srgbClr val="00563F"/>
                          </a:solidFill>
                        </a:rPr>
                        <a:t> Swiss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Jersey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Holstein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Genomic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54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61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70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Parent average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28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Gain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  9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24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31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40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Reference bulls</a:t>
                      </a:r>
                      <a:endParaRPr lang="en-US" sz="2500" b="1" baseline="300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 680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5,767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4,207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  24,547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Animals genotyped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1,788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9,016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59,923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500" b="1" dirty="0" smtClean="0">
                          <a:solidFill>
                            <a:srgbClr val="00337F"/>
                          </a:solidFill>
                        </a:rPr>
                        <a:t>469,960</a:t>
                      </a: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25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Exchange partners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Interbull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Denmark 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500" b="1" dirty="0" smtClean="0">
                          <a:solidFill>
                            <a:srgbClr val="00563F"/>
                          </a:solidFill>
                        </a:rPr>
                        <a:t>Canada, Italy, UK</a:t>
                      </a:r>
                      <a:endParaRPr lang="en-US" sz="25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4936" y="5750562"/>
            <a:ext cx="8229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smtClean="0">
                <a:solidFill>
                  <a:srgbClr val="00563F"/>
                </a:solidFill>
              </a:rPr>
              <a:t>Source: VanRaden, Advancing Dairy Cattle Genetics: Genomics and Beyond presentation, Feb. 2014</a:t>
            </a:r>
            <a:endParaRPr lang="en-US" sz="1500" b="1" i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Genomics and SNPs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09009"/>
          </a:xfrm>
        </p:spPr>
        <p:txBody>
          <a:bodyPr/>
          <a:lstStyle/>
          <a:p>
            <a:pPr marL="287338" indent="-287338">
              <a:lnSpc>
                <a:spcPts val="3200"/>
              </a:lnSpc>
              <a:spcAft>
                <a:spcPts val="0"/>
              </a:spcAft>
            </a:pPr>
            <a:r>
              <a:rPr lang="en-US" sz="2700" dirty="0" smtClean="0"/>
              <a:t>Genomics</a:t>
            </a:r>
          </a:p>
          <a:p>
            <a:pPr marL="576263" lvl="1" indent="-236538">
              <a:lnSpc>
                <a:spcPts val="3000"/>
              </a:lnSpc>
              <a:spcAft>
                <a:spcPts val="30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Applies DNA technology and bioinformatics to sequence, assemble and analyze the function and structure of genomes </a:t>
            </a:r>
          </a:p>
          <a:p>
            <a:pPr marL="287338" indent="-287338">
              <a:lnSpc>
                <a:spcPts val="3200"/>
              </a:lnSpc>
              <a:spcAft>
                <a:spcPts val="0"/>
              </a:spcAft>
            </a:pPr>
            <a:r>
              <a:rPr lang="en-US" sz="2700" dirty="0" smtClean="0"/>
              <a:t>SNPs – Single nucleotide polymorphisms</a:t>
            </a:r>
          </a:p>
          <a:p>
            <a:pPr marL="576263" lvl="1" indent="-236538">
              <a:lnSpc>
                <a:spcPts val="3000"/>
              </a:lnSpc>
              <a:spcAft>
                <a:spcPts val="300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Serve as markers to track inheritance of chromosomal segments</a:t>
            </a:r>
          </a:p>
          <a:p>
            <a:pPr marL="287338" indent="-287338">
              <a:lnSpc>
                <a:spcPts val="3200"/>
              </a:lnSpc>
              <a:spcAft>
                <a:spcPts val="0"/>
              </a:spcAft>
            </a:pPr>
            <a:r>
              <a:rPr lang="en-US" sz="2700" dirty="0" smtClean="0"/>
              <a:t>Genomic selection</a:t>
            </a:r>
          </a:p>
          <a:p>
            <a:pPr marL="627063" lvl="1" indent="-279400">
              <a:lnSpc>
                <a:spcPts val="3000"/>
              </a:lnSpc>
              <a:spcAft>
                <a:spcPts val="0"/>
              </a:spcAft>
              <a:buClr>
                <a:srgbClr val="00563F"/>
              </a:buClr>
            </a:pPr>
            <a:r>
              <a:rPr lang="en-US" sz="2700" dirty="0" smtClean="0">
                <a:solidFill>
                  <a:srgbClr val="00563F"/>
                </a:solidFill>
              </a:rPr>
              <a:t>Selection using genomic predictions of economic merit early in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 tests </a:t>
            </a:r>
            <a:r>
              <a:rPr lang="en-US" dirty="0" smtClean="0">
                <a:solidFill>
                  <a:srgbClr val="FFFF00"/>
                </a:solidFill>
              </a:rPr>
              <a:t>(imputed and actual)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Bovine </a:t>
            </a:r>
            <a:r>
              <a:rPr lang="en-US" sz="2600" dirty="0" err="1" smtClean="0"/>
              <a:t>leucocyte</a:t>
            </a:r>
            <a:r>
              <a:rPr lang="en-US" sz="2600" dirty="0" smtClean="0"/>
              <a:t> adhesion deficiency </a:t>
            </a:r>
            <a:r>
              <a:rPr lang="en-US" sz="2600" dirty="0" smtClean="0">
                <a:solidFill>
                  <a:srgbClr val="00563F"/>
                </a:solidFill>
              </a:rPr>
              <a:t>(BLAD)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Complex vertebral malformation </a:t>
            </a:r>
            <a:r>
              <a:rPr lang="en-US" sz="2600" dirty="0" smtClean="0">
                <a:solidFill>
                  <a:srgbClr val="00563F"/>
                </a:solidFill>
              </a:rPr>
              <a:t>(CVM)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Deficiency of </a:t>
            </a:r>
            <a:r>
              <a:rPr lang="en-US" sz="2600" dirty="0" err="1" smtClean="0"/>
              <a:t>uridine</a:t>
            </a:r>
            <a:r>
              <a:rPr lang="en-US" sz="2600" dirty="0" smtClean="0"/>
              <a:t> </a:t>
            </a:r>
            <a:r>
              <a:rPr lang="en-US" sz="2600" dirty="0" err="1" smtClean="0"/>
              <a:t>monophosphate</a:t>
            </a:r>
            <a:r>
              <a:rPr lang="en-US" sz="2600" dirty="0" smtClean="0"/>
              <a:t> </a:t>
            </a:r>
            <a:r>
              <a:rPr lang="en-US" sz="2600" dirty="0" err="1" smtClean="0"/>
              <a:t>synthase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(DUMPS)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Syndactyly</a:t>
            </a:r>
            <a:r>
              <a:rPr lang="en-US" sz="2600" dirty="0" smtClean="0"/>
              <a:t> (</a:t>
            </a:r>
            <a:r>
              <a:rPr lang="en-US" sz="2600" dirty="0" err="1" smtClean="0"/>
              <a:t>mulefoot</a:t>
            </a:r>
            <a:r>
              <a:rPr lang="en-US" sz="2600" dirty="0" smtClean="0"/>
              <a:t>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Weaver Syndrome, spinal </a:t>
            </a:r>
            <a:r>
              <a:rPr lang="en-US" sz="2600" dirty="0" err="1" smtClean="0"/>
              <a:t>dismyelination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(SDM)</a:t>
            </a:r>
            <a:r>
              <a:rPr lang="en-US" sz="2600" dirty="0" smtClean="0"/>
              <a:t>, spinal muscular atrophy </a:t>
            </a:r>
            <a:r>
              <a:rPr lang="en-US" sz="2600" dirty="0" smtClean="0">
                <a:solidFill>
                  <a:srgbClr val="00563F"/>
                </a:solidFill>
              </a:rPr>
              <a:t>(SMA)</a:t>
            </a:r>
            <a:r>
              <a:rPr lang="en-US" sz="2600" dirty="0" smtClean="0"/>
              <a:t> 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Red coat color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Polledness</a:t>
            </a:r>
            <a:endParaRPr lang="en-US" sz="2600" dirty="0" smtClean="0"/>
          </a:p>
        </p:txBody>
      </p:sp>
      <p:pic>
        <p:nvPicPr>
          <p:cNvPr id="4" name="Picture 3" descr="polled_colored_red_co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102" y="4584280"/>
            <a:ext cx="2743200" cy="162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  <a:spcAft>
                <a:spcPts val="4800"/>
              </a:spcAft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Use sequence data to find causative mutation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fertility haplotype for Jerseys </a:t>
            </a:r>
            <a:r>
              <a:rPr lang="en-US" dirty="0" smtClean="0">
                <a:solidFill>
                  <a:srgbClr val="FFFF00"/>
                </a:solidFill>
              </a:rPr>
              <a:t>(JH2)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01205"/>
          </a:xfrm>
        </p:spPr>
        <p:txBody>
          <a:bodyPr/>
          <a:lstStyle/>
          <a:p>
            <a:pPr>
              <a:spcAft>
                <a:spcPts val="3200"/>
              </a:spcAft>
            </a:pPr>
            <a:r>
              <a:rPr lang="en-US" sz="2800" dirty="0" smtClean="0"/>
              <a:t>Chromosome 26 at 8.8–9.4 </a:t>
            </a:r>
            <a:r>
              <a:rPr lang="en-US" sz="2800" dirty="0" err="1" smtClean="0"/>
              <a:t>Mbp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Carrier frequency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14–28% in decades before 1990</a:t>
            </a:r>
          </a:p>
          <a:p>
            <a:pPr lvl="1">
              <a:spcAft>
                <a:spcPts val="3200"/>
              </a:spcAft>
            </a:pPr>
            <a:r>
              <a:rPr lang="en-US" sz="2800" dirty="0" smtClean="0"/>
              <a:t>Only 2.6% now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Estimated effect on conception rate of –4.0% ± 1.5%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Additional sequencing needed to find causative genetic 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00164"/>
          </a:xfrm>
        </p:spPr>
        <p:txBody>
          <a:bodyPr/>
          <a:lstStyle/>
          <a:p>
            <a:r>
              <a:rPr lang="en-CA" dirty="0" smtClean="0"/>
              <a:t>Parent ages for marketed Holstein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Inbreeding for Holstein cows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1600200"/>
            <a:ext cx="45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7F"/>
                </a:solidFill>
              </a:rPr>
              <a:t>– Inbreeding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095500" y="1606213"/>
            <a:ext cx="454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rgbClr val="00337F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– Expected future 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 uiExpand="1">
        <p:bldSub>
          <a:bldChart bld="series"/>
        </p:bldSub>
      </p:bldGraphic>
      <p:bldP spid="6" grpId="2" uiExpand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Marketed Holstein bulls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8340" y="1395285"/>
          <a:ext cx="7978582" cy="464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26"/>
                <a:gridCol w="2500131"/>
                <a:gridCol w="2569676"/>
                <a:gridCol w="1122649"/>
              </a:tblGrid>
              <a:tr h="40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Year entered AI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22860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Traditional progeny-</a:t>
                      </a: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tested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Genomic marketed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R="640080" marT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All bulls</a:t>
                      </a:r>
                      <a:endParaRPr lang="en-CA" sz="320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T="0" anchor="b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1,768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170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1,938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2009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1,474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346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1,820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2010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1,388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393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1,781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1,254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648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1,902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1,239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/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706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1,945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907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747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1,654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2014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2286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baseline="0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</a:t>
                      </a: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661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792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R="6400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1,453</a:t>
                      </a:r>
                      <a:endParaRPr lang="en-CA" sz="320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CA" dirty="0" smtClean="0"/>
              <a:t>Active AI bulls that were genomic bulls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56616" y="1225296"/>
          <a:ext cx="8412480" cy="494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39357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$19.42/year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$47.95/year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991279" y="13741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$87.49/year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Stability of genomic evaluations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642 Holstein bulls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Dec. 2012 NM$ compared with Dec. 2014 NM$ </a:t>
            </a:r>
          </a:p>
          <a:p>
            <a:pPr marL="576263" lvl="1" indent="-228600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First traditional evaluation in Aug. 2014</a:t>
            </a:r>
          </a:p>
          <a:p>
            <a:pPr marL="576263" lvl="1" indent="-228600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>
                <a:sym typeface="Symbol"/>
              </a:rPr>
              <a:t></a:t>
            </a:r>
            <a:r>
              <a:rPr lang="en-US" sz="2500" dirty="0" smtClean="0"/>
              <a:t>50 daughters by Dec. 2014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Top 100 bulls in 2012</a:t>
            </a:r>
            <a:endParaRPr lang="en-US" sz="2500" dirty="0"/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Average rank change of 9.6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Maximum drop of 119</a:t>
            </a:r>
          </a:p>
          <a:p>
            <a:pPr marL="576263" lvl="1" indent="-223838">
              <a:lnSpc>
                <a:spcPts val="3000"/>
              </a:lnSpc>
              <a:spcAft>
                <a:spcPts val="2100"/>
              </a:spcAft>
            </a:pPr>
            <a:r>
              <a:rPr lang="en-US" sz="2500" dirty="0" smtClean="0"/>
              <a:t>Maximum rise of 56</a:t>
            </a:r>
          </a:p>
          <a:p>
            <a:pPr marL="282575" indent="-282575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All 642 bulls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Correlation of 0.94 between 2012 and 2014</a:t>
            </a:r>
          </a:p>
          <a:p>
            <a:pPr marL="576263" lvl="1" indent="-223838">
              <a:lnSpc>
                <a:spcPts val="3000"/>
              </a:lnSpc>
              <a:spcAft>
                <a:spcPts val="0"/>
              </a:spcAft>
            </a:pPr>
            <a:r>
              <a:rPr lang="en-US" sz="2500" dirty="0" smtClean="0"/>
              <a:t>Regression of 0.92</a:t>
            </a:r>
          </a:p>
        </p:txBody>
      </p:sp>
    </p:spTree>
    <p:extLst>
      <p:ext uri="{BB962C8B-B14F-4D97-AF65-F5344CB8AC3E}">
        <p14:creationId xmlns:p14="http://schemas.microsoft.com/office/powerpoint/2010/main" xmlns="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accuracy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949799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Increase size of predictor population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Share genotypes across country</a:t>
            </a:r>
          </a:p>
          <a:p>
            <a:pPr lvl="1">
              <a:lnSpc>
                <a:spcPts val="3200"/>
              </a:lnSpc>
              <a:spcAft>
                <a:spcPts val="2400"/>
              </a:spcAft>
            </a:pPr>
            <a:r>
              <a:rPr lang="en-US" sz="3000" dirty="0" smtClean="0"/>
              <a:t>Young bulls receive progeny test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3000" dirty="0" smtClean="0"/>
              <a:t>Use more or better SNPs</a:t>
            </a:r>
          </a:p>
          <a:p>
            <a:pPr>
              <a:lnSpc>
                <a:spcPts val="3200"/>
              </a:lnSpc>
              <a:spcAft>
                <a:spcPts val="2400"/>
              </a:spcAft>
            </a:pPr>
            <a:r>
              <a:rPr lang="en-US" sz="3000" dirty="0" smtClean="0"/>
              <a:t>Account for effect of genomic selection on traditional evaluations</a:t>
            </a:r>
          </a:p>
          <a:p>
            <a:pPr>
              <a:lnSpc>
                <a:spcPts val="3200"/>
              </a:lnSpc>
            </a:pPr>
            <a:r>
              <a:rPr lang="en-US" sz="3000" dirty="0" smtClean="0"/>
              <a:t>Reduce cost to reach more selection candidates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7703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GHD version </a:t>
            </a:r>
            <a:r>
              <a:rPr lang="en-US" dirty="0" smtClean="0">
                <a:solidFill>
                  <a:srgbClr val="FFFF00"/>
                </a:solidFill>
              </a:rPr>
              <a:t>(Expected this month)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6648"/>
          </a:xfrm>
        </p:spPr>
        <p:txBody>
          <a:bodyPr/>
          <a:lstStyle/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Around </a:t>
            </a:r>
            <a:r>
              <a:rPr lang="en-US" dirty="0" smtClean="0"/>
              <a:t>143,000 </a:t>
            </a:r>
            <a:r>
              <a:rPr lang="en-US" dirty="0" smtClean="0"/>
              <a:t>SNPs expected</a:t>
            </a:r>
          </a:p>
          <a:p>
            <a:pPr>
              <a:lnSpc>
                <a:spcPts val="3600"/>
              </a:lnSpc>
              <a:spcAft>
                <a:spcPts val="4800"/>
              </a:spcAft>
            </a:pPr>
            <a:r>
              <a:rPr lang="en-US" dirty="0" smtClean="0"/>
              <a:t>Include 16,248 among 60,671 SNPs currently used that are not on GHD</a:t>
            </a:r>
          </a:p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dirty="0" smtClean="0"/>
              <a:t>Many added SNPs have low to moderate minor allele frequency</a:t>
            </a:r>
          </a:p>
          <a:p>
            <a:pPr lvl="1">
              <a:lnSpc>
                <a:spcPts val="3600"/>
              </a:lnSpc>
              <a:spcAft>
                <a:spcPts val="4800"/>
              </a:spcAft>
              <a:buClr>
                <a:srgbClr val="00563F"/>
              </a:buClr>
            </a:pPr>
            <a:r>
              <a:rPr lang="en-US" dirty="0" smtClean="0">
                <a:solidFill>
                  <a:srgbClr val="00563F"/>
                </a:solidFill>
              </a:rPr>
              <a:t>Increasi</a:t>
            </a:r>
            <a:r>
              <a:rPr lang="en-US" dirty="0" smtClean="0">
                <a:solidFill>
                  <a:srgbClr val="00563F"/>
                </a:solidFill>
              </a:rPr>
              <a:t>ng to 85,000 SNP improves </a:t>
            </a:r>
            <a:r>
              <a:rPr lang="en-US" dirty="0" smtClean="0">
                <a:solidFill>
                  <a:srgbClr val="00563F"/>
                </a:solidFill>
              </a:rPr>
              <a:t>evaluation accuracy</a:t>
            </a:r>
            <a:endParaRPr lang="en-US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Low-cost chip </a:t>
            </a:r>
            <a:r>
              <a:rPr lang="en-US" dirty="0" smtClean="0">
                <a:solidFill>
                  <a:srgbClr val="FFFF00"/>
                </a:solidFill>
              </a:rPr>
              <a:t>(a</a:t>
            </a:r>
            <a:r>
              <a:rPr lang="en-US" dirty="0" smtClean="0">
                <a:solidFill>
                  <a:srgbClr val="FFFF00"/>
                </a:solidFill>
              </a:rPr>
              <a:t>nnouncement this week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1146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>
                <a:latin typeface="VAGRounded BT" pitchFamily="34" charset="0"/>
              </a:rPr>
              <a:t>~</a:t>
            </a:r>
            <a:r>
              <a:rPr lang="en-US" sz="2950" dirty="0" smtClean="0">
                <a:latin typeface="VAGRounded BT" pitchFamily="34" charset="0"/>
              </a:rPr>
              <a:t>4</a:t>
            </a:r>
            <a:r>
              <a:rPr lang="en-US" sz="2950" dirty="0" smtClean="0"/>
              <a:t>,100 </a:t>
            </a:r>
            <a:r>
              <a:rPr lang="en-US" sz="2950" dirty="0" smtClean="0"/>
              <a:t>SNPs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Built-in validation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Single-gene tests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Lower imputation accuracy if neither parent genotyped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950" dirty="0" smtClean="0"/>
              <a:t>Imputation accuracy within 1% of LD chip if at least 1 parent genotyped</a:t>
            </a:r>
            <a:endParaRPr lang="en-US" sz="29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programs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33965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Match genotypes of parents to minimize genomic inbreeding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Avoid mating carriers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Consider nonadditive gene action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May attempt to increase variance to get outliers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December 2014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55066"/>
          </a:xfrm>
        </p:spPr>
        <p:txBody>
          <a:bodyPr/>
          <a:lstStyle/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Net merit update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Grazing index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Genomic mating program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Base change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Weekly evaluations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New computer programs for traditional evaluations</a:t>
            </a:r>
          </a:p>
          <a:p>
            <a:pPr marL="320040" indent="-320040">
              <a:spcAft>
                <a:spcPts val="1800"/>
              </a:spcAft>
            </a:pPr>
            <a:r>
              <a:rPr lang="en-US" sz="2850" dirty="0" smtClean="0"/>
              <a:t>New definition of daughter pregnancy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Weekly evaluations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08981"/>
          </a:xfrm>
        </p:spPr>
        <p:txBody>
          <a:bodyPr/>
          <a:lstStyle/>
          <a:p>
            <a:pPr marL="287338" indent="-287338">
              <a:spcAft>
                <a:spcPts val="3600"/>
              </a:spcAft>
            </a:pPr>
            <a:r>
              <a:rPr lang="en-US" sz="2700" dirty="0" smtClean="0"/>
              <a:t>Released to nominators, breed associations, and dairy records processing centers at 8 am each Tuesday</a:t>
            </a:r>
          </a:p>
          <a:p>
            <a:pPr marL="287338" indent="-287338">
              <a:spcAft>
                <a:spcPts val="3600"/>
              </a:spcAft>
            </a:pPr>
            <a:r>
              <a:rPr lang="en-US" sz="2700" dirty="0" smtClean="0"/>
              <a:t>Calculations restricted to genotypes that first became usable during the previous week</a:t>
            </a:r>
          </a:p>
          <a:p>
            <a:pPr marL="287338" indent="-287338">
              <a:spcAft>
                <a:spcPts val="3600"/>
              </a:spcAft>
            </a:pPr>
            <a:r>
              <a:rPr lang="en-US" sz="2700" dirty="0" smtClean="0"/>
              <a:t>Computing time minimized by not calculating reliability or inbreeding</a:t>
            </a:r>
          </a:p>
          <a:p>
            <a:pPr marL="287338" indent="-287338">
              <a:spcAft>
                <a:spcPts val="3600"/>
              </a:spcAft>
            </a:pPr>
            <a:r>
              <a:rPr lang="en-US" sz="2700" dirty="0" smtClean="0"/>
              <a:t>Fast approximations for reliability and inbreeding being developed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Managing data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 marL="287338" indent="-287338">
              <a:spcAft>
                <a:spcPts val="300"/>
              </a:spcAft>
            </a:pPr>
            <a:r>
              <a:rPr lang="en-US" sz="2800" dirty="0" smtClean="0"/>
              <a:t>Genotypes added at an increasing rate</a:t>
            </a:r>
          </a:p>
          <a:p>
            <a:pPr marL="576263" lvl="1" indent="-225425">
              <a:spcAft>
                <a:spcPts val="42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Requires periodic adjustments to maintain acceptable processing times</a:t>
            </a:r>
          </a:p>
          <a:p>
            <a:pPr marL="287338" indent="-287338">
              <a:spcAft>
                <a:spcPts val="4200"/>
              </a:spcAft>
            </a:pPr>
            <a:r>
              <a:rPr lang="en-US" sz="2800" dirty="0" smtClean="0"/>
              <a:t>When loading genotypes, most decisions made based on 1,000 SNPs</a:t>
            </a:r>
          </a:p>
          <a:p>
            <a:pPr marL="287338" indent="-287338">
              <a:spcAft>
                <a:spcPts val="4800"/>
              </a:spcAft>
            </a:pPr>
            <a:r>
              <a:rPr lang="en-US" sz="2800" dirty="0" smtClean="0"/>
              <a:t>Approximations developed for weekly evaluations may be applied to monthly evaluations to reduce processing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3079"/>
            <a:ext cx="8226425" cy="3795911"/>
          </a:xfrm>
          <a:noFill/>
        </p:spPr>
        <p:txBody>
          <a:bodyPr/>
          <a:lstStyle/>
          <a:p>
            <a:pPr marL="347663" indent="-347663" eaLnBrk="1" hangingPunct="1">
              <a:lnSpc>
                <a:spcPts val="3200"/>
              </a:lnSpc>
              <a:spcAft>
                <a:spcPts val="1800"/>
              </a:spcAft>
            </a:pPr>
            <a:r>
              <a:rPr lang="en-US" sz="3000" dirty="0" smtClean="0"/>
              <a:t>Discovery of causative genetic variants</a:t>
            </a:r>
          </a:p>
          <a:p>
            <a:pPr marL="685800" lvl="1" indent="-287338">
              <a:lnSpc>
                <a:spcPts val="3200"/>
              </a:lnSpc>
              <a:spcAft>
                <a:spcPts val="1800"/>
              </a:spcAft>
            </a:pPr>
            <a:r>
              <a:rPr lang="en-US" sz="3000" dirty="0" smtClean="0"/>
              <a:t>Do not have linkage decay </a:t>
            </a:r>
          </a:p>
          <a:p>
            <a:pPr marL="685800" lvl="1" indent="-287338">
              <a:lnSpc>
                <a:spcPts val="3200"/>
              </a:lnSpc>
              <a:spcAft>
                <a:spcPts val="1800"/>
              </a:spcAft>
            </a:pPr>
            <a:r>
              <a:rPr lang="en-US" sz="3000" dirty="0" smtClean="0"/>
              <a:t>Added to chips as discovered</a:t>
            </a:r>
          </a:p>
          <a:p>
            <a:pPr marL="685800" lvl="1" indent="-287338">
              <a:lnSpc>
                <a:spcPts val="3200"/>
              </a:lnSpc>
              <a:spcAft>
                <a:spcPts val="1800"/>
              </a:spcAft>
            </a:pPr>
            <a:r>
              <a:rPr lang="en-US" sz="3000" dirty="0" smtClean="0"/>
              <a:t>Used when enough genotypes exist to support imputation</a:t>
            </a:r>
          </a:p>
          <a:p>
            <a:pPr marL="685800" lvl="1" indent="-287338">
              <a:lnSpc>
                <a:spcPts val="3200"/>
              </a:lnSpc>
              <a:spcAft>
                <a:spcPts val="1800"/>
              </a:spcAft>
            </a:pPr>
            <a:r>
              <a:rPr lang="en-US" sz="3000" dirty="0" smtClean="0"/>
              <a:t>Accelerated by availability of sequence data at a lower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Future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 smtClean="0"/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226425" cy="4821833"/>
          </a:xfrm>
          <a:noFill/>
        </p:spPr>
        <p:txBody>
          <a:bodyPr/>
          <a:lstStyle/>
          <a:p>
            <a:pPr marL="347663" indent="-347663">
              <a:lnSpc>
                <a:spcPts val="3200"/>
              </a:lnSpc>
              <a:spcAft>
                <a:spcPts val="3000"/>
              </a:spcAft>
            </a:pPr>
            <a:r>
              <a:rPr lang="en-US" sz="3000" dirty="0" smtClean="0"/>
              <a:t>Evaluation of benefit from larger SNP sets as cost per SNP genotype declines</a:t>
            </a:r>
          </a:p>
          <a:p>
            <a:pPr marL="347663" indent="-347663" eaLnBrk="1" hangingPunct="1">
              <a:lnSpc>
                <a:spcPts val="3200"/>
              </a:lnSpc>
              <a:spcAft>
                <a:spcPts val="3000"/>
              </a:spcAft>
            </a:pPr>
            <a:r>
              <a:rPr lang="en-US" sz="3000" dirty="0" smtClean="0"/>
              <a:t>Application of genomics to more traits</a:t>
            </a:r>
          </a:p>
          <a:p>
            <a:pPr marL="347663" indent="-347663" eaLnBrk="1" hangingPunct="1">
              <a:lnSpc>
                <a:spcPts val="3200"/>
              </a:lnSpc>
              <a:spcAft>
                <a:spcPts val="3000"/>
              </a:spcAft>
            </a:pPr>
            <a:r>
              <a:rPr lang="en-US" sz="3000" dirty="0" smtClean="0"/>
              <a:t>Across-breed evaluation/evaluation of crossbreds</a:t>
            </a:r>
          </a:p>
          <a:p>
            <a:pPr marL="347663" indent="-347663">
              <a:lnSpc>
                <a:spcPts val="3200"/>
              </a:lnSpc>
              <a:spcAft>
                <a:spcPts val="3000"/>
              </a:spcAft>
            </a:pPr>
            <a:r>
              <a:rPr lang="en-US" sz="3000" dirty="0" smtClean="0"/>
              <a:t>Accounting for genomic pre-selection</a:t>
            </a:r>
          </a:p>
          <a:p>
            <a:pPr marL="347663" indent="-347663">
              <a:lnSpc>
                <a:spcPts val="3200"/>
              </a:lnSpc>
              <a:spcAft>
                <a:spcPts val="3000"/>
              </a:spcAft>
            </a:pPr>
            <a:r>
              <a:rPr lang="en-US" sz="3000" dirty="0" smtClean="0"/>
              <a:t>Genomic evaluation of </a:t>
            </a:r>
            <a:r>
              <a:rPr lang="en-US" sz="3000" dirty="0" err="1" smtClean="0"/>
              <a:t>Guernseys</a:t>
            </a:r>
            <a:r>
              <a:rPr lang="en-US" sz="3000" dirty="0" smtClean="0"/>
              <a:t> in collaboration with the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AU" sz="2800" dirty="0" smtClean="0"/>
              <a:t>Animal’s genotype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required for accurate estimates of SNP effects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800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What’s already planned</a:t>
            </a:r>
            <a:endParaRPr lang="en-US" sz="3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6425" cy="4257576"/>
          </a:xfrm>
        </p:spPr>
        <p:txBody>
          <a:bodyPr/>
          <a:lstStyle/>
          <a:p>
            <a:pPr marL="319088" indent="-319088">
              <a:lnSpc>
                <a:spcPts val="3200"/>
              </a:lnSpc>
              <a:spcAft>
                <a:spcPts val="18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BARD project 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(</a:t>
            </a:r>
            <a:r>
              <a:rPr lang="en-US" sz="3000" dirty="0" err="1" smtClean="0">
                <a:solidFill>
                  <a:srgbClr val="00563F"/>
                </a:solidFill>
                <a:latin typeface="+mj-lt"/>
              </a:rPr>
              <a:t>Volcani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 Center, Israel)</a:t>
            </a:r>
          </a:p>
          <a:p>
            <a:pPr marL="667512" lvl="1" indent="-274320">
              <a:lnSpc>
                <a:spcPts val="3200"/>
              </a:lnSpc>
              <a:spcAft>
                <a:spcPts val="1800"/>
              </a:spcAft>
              <a:tabLst>
                <a:tab pos="2062163" algn="l"/>
                <a:tab pos="8170863" algn="r"/>
              </a:tabLst>
            </a:pPr>
            <a:r>
              <a:rPr lang="en-US" sz="3000" i="1" dirty="0" smtClean="0">
                <a:latin typeface="+mj-lt"/>
              </a:rPr>
              <a:t>A posteriori </a:t>
            </a:r>
            <a:r>
              <a:rPr lang="en-US" sz="3000" dirty="0" smtClean="0">
                <a:latin typeface="+mj-lt"/>
              </a:rPr>
              <a:t>granddaughter design </a:t>
            </a:r>
            <a:r>
              <a:rPr lang="en-US" sz="3000" dirty="0" smtClean="0">
                <a:solidFill>
                  <a:srgbClr val="00563F"/>
                </a:solidFill>
                <a:latin typeface="+mj-lt"/>
              </a:rPr>
              <a:t>(APGD)</a:t>
            </a:r>
            <a:endParaRPr lang="en-US" sz="3000" dirty="0" smtClean="0">
              <a:latin typeface="+mj-lt"/>
            </a:endParaRPr>
          </a:p>
          <a:p>
            <a:pPr marL="667512" lvl="1" indent="-274320">
              <a:lnSpc>
                <a:spcPts val="3000"/>
              </a:lnSpc>
              <a:spcBef>
                <a:spcPts val="0"/>
              </a:spcBef>
              <a:spcAft>
                <a:spcPts val="54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/>
              <a:t>Identification of causative variants for economically important traits</a:t>
            </a:r>
          </a:p>
          <a:p>
            <a:pPr marL="319088" indent="-319088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International collaboration on sequencing</a:t>
            </a:r>
          </a:p>
          <a:p>
            <a:pPr marL="667512" lvl="1" indent="-274320">
              <a:lnSpc>
                <a:spcPts val="3200"/>
              </a:lnSpc>
              <a:spcAft>
                <a:spcPts val="120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U</a:t>
            </a:r>
            <a:r>
              <a:rPr lang="en-US" sz="3000" dirty="0" smtClean="0"/>
              <a:t>nited States, United Kingdom, Italy, Canada</a:t>
            </a:r>
          </a:p>
          <a:p>
            <a:pPr marL="667512" lvl="1" indent="-274320">
              <a:lnSpc>
                <a:spcPts val="3200"/>
              </a:lnSpc>
              <a:spcAft>
                <a:spcPts val="0"/>
              </a:spcAft>
              <a:tabLst>
                <a:tab pos="2062163" algn="l"/>
                <a:tab pos="8170863" algn="r"/>
              </a:tabLst>
            </a:pPr>
            <a:r>
              <a:rPr lang="en-US" sz="3000" dirty="0" smtClean="0">
                <a:latin typeface="+mj-lt"/>
              </a:rPr>
              <a:t>Participation in 1000 Bull Genomes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386546" cy="4729500"/>
          </a:xfrm>
        </p:spPr>
        <p:txBody>
          <a:bodyPr/>
          <a:lstStyle/>
          <a:p>
            <a:pPr marL="284163" indent="-284163">
              <a:spcAft>
                <a:spcPts val="1100"/>
              </a:spcAft>
              <a:tabLst>
                <a:tab pos="8229600" algn="r"/>
              </a:tabLst>
            </a:pPr>
            <a:r>
              <a:rPr lang="en-US" sz="2600" dirty="0" smtClean="0"/>
              <a:t>BovineSNP50 BeadChip available	</a:t>
            </a:r>
            <a:r>
              <a:rPr lang="en-US" sz="2600" dirty="0" smtClean="0">
                <a:solidFill>
                  <a:srgbClr val="00563F"/>
                </a:solidFill>
              </a:rPr>
              <a:t>Dec. 2007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First unofficial evaluation released	</a:t>
            </a:r>
            <a:r>
              <a:rPr lang="en-US" sz="2600" dirty="0" smtClean="0">
                <a:solidFill>
                  <a:srgbClr val="00563F"/>
                </a:solidFill>
              </a:rPr>
              <a:t>Apr. 2008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Holsteins and Jerseys	</a:t>
            </a:r>
            <a:r>
              <a:rPr lang="en-US" sz="2600" dirty="0" smtClean="0">
                <a:solidFill>
                  <a:srgbClr val="00563F"/>
                </a:solidFill>
              </a:rPr>
              <a:t>Jan. 2009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Brown Swiss	</a:t>
            </a:r>
            <a:r>
              <a:rPr lang="en-US" sz="2600" dirty="0" smtClean="0">
                <a:solidFill>
                  <a:srgbClr val="00563F"/>
                </a:solidFill>
              </a:rPr>
              <a:t>Aug. 2009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Monthly evaluation </a:t>
            </a:r>
            <a:r>
              <a:rPr lang="en-US" sz="2600" dirty="0" smtClean="0">
                <a:solidFill>
                  <a:srgbClr val="00563F"/>
                </a:solidFill>
              </a:rPr>
              <a:t>	Jan.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3K evaluations	</a:t>
            </a:r>
            <a:r>
              <a:rPr lang="en-US" sz="2600" dirty="0" smtClean="0">
                <a:solidFill>
                  <a:srgbClr val="00563F"/>
                </a:solidFill>
              </a:rPr>
              <a:t>Dec. 2010</a:t>
            </a:r>
            <a:endParaRPr lang="en-US" sz="2600" dirty="0" smtClean="0"/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BovineLD BeadChip available	</a:t>
            </a:r>
            <a:r>
              <a:rPr lang="en-US" sz="2600" dirty="0" smtClean="0">
                <a:solidFill>
                  <a:srgbClr val="00563F"/>
                </a:solidFill>
              </a:rPr>
              <a:t>Sept. 2011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Official evaluations for Ayrshires</a:t>
            </a:r>
            <a:r>
              <a:rPr lang="en-US" sz="2600" dirty="0" smtClean="0">
                <a:solidFill>
                  <a:srgbClr val="00563F"/>
                </a:solidFill>
              </a:rPr>
              <a:t>  	Apr. 2013</a:t>
            </a:r>
          </a:p>
          <a:p>
            <a:pPr marL="284163" indent="-284163">
              <a:spcAft>
                <a:spcPts val="1100"/>
              </a:spcAft>
              <a:tabLst>
                <a:tab pos="2058988" algn="l"/>
                <a:tab pos="8229600" algn="r"/>
              </a:tabLst>
            </a:pPr>
            <a:r>
              <a:rPr lang="en-US" sz="2600" dirty="0" smtClean="0"/>
              <a:t>Weekly evaluation</a:t>
            </a:r>
            <a:r>
              <a:rPr lang="en-US" sz="2600" dirty="0" smtClean="0">
                <a:solidFill>
                  <a:srgbClr val="00563F"/>
                </a:solidFill>
              </a:rPr>
              <a:t> 	Nov. 2014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347663" indent="-347663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Genomic evaluation has dramatically changed dairy cattle breeding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Rate of gain has increased primarily because of large reduction in generation interval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600"/>
              </a:spcAft>
            </a:pPr>
            <a:r>
              <a:rPr lang="en-US" sz="3000" dirty="0" smtClean="0"/>
              <a:t>Genomic research is ongoing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Detect causative genetic variants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Find more haplotypes that affect fertility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Improve accuracy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3574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 algn="l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Holstein and Jersey crossbreds graze on American Farm Land Trust’s</a:t>
            </a:r>
          </a:p>
          <a:p>
            <a:pPr marL="803275" algn="l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Cove Mountain Farm in south-central Pennsylvania</a:t>
            </a:r>
          </a:p>
          <a:p>
            <a:pPr marL="803275" algn="l"/>
            <a:r>
              <a:rPr lang="en-US" sz="1600" b="1" i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1692771"/>
          </a:xfrm>
        </p:spPr>
        <p:txBody>
          <a:bodyPr/>
          <a:lstStyle/>
          <a:p>
            <a:pPr marL="341313" lvl="0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approved nominator</a:t>
            </a:r>
          </a:p>
          <a:p>
            <a:pPr marL="341313" indent="-341313">
              <a:lnSpc>
                <a:spcPts val="34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source sent to genotyping lab </a:t>
            </a:r>
            <a:r>
              <a:rPr lang="en-US" sz="3000" dirty="0" smtClean="0">
                <a:solidFill>
                  <a:srgbClr val="00563F"/>
                </a:solidFill>
              </a:rPr>
              <a:t>(2014)</a:t>
            </a:r>
          </a:p>
        </p:txBody>
      </p:sp>
      <p:sp>
        <p:nvSpPr>
          <p:cNvPr id="28" name="TextBox 27"/>
          <p:cNvSpPr txBox="1"/>
          <p:nvPr/>
        </p:nvSpPr>
        <p:spPr>
          <a:xfrm rot="963704">
            <a:off x="62480" y="2151884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6997126"/>
              </p:ext>
            </p:extLst>
          </p:nvPr>
        </p:nvGraphicFramePr>
        <p:xfrm>
          <a:off x="740230" y="3258505"/>
          <a:ext cx="7336970" cy="2712720"/>
        </p:xfrm>
        <a:graphic>
          <a:graphicData uri="http://schemas.openxmlformats.org/drawingml/2006/table">
            <a:tbl>
              <a:tblPr/>
              <a:tblGrid>
                <a:gridCol w="2012492"/>
                <a:gridCol w="2828988"/>
                <a:gridCol w="249549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Source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(no.)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Samples (%)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Blood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10,727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Hair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113,455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Nasal swab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2,954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Semen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3,432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Tissue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149,301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Unknown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12,301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9601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118872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Evaluation flow </a:t>
            </a:r>
            <a:r>
              <a:rPr lang="en-US" sz="3000" i="1" dirty="0" smtClean="0">
                <a:solidFill>
                  <a:srgbClr val="FFFF00"/>
                </a:solidFill>
              </a:rPr>
              <a:t>(continued)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3077766"/>
          </a:xfrm>
        </p:spPr>
        <p:txBody>
          <a:bodyPr/>
          <a:lstStyle/>
          <a:p>
            <a:pPr marL="341313" indent="-341313">
              <a:spcBef>
                <a:spcPts val="0"/>
              </a:spcBef>
              <a:spcAft>
                <a:spcPts val="6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Genotypes sent from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genotyping lab to CDCB </a:t>
            </a:r>
          </a:p>
          <a:p>
            <a:pPr marL="341313" indent="-3413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	for accuracy review</a:t>
            </a:r>
          </a:p>
        </p:txBody>
      </p:sp>
      <p:sp>
        <p:nvSpPr>
          <p:cNvPr id="31" name="TextBox 30"/>
          <p:cNvSpPr txBox="1"/>
          <p:nvPr/>
        </p:nvSpPr>
        <p:spPr>
          <a:xfrm rot="963704">
            <a:off x="62480" y="2609043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963704">
            <a:off x="62480" y="926225"/>
            <a:ext cx="519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563F"/>
                </a:solidFill>
                <a:sym typeface="StarBats"/>
              </a:rPr>
              <a:t></a:t>
            </a:r>
            <a:endParaRPr lang="en-US" sz="4400" dirty="0">
              <a:solidFill>
                <a:srgbClr val="00563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15457" y="1827814"/>
            <a:ext cx="1377903" cy="4017906"/>
            <a:chOff x="7577470" y="3449799"/>
            <a:chExt cx="1377903" cy="4017906"/>
          </a:xfrm>
        </p:grpSpPr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8" descr="GGP-H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1" grpId="0" uiExpand="1"/>
      <p:bldP spid="32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Number of failing SNPs indicates genotype quality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SNPs in each category</a:t>
            </a:r>
            <a:endParaRPr lang="en-US" sz="2900" dirty="0"/>
          </a:p>
        </p:txBody>
      </p:sp>
    </p:spTree>
    <p:extLst>
      <p:ext uri="{BB962C8B-B14F-4D97-AF65-F5344CB8AC3E}">
        <p14:creationId xmlns="" xmlns:p14="http://schemas.microsoft.com/office/powerpoint/2010/main" val="1963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clustering adjustment</a:t>
            </a:r>
            <a:endParaRPr lang="en-US" dirty="0"/>
          </a:p>
        </p:txBody>
      </p:sp>
      <p:pic>
        <p:nvPicPr>
          <p:cNvPr id="22531" name="Picture 3" descr="Before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5600" y="1242291"/>
            <a:ext cx="6921500" cy="5033818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>
                <a:solidFill>
                  <a:srgbClr val="00337F"/>
                </a:solidFill>
                <a:latin typeface="+mn-lt"/>
              </a:rPr>
              <a:t>86% call rate</a:t>
            </a:r>
          </a:p>
        </p:txBody>
      </p:sp>
    </p:spTree>
    <p:extLst>
      <p:ext uri="{BB962C8B-B14F-4D97-AF65-F5344CB8AC3E}">
        <p14:creationId xmlns:p14="http://schemas.microsoft.com/office/powerpoint/2010/main" xmlns="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fter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44601"/>
            <a:ext cx="69469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clustering adjustment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493000" y="2874963"/>
            <a:ext cx="11239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800" b="1" dirty="0" smtClean="0">
                <a:solidFill>
                  <a:srgbClr val="00337F"/>
                </a:solidFill>
                <a:latin typeface="+mn-lt"/>
              </a:rPr>
              <a:t>100% </a:t>
            </a:r>
            <a:r>
              <a:rPr lang="en-US" sz="3800" b="1" dirty="0">
                <a:solidFill>
                  <a:srgbClr val="00337F"/>
                </a:solidFill>
                <a:latin typeface="+mn-lt"/>
              </a:rPr>
              <a:t>call rate</a:t>
            </a:r>
          </a:p>
        </p:txBody>
      </p:sp>
    </p:spTree>
    <p:extLst>
      <p:ext uri="{BB962C8B-B14F-4D97-AF65-F5344CB8AC3E}">
        <p14:creationId xmlns:p14="http://schemas.microsoft.com/office/powerpoint/2010/main" xmlns="" val="33599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8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48235</TotalTime>
  <Words>1534</Words>
  <Application>Microsoft Office PowerPoint</Application>
  <PresentationFormat>On-screen Show (4:3)</PresentationFormat>
  <Paragraphs>564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AIPL-2013</vt:lpstr>
      <vt:lpstr>Genomics and where it can take us</vt:lpstr>
      <vt:lpstr>Genomics and SNPs</vt:lpstr>
      <vt:lpstr>Why genomics works for dairy cattle</vt:lpstr>
      <vt:lpstr>History of genomic evaluations</vt:lpstr>
      <vt:lpstr>Evaluation flow</vt:lpstr>
      <vt:lpstr>Evaluation flow (continued)</vt:lpstr>
      <vt:lpstr>Laboratory  quality control</vt:lpstr>
      <vt:lpstr>Before clustering adjustment</vt:lpstr>
      <vt:lpstr>After clustering adjustment</vt:lpstr>
      <vt:lpstr>Evaluation flow (continued)</vt:lpstr>
      <vt:lpstr>Parentage validation and discovery</vt:lpstr>
      <vt:lpstr>Evaluation flow (continued)</vt:lpstr>
      <vt:lpstr>Genotype chips</vt:lpstr>
      <vt:lpstr>2014 genotypes by chip SNP density</vt:lpstr>
      <vt:lpstr>2014 genotypes by breed and sex</vt:lpstr>
      <vt:lpstr>Growth in bull predictor population</vt:lpstr>
      <vt:lpstr>Holstein prediction accuracy</vt:lpstr>
      <vt:lpstr>Holstein prediction accuracy</vt:lpstr>
      <vt:lpstr>Reliability gains</vt:lpstr>
      <vt:lpstr>Gene tests (imputed and actual)</vt:lpstr>
      <vt:lpstr>Haplotypes affecting fertility</vt:lpstr>
      <vt:lpstr>New fertility haplotype for Jerseys (JH2) </vt:lpstr>
      <vt:lpstr>Parent ages for marketed Holstein bulls</vt:lpstr>
      <vt:lpstr>Inbreeding for Holstein cows</vt:lpstr>
      <vt:lpstr>Marketed Holstein bulls</vt:lpstr>
      <vt:lpstr>Active AI bulls that were genomic bulls</vt:lpstr>
      <vt:lpstr>Genetic merit of marketed Holstein bulls </vt:lpstr>
      <vt:lpstr>Stability of genomic evaluations</vt:lpstr>
      <vt:lpstr>Improving accuracy</vt:lpstr>
      <vt:lpstr>New GHD version (Expected this month)</vt:lpstr>
      <vt:lpstr>Low-cost chip (announcement this week)</vt:lpstr>
      <vt:lpstr>Mating programs</vt:lpstr>
      <vt:lpstr>December 2014 changes</vt:lpstr>
      <vt:lpstr>Weekly evaluations</vt:lpstr>
      <vt:lpstr>Managing data</vt:lpstr>
      <vt:lpstr>Future</vt:lpstr>
      <vt:lpstr>Future (continued)</vt:lpstr>
      <vt:lpstr>Application to more traits</vt:lpstr>
      <vt:lpstr>What’s already planned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wiggans</cp:lastModifiedBy>
  <cp:revision>2491</cp:revision>
  <dcterms:created xsi:type="dcterms:W3CDTF">2013-01-04T23:00:14Z</dcterms:created>
  <dcterms:modified xsi:type="dcterms:W3CDTF">2015-02-24T00:38:19Z</dcterms:modified>
</cp:coreProperties>
</file>