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0" r:id="rId1"/>
  </p:sldMasterIdLst>
  <p:notesMasterIdLst>
    <p:notesMasterId r:id="rId39"/>
  </p:notesMasterIdLst>
  <p:handoutMasterIdLst>
    <p:handoutMasterId r:id="rId40"/>
  </p:handoutMasterIdLst>
  <p:sldIdLst>
    <p:sldId id="256" r:id="rId2"/>
    <p:sldId id="859" r:id="rId3"/>
    <p:sldId id="860" r:id="rId4"/>
    <p:sldId id="865" r:id="rId5"/>
    <p:sldId id="835" r:id="rId6"/>
    <p:sldId id="862" r:id="rId7"/>
    <p:sldId id="850" r:id="rId8"/>
    <p:sldId id="810" r:id="rId9"/>
    <p:sldId id="864" r:id="rId10"/>
    <p:sldId id="839" r:id="rId11"/>
    <p:sldId id="840" r:id="rId12"/>
    <p:sldId id="855" r:id="rId13"/>
    <p:sldId id="863" r:id="rId14"/>
    <p:sldId id="856" r:id="rId15"/>
    <p:sldId id="857" r:id="rId16"/>
    <p:sldId id="858" r:id="rId17"/>
    <p:sldId id="820" r:id="rId18"/>
    <p:sldId id="853" r:id="rId19"/>
    <p:sldId id="866" r:id="rId20"/>
    <p:sldId id="861" r:id="rId21"/>
    <p:sldId id="794" r:id="rId22"/>
    <p:sldId id="867" r:id="rId23"/>
    <p:sldId id="802" r:id="rId24"/>
    <p:sldId id="799" r:id="rId25"/>
    <p:sldId id="822" r:id="rId26"/>
    <p:sldId id="809" r:id="rId27"/>
    <p:sldId id="807" r:id="rId28"/>
    <p:sldId id="803" r:id="rId29"/>
    <p:sldId id="818" r:id="rId30"/>
    <p:sldId id="834" r:id="rId31"/>
    <p:sldId id="844" r:id="rId32"/>
    <p:sldId id="845" r:id="rId33"/>
    <p:sldId id="846" r:id="rId34"/>
    <p:sldId id="847" r:id="rId35"/>
    <p:sldId id="848" r:id="rId36"/>
    <p:sldId id="723" r:id="rId37"/>
    <p:sldId id="854" r:id="rId38"/>
  </p:sldIdLst>
  <p:sldSz cx="9144000" cy="6858000" type="screen4x3"/>
  <p:notesSz cx="7010400" cy="9296400"/>
  <p:embeddedFontLst>
    <p:embeddedFont>
      <p:font typeface="Humnst777 BT" pitchFamily="34" charset="0"/>
      <p:regular r:id="rId41"/>
      <p:bold r:id="rId42"/>
      <p:italic r:id="rId43"/>
      <p:boldItalic r:id="rId44"/>
    </p:embeddedFont>
    <p:embeddedFont>
      <p:font typeface="Monotype Sorts" pitchFamily="2" charset="2"/>
      <p:regular r:id="rId45"/>
    </p:embeddedFont>
    <p:embeddedFont>
      <p:font typeface="Calibri" pitchFamily="34" charset="0"/>
      <p:regular r:id="rId46"/>
      <p:bold r:id="rId47"/>
      <p:italic r:id="rId48"/>
      <p:boldItalic r:id="rId49"/>
    </p:embeddedFont>
    <p:embeddedFont>
      <p:font typeface="SimSun" pitchFamily="2" charset="-122"/>
      <p:regular r:id="rId50"/>
    </p:embeddedFont>
  </p:embeddedFontLst>
  <p:defaultTextStyle>
    <a:defPPr>
      <a:defRPr lang="en-US"/>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00FF00"/>
    <a:srgbClr val="FFFF00"/>
    <a:srgbClr val="000000"/>
    <a:srgbClr val="0000FF"/>
    <a:srgbClr val="990000"/>
    <a:srgbClr val="CC3300"/>
    <a:srgbClr val="FF9900"/>
    <a:srgbClr val="FF00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01" autoAdjust="0"/>
    <p:restoredTop sz="94713" autoAdjust="0"/>
  </p:normalViewPr>
  <p:slideViewPr>
    <p:cSldViewPr>
      <p:cViewPr>
        <p:scale>
          <a:sx n="70" d="100"/>
          <a:sy n="70" d="100"/>
        </p:scale>
        <p:origin x="-888" y="-192"/>
      </p:cViewPr>
      <p:guideLst>
        <p:guide orient="horz" pos="1680"/>
        <p:guide pos="1200"/>
        <p:guide pos="39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7" d="100"/>
          <a:sy n="77" d="100"/>
        </p:scale>
        <p:origin x="-2052" y="-96"/>
      </p:cViewPr>
      <p:guideLst>
        <p:guide orient="horz" pos="2928"/>
        <p:guide pos="220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8372" cy="465774"/>
          </a:xfrm>
          <a:prstGeom prst="rect">
            <a:avLst/>
          </a:prstGeom>
          <a:noFill/>
          <a:ln w="9525">
            <a:noFill/>
            <a:miter lim="800000"/>
            <a:headEnd/>
            <a:tailEnd/>
          </a:ln>
          <a:effectLst/>
        </p:spPr>
        <p:txBody>
          <a:bodyPr vert="horz" wrap="square" lIns="92792" tIns="46396" rIns="92792" bIns="46396" numCol="1" anchor="t" anchorCtr="0" compatLnSpc="1">
            <a:prstTxWarp prst="textNoShape">
              <a:avLst/>
            </a:prstTxWarp>
          </a:bodyPr>
          <a:lstStyle>
            <a:lvl1pPr defTabSz="928590">
              <a:defRPr>
                <a:cs typeface="+mn-cs"/>
              </a:defRPr>
            </a:lvl1pPr>
          </a:lstStyle>
          <a:p>
            <a:pPr>
              <a:defRPr/>
            </a:pPr>
            <a:endParaRPr lang="en-AU"/>
          </a:p>
        </p:txBody>
      </p:sp>
      <p:sp>
        <p:nvSpPr>
          <p:cNvPr id="21507" name="Rectangle 3"/>
          <p:cNvSpPr>
            <a:spLocks noGrp="1" noChangeArrowheads="1"/>
          </p:cNvSpPr>
          <p:nvPr>
            <p:ph type="dt" sz="quarter" idx="1"/>
          </p:nvPr>
        </p:nvSpPr>
        <p:spPr bwMode="auto">
          <a:xfrm>
            <a:off x="3972029" y="0"/>
            <a:ext cx="3038371" cy="465774"/>
          </a:xfrm>
          <a:prstGeom prst="rect">
            <a:avLst/>
          </a:prstGeom>
          <a:noFill/>
          <a:ln w="9525">
            <a:noFill/>
            <a:miter lim="800000"/>
            <a:headEnd/>
            <a:tailEnd/>
          </a:ln>
          <a:effectLst/>
        </p:spPr>
        <p:txBody>
          <a:bodyPr vert="horz" wrap="square" lIns="92792" tIns="46396" rIns="92792" bIns="46396" numCol="1" anchor="t" anchorCtr="0" compatLnSpc="1">
            <a:prstTxWarp prst="textNoShape">
              <a:avLst/>
            </a:prstTxWarp>
          </a:bodyPr>
          <a:lstStyle>
            <a:lvl1pPr algn="r" defTabSz="928590">
              <a:defRPr>
                <a:solidFill>
                  <a:srgbClr val="FFFF00"/>
                </a:solidFill>
                <a:cs typeface="+mn-cs"/>
              </a:defRPr>
            </a:lvl1pPr>
          </a:lstStyle>
          <a:p>
            <a:pPr>
              <a:defRPr/>
            </a:pPr>
            <a:endParaRPr lang="en-US"/>
          </a:p>
        </p:txBody>
      </p:sp>
      <p:sp>
        <p:nvSpPr>
          <p:cNvPr id="21508" name="Rectangle 4"/>
          <p:cNvSpPr>
            <a:spLocks noGrp="1" noChangeArrowheads="1"/>
          </p:cNvSpPr>
          <p:nvPr>
            <p:ph type="ftr" sz="quarter" idx="2"/>
          </p:nvPr>
        </p:nvSpPr>
        <p:spPr bwMode="auto">
          <a:xfrm>
            <a:off x="0" y="8830627"/>
            <a:ext cx="3038372" cy="465773"/>
          </a:xfrm>
          <a:prstGeom prst="rect">
            <a:avLst/>
          </a:prstGeom>
          <a:noFill/>
          <a:ln w="9525">
            <a:noFill/>
            <a:miter lim="800000"/>
            <a:headEnd/>
            <a:tailEnd/>
          </a:ln>
          <a:effectLst/>
        </p:spPr>
        <p:txBody>
          <a:bodyPr vert="horz" wrap="square" lIns="92792" tIns="46396" rIns="92792" bIns="46396" numCol="1" anchor="b" anchorCtr="0" compatLnSpc="1">
            <a:prstTxWarp prst="textNoShape">
              <a:avLst/>
            </a:prstTxWarp>
          </a:bodyPr>
          <a:lstStyle>
            <a:lvl1pPr defTabSz="928590">
              <a:defRPr>
                <a:solidFill>
                  <a:srgbClr val="FFFF00"/>
                </a:solidFill>
                <a:cs typeface="+mn-cs"/>
              </a:defRPr>
            </a:lvl1pPr>
          </a:lstStyle>
          <a:p>
            <a:pPr>
              <a:defRPr/>
            </a:pPr>
            <a:endParaRPr lang="en-US"/>
          </a:p>
        </p:txBody>
      </p:sp>
      <p:sp>
        <p:nvSpPr>
          <p:cNvPr id="21509" name="Rectangle 5"/>
          <p:cNvSpPr>
            <a:spLocks noGrp="1" noChangeArrowheads="1"/>
          </p:cNvSpPr>
          <p:nvPr>
            <p:ph type="sldNum" sz="quarter" idx="3"/>
          </p:nvPr>
        </p:nvSpPr>
        <p:spPr bwMode="auto">
          <a:xfrm>
            <a:off x="3972029" y="8830627"/>
            <a:ext cx="3038371" cy="465773"/>
          </a:xfrm>
          <a:prstGeom prst="rect">
            <a:avLst/>
          </a:prstGeom>
          <a:noFill/>
          <a:ln w="9525">
            <a:noFill/>
            <a:miter lim="800000"/>
            <a:headEnd/>
            <a:tailEnd/>
          </a:ln>
          <a:effectLst/>
        </p:spPr>
        <p:txBody>
          <a:bodyPr vert="horz" wrap="square" lIns="92792" tIns="46396" rIns="92792" bIns="46396" numCol="1" anchor="b" anchorCtr="0" compatLnSpc="1">
            <a:prstTxWarp prst="textNoShape">
              <a:avLst/>
            </a:prstTxWarp>
          </a:bodyPr>
          <a:lstStyle>
            <a:lvl1pPr algn="r" defTabSz="928590">
              <a:defRPr>
                <a:solidFill>
                  <a:srgbClr val="FFFF00"/>
                </a:solidFill>
                <a:cs typeface="+mn-cs"/>
              </a:defRPr>
            </a:lvl1pPr>
          </a:lstStyle>
          <a:p>
            <a:pPr>
              <a:defRPr/>
            </a:pPr>
            <a:fld id="{C9C6310F-1A7E-43EB-9DD3-A44BFFB1DA9D}"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372" cy="465774"/>
          </a:xfrm>
          <a:prstGeom prst="rect">
            <a:avLst/>
          </a:prstGeom>
          <a:noFill/>
          <a:ln w="9525">
            <a:noFill/>
            <a:miter lim="800000"/>
            <a:headEnd/>
            <a:tailEnd/>
          </a:ln>
          <a:effectLst/>
        </p:spPr>
        <p:txBody>
          <a:bodyPr vert="horz" wrap="square" lIns="92792" tIns="46396" rIns="92792" bIns="46396" numCol="1" anchor="t" anchorCtr="0" compatLnSpc="1">
            <a:prstTxWarp prst="textNoShape">
              <a:avLst/>
            </a:prstTxWarp>
          </a:bodyPr>
          <a:lstStyle>
            <a:lvl1pPr defTabSz="928590">
              <a:defRPr>
                <a:solidFill>
                  <a:srgbClr val="FFFF00"/>
                </a:solidFill>
                <a:cs typeface="+mn-cs"/>
              </a:defRPr>
            </a:lvl1pPr>
          </a:lstStyle>
          <a:p>
            <a:pPr>
              <a:defRPr/>
            </a:pPr>
            <a:endParaRPr lang="en-US"/>
          </a:p>
        </p:txBody>
      </p:sp>
      <p:sp>
        <p:nvSpPr>
          <p:cNvPr id="8195" name="Rectangle 3"/>
          <p:cNvSpPr>
            <a:spLocks noGrp="1" noChangeArrowheads="1"/>
          </p:cNvSpPr>
          <p:nvPr>
            <p:ph type="dt" idx="1"/>
          </p:nvPr>
        </p:nvSpPr>
        <p:spPr bwMode="auto">
          <a:xfrm>
            <a:off x="3972029" y="0"/>
            <a:ext cx="3038371" cy="465774"/>
          </a:xfrm>
          <a:prstGeom prst="rect">
            <a:avLst/>
          </a:prstGeom>
          <a:noFill/>
          <a:ln w="9525">
            <a:noFill/>
            <a:miter lim="800000"/>
            <a:headEnd/>
            <a:tailEnd/>
          </a:ln>
          <a:effectLst/>
        </p:spPr>
        <p:txBody>
          <a:bodyPr vert="horz" wrap="square" lIns="92792" tIns="46396" rIns="92792" bIns="46396" numCol="1" anchor="t" anchorCtr="0" compatLnSpc="1">
            <a:prstTxWarp prst="textNoShape">
              <a:avLst/>
            </a:prstTxWarp>
          </a:bodyPr>
          <a:lstStyle>
            <a:lvl1pPr algn="r" defTabSz="928590">
              <a:defRPr>
                <a:solidFill>
                  <a:srgbClr val="FFFF00"/>
                </a:solidFill>
                <a:cs typeface="+mn-cs"/>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1182688" y="696913"/>
            <a:ext cx="4646612" cy="3484562"/>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35252" y="4416108"/>
            <a:ext cx="5139898" cy="4184016"/>
          </a:xfrm>
          <a:prstGeom prst="rect">
            <a:avLst/>
          </a:prstGeom>
          <a:noFill/>
          <a:ln w="9525">
            <a:noFill/>
            <a:miter lim="800000"/>
            <a:headEnd/>
            <a:tailEnd/>
          </a:ln>
          <a:effectLst/>
        </p:spPr>
        <p:txBody>
          <a:bodyPr vert="horz" wrap="square" lIns="92792" tIns="46396" rIns="92792" bIns="4639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30627"/>
            <a:ext cx="3038372" cy="465773"/>
          </a:xfrm>
          <a:prstGeom prst="rect">
            <a:avLst/>
          </a:prstGeom>
          <a:noFill/>
          <a:ln w="9525">
            <a:noFill/>
            <a:miter lim="800000"/>
            <a:headEnd/>
            <a:tailEnd/>
          </a:ln>
          <a:effectLst/>
        </p:spPr>
        <p:txBody>
          <a:bodyPr vert="horz" wrap="square" lIns="92792" tIns="46396" rIns="92792" bIns="46396" numCol="1" anchor="b" anchorCtr="0" compatLnSpc="1">
            <a:prstTxWarp prst="textNoShape">
              <a:avLst/>
            </a:prstTxWarp>
          </a:bodyPr>
          <a:lstStyle>
            <a:lvl1pPr defTabSz="928590">
              <a:defRPr>
                <a:solidFill>
                  <a:srgbClr val="FFFF00"/>
                </a:solidFill>
                <a:cs typeface="+mn-cs"/>
              </a:defRPr>
            </a:lvl1pPr>
          </a:lstStyle>
          <a:p>
            <a:pPr>
              <a:defRPr/>
            </a:pPr>
            <a:endParaRPr lang="en-US"/>
          </a:p>
        </p:txBody>
      </p:sp>
      <p:sp>
        <p:nvSpPr>
          <p:cNvPr id="8199" name="Rectangle 7"/>
          <p:cNvSpPr>
            <a:spLocks noGrp="1" noChangeArrowheads="1"/>
          </p:cNvSpPr>
          <p:nvPr>
            <p:ph type="sldNum" sz="quarter" idx="5"/>
          </p:nvPr>
        </p:nvSpPr>
        <p:spPr bwMode="auto">
          <a:xfrm>
            <a:off x="3972029" y="8830627"/>
            <a:ext cx="3038371" cy="465773"/>
          </a:xfrm>
          <a:prstGeom prst="rect">
            <a:avLst/>
          </a:prstGeom>
          <a:noFill/>
          <a:ln w="9525">
            <a:noFill/>
            <a:miter lim="800000"/>
            <a:headEnd/>
            <a:tailEnd/>
          </a:ln>
          <a:effectLst/>
        </p:spPr>
        <p:txBody>
          <a:bodyPr vert="horz" wrap="square" lIns="92792" tIns="46396" rIns="92792" bIns="46396" numCol="1" anchor="b" anchorCtr="0" compatLnSpc="1">
            <a:prstTxWarp prst="textNoShape">
              <a:avLst/>
            </a:prstTxWarp>
          </a:bodyPr>
          <a:lstStyle>
            <a:lvl1pPr algn="r" defTabSz="928590">
              <a:defRPr>
                <a:solidFill>
                  <a:srgbClr val="FFFF00"/>
                </a:solidFill>
                <a:cs typeface="+mn-cs"/>
              </a:defRPr>
            </a:lvl1pPr>
          </a:lstStyle>
          <a:p>
            <a:pPr>
              <a:defRPr/>
            </a:pPr>
            <a:fld id="{3DB26FD4-1C16-4175-A473-7E75FAC44CD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p:spPr>
        <p:txBody>
          <a:bodyPr/>
          <a:lstStyle/>
          <a:p>
            <a:pPr defTabSz="927642"/>
            <a:fld id="{C8760661-CD67-4530-8D70-8F0AD17C6D6C}" type="slidenum">
              <a:rPr lang="en-US" smtClean="0">
                <a:cs typeface="Arial" charset="0"/>
              </a:rPr>
              <a:pPr defTabSz="927642"/>
              <a:t>1</a:t>
            </a:fld>
            <a:endParaRPr lang="en-US" dirty="0" smtClean="0">
              <a:cs typeface="Arial" charset="0"/>
            </a:endParaRPr>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p:spPr>
        <p:txBody>
          <a:bodyPr/>
          <a:lstStyle/>
          <a:p>
            <a:pPr eaLnBrk="1" hangingPunct="1"/>
            <a:endParaRPr lang="en-A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4E166B-C268-4917-B749-053EFFAFFB79}" type="slidenum">
              <a:rPr lang="en-US"/>
              <a:pPr/>
              <a:t>6</a:t>
            </a:fld>
            <a:endParaRPr lang="en-US"/>
          </a:p>
        </p:txBody>
      </p:sp>
      <p:sp>
        <p:nvSpPr>
          <p:cNvPr id="700418" name="Rectangle 2"/>
          <p:cNvSpPr>
            <a:spLocks noGrp="1" noRot="1" noChangeAspect="1" noChangeArrowheads="1" noTextEdit="1"/>
          </p:cNvSpPr>
          <p:nvPr>
            <p:ph type="sldImg"/>
          </p:nvPr>
        </p:nvSpPr>
        <p:spPr>
          <a:xfrm>
            <a:off x="1182688" y="696913"/>
            <a:ext cx="4646612" cy="3484562"/>
          </a:xfrm>
          <a:ln/>
        </p:spPr>
      </p:sp>
      <p:sp>
        <p:nvSpPr>
          <p:cNvPr id="700419" name="Rectangle 3"/>
          <p:cNvSpPr>
            <a:spLocks noGrp="1" noChangeArrowheads="1"/>
          </p:cNvSpPr>
          <p:nvPr>
            <p:ph type="body" idx="1"/>
          </p:nvPr>
        </p:nvSpPr>
        <p:spPr>
          <a:xfrm>
            <a:off x="935144" y="4416108"/>
            <a:ext cx="5140112" cy="4184016"/>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p:spPr>
        <p:txBody>
          <a:bodyPr/>
          <a:lstStyle/>
          <a:p>
            <a:r>
              <a:rPr lang="en-US" smtClean="0"/>
              <a:t>As of March, 2014</a:t>
            </a:r>
          </a:p>
        </p:txBody>
      </p:sp>
      <p:sp>
        <p:nvSpPr>
          <p:cNvPr id="16387" name="Slide Number Placeholder 3"/>
          <p:cNvSpPr>
            <a:spLocks noGrp="1"/>
          </p:cNvSpPr>
          <p:nvPr>
            <p:ph type="sldNum" sz="quarter" idx="5"/>
          </p:nvPr>
        </p:nvSpPr>
        <p:spPr>
          <a:noFill/>
        </p:spPr>
        <p:txBody>
          <a:bodyPr/>
          <a:lstStyle/>
          <a:p>
            <a:pPr defTabSz="927642"/>
            <a:fld id="{1CC25058-0729-4F09-B9B9-2FB76150EC7F}" type="slidenum">
              <a:rPr lang="en-US" smtClean="0">
                <a:cs typeface="Arial" charset="0"/>
              </a:rPr>
              <a:pPr defTabSz="927642"/>
              <a:t>8</a:t>
            </a:fld>
            <a:endParaRPr lang="en-US" dirty="0" smtClean="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Number</a:t>
            </a:r>
            <a:r>
              <a:rPr lang="en-US" baseline="0" dirty="0" smtClean="0"/>
              <a:t> of animals does not include code zero or four</a:t>
            </a:r>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Text Box 30"/>
          <p:cNvSpPr txBox="1">
            <a:spLocks noChangeArrowheads="1"/>
          </p:cNvSpPr>
          <p:nvPr/>
        </p:nvSpPr>
        <p:spPr bwMode="auto">
          <a:xfrm>
            <a:off x="684213" y="3656013"/>
            <a:ext cx="7848600" cy="2369880"/>
          </a:xfrm>
          <a:prstGeom prst="rect">
            <a:avLst/>
          </a:prstGeom>
          <a:noFill/>
          <a:ln w="9525">
            <a:noFill/>
            <a:miter lim="800000"/>
            <a:headEnd/>
            <a:tailEnd/>
          </a:ln>
          <a:effectLst/>
        </p:spPr>
        <p:txBody>
          <a:bodyPr lIns="0" tIns="0" rIns="0" bIns="0">
            <a:spAutoFit/>
          </a:bodyPr>
          <a:lstStyle/>
          <a:p>
            <a:pPr>
              <a:defRPr/>
            </a:pPr>
            <a:r>
              <a:rPr lang="en-US" sz="2800" b="1" dirty="0">
                <a:solidFill>
                  <a:srgbClr val="FFFF00"/>
                </a:solidFill>
                <a:latin typeface="Humnst777 BT" pitchFamily="34" charset="0"/>
                <a:cs typeface="+mn-cs"/>
              </a:rPr>
              <a:t>Paul </a:t>
            </a:r>
            <a:r>
              <a:rPr lang="en-US" sz="2800" b="1" dirty="0" smtClean="0">
                <a:solidFill>
                  <a:srgbClr val="FFFF00"/>
                </a:solidFill>
                <a:latin typeface="Humnst777 BT" pitchFamily="34" charset="0"/>
                <a:cs typeface="+mn-cs"/>
              </a:rPr>
              <a:t>VanRaden</a:t>
            </a:r>
            <a:endParaRPr lang="en-US" sz="2800" b="1" dirty="0">
              <a:solidFill>
                <a:srgbClr val="FFFF00"/>
              </a:solidFill>
              <a:latin typeface="Humnst777 BT" pitchFamily="34" charset="0"/>
              <a:cs typeface="+mn-cs"/>
            </a:endParaRPr>
          </a:p>
          <a:p>
            <a:pPr>
              <a:defRPr/>
            </a:pPr>
            <a:r>
              <a:rPr lang="en-US" sz="2800" b="1" dirty="0">
                <a:latin typeface="Humnst777 BT" pitchFamily="34" charset="0"/>
                <a:cs typeface="+mn-cs"/>
              </a:rPr>
              <a:t>Animal </a:t>
            </a:r>
            <a:r>
              <a:rPr lang="en-US" sz="2800" b="1" dirty="0" smtClean="0">
                <a:latin typeface="Humnst777 BT" pitchFamily="34" charset="0"/>
                <a:cs typeface="+mn-cs"/>
              </a:rPr>
              <a:t>Genomics and Improvement Lab</a:t>
            </a:r>
            <a:endParaRPr lang="en-US" sz="2800" b="1" dirty="0">
              <a:latin typeface="Humnst777 BT" pitchFamily="34" charset="0"/>
              <a:cs typeface="+mn-cs"/>
            </a:endParaRPr>
          </a:p>
          <a:p>
            <a:pPr>
              <a:defRPr/>
            </a:pPr>
            <a:r>
              <a:rPr lang="en-US" sz="2800" b="1" dirty="0">
                <a:latin typeface="Humnst777 BT" pitchFamily="34" charset="0"/>
                <a:cs typeface="+mn-cs"/>
              </a:rPr>
              <a:t>Agricultural Research Service, USDA </a:t>
            </a:r>
          </a:p>
          <a:p>
            <a:pPr>
              <a:spcAft>
                <a:spcPct val="50000"/>
              </a:spcAft>
              <a:defRPr/>
            </a:pPr>
            <a:r>
              <a:rPr lang="en-US" sz="2800" b="1" dirty="0">
                <a:latin typeface="Humnst777 BT" pitchFamily="34" charset="0"/>
                <a:cs typeface="+mn-cs"/>
              </a:rPr>
              <a:t>Beltsville, </a:t>
            </a:r>
            <a:r>
              <a:rPr lang="en-US" sz="2800" b="1" dirty="0" smtClean="0">
                <a:latin typeface="Humnst777 BT" pitchFamily="34" charset="0"/>
                <a:cs typeface="+mn-cs"/>
              </a:rPr>
              <a:t>MD, USA</a:t>
            </a:r>
            <a:endParaRPr lang="en-US" sz="2800" b="1" dirty="0">
              <a:latin typeface="Humnst777 BT" pitchFamily="34" charset="0"/>
              <a:cs typeface="+mn-cs"/>
            </a:endParaRPr>
          </a:p>
          <a:p>
            <a:pPr>
              <a:defRPr/>
            </a:pPr>
            <a:r>
              <a:rPr lang="en-US" sz="2800" b="1" dirty="0">
                <a:solidFill>
                  <a:srgbClr val="FFFF00"/>
                </a:solidFill>
                <a:latin typeface="Humnst777 BT" pitchFamily="34" charset="0"/>
                <a:cs typeface="+mn-cs"/>
              </a:rPr>
              <a:t>paul.vanraden@ars.usda.gov</a:t>
            </a:r>
          </a:p>
        </p:txBody>
      </p:sp>
      <p:grpSp>
        <p:nvGrpSpPr>
          <p:cNvPr id="7" name="Group 45"/>
          <p:cNvGrpSpPr>
            <a:grpSpLocks/>
          </p:cNvGrpSpPr>
          <p:nvPr/>
        </p:nvGrpSpPr>
        <p:grpSpPr bwMode="auto">
          <a:xfrm>
            <a:off x="0" y="3198813"/>
            <a:ext cx="9144000" cy="80962"/>
            <a:chOff x="0" y="604"/>
            <a:chExt cx="5760" cy="51"/>
          </a:xfrm>
        </p:grpSpPr>
        <p:sp>
          <p:nvSpPr>
            <p:cNvPr id="8" name="Rectangle 46"/>
            <p:cNvSpPr>
              <a:spLocks noChangeArrowheads="1"/>
            </p:cNvSpPr>
            <p:nvPr userDrawn="1"/>
          </p:nvSpPr>
          <p:spPr bwMode="ltGray">
            <a:xfrm>
              <a:off x="0" y="604"/>
              <a:ext cx="5760" cy="17"/>
            </a:xfrm>
            <a:prstGeom prst="rect">
              <a:avLst/>
            </a:prstGeom>
            <a:solidFill>
              <a:srgbClr val="01AF00"/>
            </a:solidFill>
            <a:ln w="9525">
              <a:noFill/>
              <a:miter lim="800000"/>
              <a:headEnd/>
              <a:tailEnd/>
            </a:ln>
          </p:spPr>
          <p:txBody>
            <a:bodyPr wrap="none" anchor="ctr"/>
            <a:lstStyle/>
            <a:p>
              <a:pPr>
                <a:defRPr/>
              </a:pPr>
              <a:endParaRPr lang="en-US">
                <a:cs typeface="+mn-cs"/>
              </a:endParaRPr>
            </a:p>
          </p:txBody>
        </p:sp>
        <p:sp>
          <p:nvSpPr>
            <p:cNvPr id="9" name="Rectangle 47"/>
            <p:cNvSpPr>
              <a:spLocks noChangeArrowheads="1"/>
            </p:cNvSpPr>
            <p:nvPr userDrawn="1"/>
          </p:nvSpPr>
          <p:spPr bwMode="ltGray">
            <a:xfrm>
              <a:off x="0" y="638"/>
              <a:ext cx="5760" cy="17"/>
            </a:xfrm>
            <a:prstGeom prst="rect">
              <a:avLst/>
            </a:prstGeom>
            <a:solidFill>
              <a:schemeClr val="tx1"/>
            </a:solidFill>
            <a:ln w="9525">
              <a:noFill/>
              <a:miter lim="800000"/>
              <a:headEnd/>
              <a:tailEnd/>
            </a:ln>
          </p:spPr>
          <p:txBody>
            <a:bodyPr wrap="none" anchor="ctr"/>
            <a:lstStyle/>
            <a:p>
              <a:pPr algn="ctr">
                <a:spcBef>
                  <a:spcPct val="40000"/>
                </a:spcBef>
                <a:buClr>
                  <a:schemeClr val="accent1"/>
                </a:buClr>
                <a:buSzPct val="75000"/>
                <a:buFontTx/>
                <a:buChar char="Ø"/>
                <a:defRPr/>
              </a:pPr>
              <a:endParaRPr lang="en-AU" sz="2800" b="1">
                <a:cs typeface="+mn-cs"/>
              </a:endParaRPr>
            </a:p>
          </p:txBody>
        </p:sp>
        <p:sp>
          <p:nvSpPr>
            <p:cNvPr id="10" name="Rectangle 48"/>
            <p:cNvSpPr>
              <a:spLocks noChangeArrowheads="1"/>
            </p:cNvSpPr>
            <p:nvPr userDrawn="1"/>
          </p:nvSpPr>
          <p:spPr bwMode="ltGray">
            <a:xfrm>
              <a:off x="0" y="621"/>
              <a:ext cx="5760" cy="23"/>
            </a:xfrm>
            <a:prstGeom prst="rect">
              <a:avLst/>
            </a:prstGeom>
            <a:solidFill>
              <a:srgbClr val="001799"/>
            </a:solidFill>
            <a:ln w="9525">
              <a:noFill/>
              <a:miter lim="800000"/>
              <a:headEnd/>
              <a:tailEnd/>
            </a:ln>
          </p:spPr>
          <p:txBody>
            <a:bodyPr wrap="none" anchor="ctr"/>
            <a:lstStyle/>
            <a:p>
              <a:pPr>
                <a:defRPr/>
              </a:pPr>
              <a:endParaRPr lang="en-US">
                <a:cs typeface="+mn-cs"/>
              </a:endParaRPr>
            </a:p>
          </p:txBody>
        </p:sp>
      </p:grpSp>
      <p:sp>
        <p:nvSpPr>
          <p:cNvPr id="11" name="Text Box 50"/>
          <p:cNvSpPr txBox="1">
            <a:spLocks noChangeArrowheads="1"/>
          </p:cNvSpPr>
          <p:nvPr/>
        </p:nvSpPr>
        <p:spPr bwMode="ltGray">
          <a:xfrm>
            <a:off x="7034213" y="6561138"/>
            <a:ext cx="1092200" cy="185737"/>
          </a:xfrm>
          <a:prstGeom prst="rect">
            <a:avLst/>
          </a:prstGeom>
          <a:noFill/>
          <a:ln w="9525">
            <a:noFill/>
            <a:miter lim="800000"/>
            <a:headEnd/>
            <a:tailEnd/>
          </a:ln>
          <a:effectLst/>
        </p:spPr>
        <p:txBody>
          <a:bodyPr wrap="none" lIns="0" tIns="0" rIns="0" bIns="0" anchor="ctr">
            <a:spAutoFit/>
          </a:bodyPr>
          <a:lstStyle/>
          <a:p>
            <a:pPr algn="ctr" eaLnBrk="0" hangingPunct="0">
              <a:spcBef>
                <a:spcPct val="50000"/>
              </a:spcBef>
              <a:defRPr/>
            </a:pPr>
            <a:r>
              <a:rPr kumimoji="1" lang="en-US" b="1" dirty="0">
                <a:solidFill>
                  <a:srgbClr val="FFFF00"/>
                </a:solidFill>
                <a:latin typeface="Humnst777 BT" pitchFamily="34" charset="0"/>
                <a:cs typeface="+mn-cs"/>
              </a:rPr>
              <a:t>Paul VanRaden</a:t>
            </a:r>
          </a:p>
        </p:txBody>
      </p:sp>
      <p:sp>
        <p:nvSpPr>
          <p:cNvPr id="12" name="Text Box 51"/>
          <p:cNvSpPr txBox="1">
            <a:spLocks noChangeArrowheads="1"/>
          </p:cNvSpPr>
          <p:nvPr/>
        </p:nvSpPr>
        <p:spPr bwMode="ltGray">
          <a:xfrm>
            <a:off x="227013" y="6561138"/>
            <a:ext cx="6505575" cy="185737"/>
          </a:xfrm>
          <a:prstGeom prst="rect">
            <a:avLst/>
          </a:prstGeom>
          <a:noFill/>
          <a:ln w="9525">
            <a:noFill/>
            <a:miter lim="800000"/>
            <a:headEnd/>
            <a:tailEnd/>
          </a:ln>
          <a:effectLst/>
        </p:spPr>
        <p:txBody>
          <a:bodyPr lIns="0" tIns="0" rIns="0" bIns="0" anchor="ctr">
            <a:spAutoFit/>
          </a:bodyPr>
          <a:lstStyle/>
          <a:p>
            <a:pPr eaLnBrk="0" hangingPunct="0">
              <a:spcBef>
                <a:spcPct val="50000"/>
              </a:spcBef>
              <a:defRPr/>
            </a:pPr>
            <a:r>
              <a:rPr lang="en-US" dirty="0" smtClean="0">
                <a:solidFill>
                  <a:srgbClr val="FFFF00"/>
                </a:solidFill>
                <a:cs typeface="+mn-cs"/>
              </a:rPr>
              <a:t>Herd’15 biannual </a:t>
            </a:r>
            <a:r>
              <a:rPr lang="en-US" dirty="0">
                <a:solidFill>
                  <a:srgbClr val="FFFF00"/>
                </a:solidFill>
                <a:cs typeface="+mn-cs"/>
              </a:rPr>
              <a:t>meeting, </a:t>
            </a:r>
            <a:r>
              <a:rPr lang="en-US" dirty="0" smtClean="0">
                <a:solidFill>
                  <a:srgbClr val="FFFF00"/>
                </a:solidFill>
                <a:cs typeface="+mn-cs"/>
              </a:rPr>
              <a:t> </a:t>
            </a:r>
            <a:r>
              <a:rPr lang="en-US" dirty="0" err="1" smtClean="0">
                <a:solidFill>
                  <a:srgbClr val="FFFF00"/>
                </a:solidFill>
                <a:cs typeface="+mn-cs"/>
              </a:rPr>
              <a:t>Bendigo</a:t>
            </a:r>
            <a:r>
              <a:rPr lang="en-US" dirty="0" smtClean="0">
                <a:solidFill>
                  <a:srgbClr val="FFFF00"/>
                </a:solidFill>
                <a:cs typeface="+mn-cs"/>
              </a:rPr>
              <a:t>, Australia, March 11-12, 2015 </a:t>
            </a:r>
            <a:r>
              <a:rPr kumimoji="1" lang="en-US" b="1" dirty="0">
                <a:solidFill>
                  <a:srgbClr val="FFFF00"/>
                </a:solidFill>
                <a:latin typeface="Humnst777 BT"/>
                <a:cs typeface="+mn-cs"/>
              </a:rPr>
              <a:t>(</a:t>
            </a:r>
            <a:fld id="{4A34E497-D0E3-49D3-A8BF-AFBCE8C3C450}" type="slidenum">
              <a:rPr kumimoji="1" lang="en-US" b="1">
                <a:solidFill>
                  <a:srgbClr val="FFFF00"/>
                </a:solidFill>
                <a:latin typeface="Humnst777 BT"/>
                <a:cs typeface="+mn-cs"/>
              </a:rPr>
              <a:pPr eaLnBrk="0" hangingPunct="0">
                <a:spcBef>
                  <a:spcPct val="50000"/>
                </a:spcBef>
                <a:defRPr/>
              </a:pPr>
              <a:t>‹#›</a:t>
            </a:fld>
            <a:r>
              <a:rPr kumimoji="1" lang="en-US" b="1" dirty="0">
                <a:solidFill>
                  <a:srgbClr val="FFFF00"/>
                </a:solidFill>
                <a:latin typeface="Humnst777 BT"/>
                <a:cs typeface="+mn-cs"/>
              </a:rPr>
              <a:t>)</a:t>
            </a:r>
          </a:p>
        </p:txBody>
      </p:sp>
      <p:sp>
        <p:nvSpPr>
          <p:cNvPr id="276482" name="Rectangle 2"/>
          <p:cNvSpPr>
            <a:spLocks noGrp="1" noChangeArrowheads="1"/>
          </p:cNvSpPr>
          <p:nvPr>
            <p:ph type="ctrTitle"/>
          </p:nvPr>
        </p:nvSpPr>
        <p:spPr>
          <a:xfrm>
            <a:off x="455613" y="455613"/>
            <a:ext cx="7769225" cy="609600"/>
          </a:xfrm>
        </p:spPr>
        <p:txBody>
          <a:bodyPr/>
          <a:lstStyle>
            <a:lvl1pPr>
              <a:defRPr sz="4000" b="0"/>
            </a:lvl1pPr>
          </a:lstStyle>
          <a:p>
            <a:r>
              <a:rPr lang="en-US"/>
              <a:t>Click to edit Master title style</a:t>
            </a:r>
          </a:p>
        </p:txBody>
      </p:sp>
      <p:pic>
        <p:nvPicPr>
          <p:cNvPr id="13" name="Picture 12" descr="USDA_W-B.jpg"/>
          <p:cNvPicPr>
            <a:picLocks noChangeAspect="1"/>
          </p:cNvPicPr>
          <p:nvPr userDrawn="1"/>
        </p:nvPicPr>
        <p:blipFill>
          <a:blip r:embed="rId2" cstate="print">
            <a:clrChange>
              <a:clrFrom>
                <a:srgbClr val="000000"/>
              </a:clrFrom>
              <a:clrTo>
                <a:srgbClr val="000000">
                  <a:alpha val="0"/>
                </a:srgbClr>
              </a:clrTo>
            </a:clrChange>
          </a:blip>
          <a:stretch>
            <a:fillRect/>
          </a:stretch>
        </p:blipFill>
        <p:spPr>
          <a:xfrm>
            <a:off x="8244408" y="6165304"/>
            <a:ext cx="829001" cy="56692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5613" y="1371600"/>
            <a:ext cx="8226425" cy="2062103"/>
          </a:xfrm>
        </p:spPr>
        <p:txBody>
          <a:bodyPr/>
          <a:lstStyle>
            <a:lvl1pPr marL="320040" indent="-320040">
              <a:spcAft>
                <a:spcPts val="3000"/>
              </a:spcAft>
              <a:defRPr/>
            </a:lvl1pPr>
            <a:lvl2pPr marL="594360" indent="-228600">
              <a:spcAft>
                <a:spcPts val="3000"/>
              </a:spcAft>
              <a:defRPr/>
            </a:lvl2pPr>
            <a:lvl3pPr marL="1005840" indent="-411480">
              <a:spcAft>
                <a:spcPts val="3000"/>
              </a:spcAft>
              <a:buFont typeface="Humnst777 BT"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233488"/>
            <a:ext cx="4037012" cy="192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233488"/>
            <a:ext cx="4037013" cy="192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226425" cy="549275"/>
          </a:xfrm>
        </p:spPr>
        <p:txBody>
          <a:body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226425" cy="5492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5613" y="1233488"/>
            <a:ext cx="8226425" cy="1924050"/>
          </a:xfrm>
        </p:spPr>
        <p:txBody>
          <a:bodyPr/>
          <a:lstStyle/>
          <a:p>
            <a:pPr lvl="0"/>
            <a:endParaRPr lang="en-U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7279B"/>
            </a:gs>
          </a:gsLst>
          <a:lin ang="5400000" scaled="1"/>
        </a:gradFill>
        <a:effectLst/>
      </p:bgPr>
    </p:bg>
    <p:spTree>
      <p:nvGrpSpPr>
        <p:cNvPr id="1" name=""/>
        <p:cNvGrpSpPr/>
        <p:nvPr/>
      </p:nvGrpSpPr>
      <p:grpSpPr>
        <a:xfrm>
          <a:off x="0" y="0"/>
          <a:ext cx="0" cy="0"/>
          <a:chOff x="0" y="0"/>
          <a:chExt cx="0" cy="0"/>
        </a:xfrm>
      </p:grpSpPr>
      <p:sp>
        <p:nvSpPr>
          <p:cNvPr id="275475" name="Text Box 19"/>
          <p:cNvSpPr txBox="1">
            <a:spLocks noChangeArrowheads="1"/>
          </p:cNvSpPr>
          <p:nvPr/>
        </p:nvSpPr>
        <p:spPr bwMode="ltGray">
          <a:xfrm>
            <a:off x="7034213" y="6561138"/>
            <a:ext cx="1092200" cy="185737"/>
          </a:xfrm>
          <a:prstGeom prst="rect">
            <a:avLst/>
          </a:prstGeom>
          <a:noFill/>
          <a:ln w="9525">
            <a:noFill/>
            <a:miter lim="800000"/>
            <a:headEnd/>
            <a:tailEnd/>
          </a:ln>
          <a:effectLst/>
        </p:spPr>
        <p:txBody>
          <a:bodyPr wrap="none" lIns="0" tIns="0" rIns="0" bIns="0" anchor="ctr">
            <a:spAutoFit/>
          </a:bodyPr>
          <a:lstStyle/>
          <a:p>
            <a:pPr algn="ctr" eaLnBrk="0" hangingPunct="0">
              <a:spcBef>
                <a:spcPct val="50000"/>
              </a:spcBef>
              <a:defRPr/>
            </a:pPr>
            <a:r>
              <a:rPr kumimoji="1" lang="en-US" b="1" dirty="0">
                <a:solidFill>
                  <a:srgbClr val="FFFF00"/>
                </a:solidFill>
                <a:latin typeface="Humnst777 BT" pitchFamily="34" charset="0"/>
                <a:cs typeface="+mn-cs"/>
              </a:rPr>
              <a:t>Paul VanRaden</a:t>
            </a:r>
          </a:p>
        </p:txBody>
      </p:sp>
      <p:sp>
        <p:nvSpPr>
          <p:cNvPr id="1027" name="Rectangle 2"/>
          <p:cNvSpPr>
            <a:spLocks noGrp="1" noChangeArrowheads="1"/>
          </p:cNvSpPr>
          <p:nvPr>
            <p:ph type="title"/>
          </p:nvPr>
        </p:nvSpPr>
        <p:spPr bwMode="auto">
          <a:xfrm>
            <a:off x="455613" y="182563"/>
            <a:ext cx="8226425" cy="5492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1028" name="Rectangle 3"/>
          <p:cNvSpPr>
            <a:spLocks noGrp="1" noChangeArrowheads="1"/>
          </p:cNvSpPr>
          <p:nvPr>
            <p:ph type="body" idx="1"/>
          </p:nvPr>
        </p:nvSpPr>
        <p:spPr bwMode="auto">
          <a:xfrm>
            <a:off x="455613" y="1233488"/>
            <a:ext cx="8226425" cy="19240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p:txBody>
      </p:sp>
      <p:grpSp>
        <p:nvGrpSpPr>
          <p:cNvPr id="1030" name="Group 38"/>
          <p:cNvGrpSpPr>
            <a:grpSpLocks/>
          </p:cNvGrpSpPr>
          <p:nvPr/>
        </p:nvGrpSpPr>
        <p:grpSpPr bwMode="auto">
          <a:xfrm>
            <a:off x="0" y="822325"/>
            <a:ext cx="9144000" cy="80963"/>
            <a:chOff x="0" y="604"/>
            <a:chExt cx="5760" cy="51"/>
          </a:xfrm>
        </p:grpSpPr>
        <p:sp>
          <p:nvSpPr>
            <p:cNvPr id="275491" name="Rectangle 35"/>
            <p:cNvSpPr>
              <a:spLocks noChangeArrowheads="1"/>
            </p:cNvSpPr>
            <p:nvPr userDrawn="1"/>
          </p:nvSpPr>
          <p:spPr bwMode="ltGray">
            <a:xfrm>
              <a:off x="0" y="604"/>
              <a:ext cx="5760" cy="17"/>
            </a:xfrm>
            <a:prstGeom prst="rect">
              <a:avLst/>
            </a:prstGeom>
            <a:solidFill>
              <a:srgbClr val="01AF00"/>
            </a:solidFill>
            <a:ln w="9525">
              <a:noFill/>
              <a:miter lim="800000"/>
              <a:headEnd/>
              <a:tailEnd/>
            </a:ln>
          </p:spPr>
          <p:txBody>
            <a:bodyPr wrap="none" anchor="ctr"/>
            <a:lstStyle/>
            <a:p>
              <a:pPr>
                <a:defRPr/>
              </a:pPr>
              <a:endParaRPr lang="en-US">
                <a:cs typeface="+mn-cs"/>
              </a:endParaRPr>
            </a:p>
          </p:txBody>
        </p:sp>
        <p:sp>
          <p:nvSpPr>
            <p:cNvPr id="275492" name="Rectangle 36"/>
            <p:cNvSpPr>
              <a:spLocks noChangeArrowheads="1"/>
            </p:cNvSpPr>
            <p:nvPr userDrawn="1"/>
          </p:nvSpPr>
          <p:spPr bwMode="ltGray">
            <a:xfrm>
              <a:off x="0" y="638"/>
              <a:ext cx="5760" cy="17"/>
            </a:xfrm>
            <a:prstGeom prst="rect">
              <a:avLst/>
            </a:prstGeom>
            <a:solidFill>
              <a:schemeClr val="tx1"/>
            </a:solidFill>
            <a:ln w="9525">
              <a:noFill/>
              <a:miter lim="800000"/>
              <a:headEnd/>
              <a:tailEnd/>
            </a:ln>
          </p:spPr>
          <p:txBody>
            <a:bodyPr wrap="none" anchor="ctr"/>
            <a:lstStyle/>
            <a:p>
              <a:pPr algn="ctr">
                <a:spcBef>
                  <a:spcPct val="40000"/>
                </a:spcBef>
                <a:buClr>
                  <a:schemeClr val="accent1"/>
                </a:buClr>
                <a:buSzPct val="75000"/>
                <a:buFontTx/>
                <a:buChar char="Ø"/>
                <a:defRPr/>
              </a:pPr>
              <a:endParaRPr lang="en-AU" sz="2800" b="1">
                <a:cs typeface="+mn-cs"/>
              </a:endParaRPr>
            </a:p>
          </p:txBody>
        </p:sp>
        <p:sp>
          <p:nvSpPr>
            <p:cNvPr id="275493" name="Rectangle 37"/>
            <p:cNvSpPr>
              <a:spLocks noChangeArrowheads="1"/>
            </p:cNvSpPr>
            <p:nvPr userDrawn="1"/>
          </p:nvSpPr>
          <p:spPr bwMode="ltGray">
            <a:xfrm>
              <a:off x="0" y="621"/>
              <a:ext cx="5760" cy="23"/>
            </a:xfrm>
            <a:prstGeom prst="rect">
              <a:avLst/>
            </a:prstGeom>
            <a:solidFill>
              <a:srgbClr val="001799"/>
            </a:solidFill>
            <a:ln w="9525">
              <a:noFill/>
              <a:miter lim="800000"/>
              <a:headEnd/>
              <a:tailEnd/>
            </a:ln>
          </p:spPr>
          <p:txBody>
            <a:bodyPr wrap="none" anchor="ctr"/>
            <a:lstStyle/>
            <a:p>
              <a:pPr>
                <a:defRPr/>
              </a:pPr>
              <a:endParaRPr lang="en-US">
                <a:cs typeface="+mn-cs"/>
              </a:endParaRPr>
            </a:p>
          </p:txBody>
        </p:sp>
      </p:grpSp>
      <p:sp>
        <p:nvSpPr>
          <p:cNvPr id="275496" name="Text Box 40"/>
          <p:cNvSpPr txBox="1">
            <a:spLocks noChangeArrowheads="1"/>
          </p:cNvSpPr>
          <p:nvPr/>
        </p:nvSpPr>
        <p:spPr bwMode="ltGray">
          <a:xfrm>
            <a:off x="227013" y="6561138"/>
            <a:ext cx="6216650" cy="185737"/>
          </a:xfrm>
          <a:prstGeom prst="rect">
            <a:avLst/>
          </a:prstGeom>
          <a:noFill/>
          <a:ln w="9525">
            <a:noFill/>
            <a:miter lim="800000"/>
            <a:headEnd/>
            <a:tailEnd/>
          </a:ln>
          <a:effectLst/>
        </p:spPr>
        <p:txBody>
          <a:bodyPr lIns="0" tIns="0" rIns="0" bIns="0" anchor="ctr">
            <a:spAutoFit/>
          </a:bodyPr>
          <a:lstStyle/>
          <a:p>
            <a:pPr eaLnBrk="0" hangingPunct="0">
              <a:spcBef>
                <a:spcPct val="50000"/>
              </a:spcBef>
              <a:defRPr/>
            </a:pPr>
            <a:r>
              <a:rPr lang="en-US" dirty="0" smtClean="0">
                <a:solidFill>
                  <a:srgbClr val="FFFF00"/>
                </a:solidFill>
                <a:cs typeface="+mn-cs"/>
              </a:rPr>
              <a:t>Herd 15 biannual </a:t>
            </a:r>
            <a:r>
              <a:rPr lang="en-US" dirty="0">
                <a:solidFill>
                  <a:srgbClr val="FFFF00"/>
                </a:solidFill>
                <a:cs typeface="+mn-cs"/>
              </a:rPr>
              <a:t>meeting, </a:t>
            </a:r>
            <a:r>
              <a:rPr lang="en-US" dirty="0" err="1" smtClean="0">
                <a:solidFill>
                  <a:srgbClr val="FFFF00"/>
                </a:solidFill>
                <a:cs typeface="+mn-cs"/>
              </a:rPr>
              <a:t>Bendigo</a:t>
            </a:r>
            <a:r>
              <a:rPr lang="en-US" dirty="0" smtClean="0">
                <a:solidFill>
                  <a:srgbClr val="FFFF00"/>
                </a:solidFill>
                <a:cs typeface="+mn-cs"/>
              </a:rPr>
              <a:t>, Australia  March 11-12, 2015   </a:t>
            </a:r>
            <a:r>
              <a:rPr kumimoji="1" lang="en-US" b="1" dirty="0">
                <a:solidFill>
                  <a:srgbClr val="FFFF00"/>
                </a:solidFill>
                <a:latin typeface="Humnst777 BT"/>
                <a:cs typeface="+mn-cs"/>
              </a:rPr>
              <a:t>(</a:t>
            </a:r>
            <a:fld id="{784B07E4-4E63-4DFF-B5AC-3F3D5851593D}" type="slidenum">
              <a:rPr kumimoji="1" lang="en-US" b="1">
                <a:solidFill>
                  <a:srgbClr val="FFFF00"/>
                </a:solidFill>
                <a:latin typeface="Humnst777 BT"/>
                <a:cs typeface="+mn-cs"/>
              </a:rPr>
              <a:pPr eaLnBrk="0" hangingPunct="0">
                <a:spcBef>
                  <a:spcPct val="50000"/>
                </a:spcBef>
                <a:defRPr/>
              </a:pPr>
              <a:t>‹#›</a:t>
            </a:fld>
            <a:r>
              <a:rPr kumimoji="1" lang="en-US" b="1" dirty="0">
                <a:solidFill>
                  <a:srgbClr val="FFFF00"/>
                </a:solidFill>
                <a:latin typeface="Humnst777 BT"/>
                <a:cs typeface="+mn-cs"/>
              </a:rPr>
              <a:t>)</a:t>
            </a:r>
          </a:p>
        </p:txBody>
      </p:sp>
      <p:pic>
        <p:nvPicPr>
          <p:cNvPr id="16" name="Picture 15" descr="USDA_W-B.jpg"/>
          <p:cNvPicPr>
            <a:picLocks noChangeAspect="1"/>
          </p:cNvPicPr>
          <p:nvPr userDrawn="1"/>
        </p:nvPicPr>
        <p:blipFill>
          <a:blip r:embed="rId9" cstate="print">
            <a:clrChange>
              <a:clrFrom>
                <a:srgbClr val="000000"/>
              </a:clrFrom>
              <a:clrTo>
                <a:srgbClr val="000000">
                  <a:alpha val="0"/>
                </a:srgbClr>
              </a:clrTo>
            </a:clrChange>
          </a:blip>
          <a:stretch>
            <a:fillRect/>
          </a:stretch>
        </p:blipFill>
        <p:spPr>
          <a:xfrm>
            <a:off x="8244408" y="6165304"/>
            <a:ext cx="829001" cy="566928"/>
          </a:xfrm>
          <a:prstGeom prst="rect">
            <a:avLst/>
          </a:prstGeom>
        </p:spPr>
      </p:pic>
    </p:spTree>
  </p:cSld>
  <p:clrMap bg1="dk2" tx1="lt1" bg2="dk1"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Lst>
  <p:timing>
    <p:tnLst>
      <p:par>
        <p:cTn id="1" dur="indefinite" restart="never" nodeType="tmRoot"/>
      </p:par>
    </p:tnLst>
  </p:timing>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Humnst777 BT" pitchFamily="34" charset="0"/>
        </a:defRPr>
      </a:lvl2pPr>
      <a:lvl3pPr algn="l" rtl="0" eaLnBrk="0" fontAlgn="base" hangingPunct="0">
        <a:spcBef>
          <a:spcPct val="0"/>
        </a:spcBef>
        <a:spcAft>
          <a:spcPct val="0"/>
        </a:spcAft>
        <a:defRPr sz="3600" b="1">
          <a:solidFill>
            <a:schemeClr val="tx2"/>
          </a:solidFill>
          <a:latin typeface="Humnst777 BT" pitchFamily="34" charset="0"/>
        </a:defRPr>
      </a:lvl3pPr>
      <a:lvl4pPr algn="l" rtl="0" eaLnBrk="0" fontAlgn="base" hangingPunct="0">
        <a:spcBef>
          <a:spcPct val="0"/>
        </a:spcBef>
        <a:spcAft>
          <a:spcPct val="0"/>
        </a:spcAft>
        <a:defRPr sz="3600" b="1">
          <a:solidFill>
            <a:schemeClr val="tx2"/>
          </a:solidFill>
          <a:latin typeface="Humnst777 BT" pitchFamily="34" charset="0"/>
        </a:defRPr>
      </a:lvl4pPr>
      <a:lvl5pPr algn="l" rtl="0" eaLnBrk="0" fontAlgn="base" hangingPunct="0">
        <a:spcBef>
          <a:spcPct val="0"/>
        </a:spcBef>
        <a:spcAft>
          <a:spcPct val="0"/>
        </a:spcAft>
        <a:defRPr sz="3600" b="1">
          <a:solidFill>
            <a:schemeClr val="tx2"/>
          </a:solidFill>
          <a:latin typeface="Humnst777 BT" pitchFamily="34" charset="0"/>
        </a:defRPr>
      </a:lvl5pPr>
      <a:lvl6pPr marL="457200" algn="l" rtl="0" fontAlgn="base">
        <a:spcBef>
          <a:spcPct val="0"/>
        </a:spcBef>
        <a:spcAft>
          <a:spcPct val="0"/>
        </a:spcAft>
        <a:defRPr sz="3600" b="1">
          <a:solidFill>
            <a:schemeClr val="tx2"/>
          </a:solidFill>
          <a:latin typeface="Humnst777 BT" pitchFamily="34" charset="0"/>
        </a:defRPr>
      </a:lvl6pPr>
      <a:lvl7pPr marL="914400" algn="l" rtl="0" fontAlgn="base">
        <a:spcBef>
          <a:spcPct val="0"/>
        </a:spcBef>
        <a:spcAft>
          <a:spcPct val="0"/>
        </a:spcAft>
        <a:defRPr sz="3600" b="1">
          <a:solidFill>
            <a:schemeClr val="tx2"/>
          </a:solidFill>
          <a:latin typeface="Humnst777 BT" pitchFamily="34" charset="0"/>
        </a:defRPr>
      </a:lvl7pPr>
      <a:lvl8pPr marL="1371600" algn="l" rtl="0" fontAlgn="base">
        <a:spcBef>
          <a:spcPct val="0"/>
        </a:spcBef>
        <a:spcAft>
          <a:spcPct val="0"/>
        </a:spcAft>
        <a:defRPr sz="3600" b="1">
          <a:solidFill>
            <a:schemeClr val="tx2"/>
          </a:solidFill>
          <a:latin typeface="Humnst777 BT" pitchFamily="34" charset="0"/>
        </a:defRPr>
      </a:lvl8pPr>
      <a:lvl9pPr marL="1828800" algn="l" rtl="0" fontAlgn="base">
        <a:spcBef>
          <a:spcPct val="0"/>
        </a:spcBef>
        <a:spcAft>
          <a:spcPct val="0"/>
        </a:spcAft>
        <a:defRPr sz="3600" b="1">
          <a:solidFill>
            <a:schemeClr val="tx2"/>
          </a:solidFill>
          <a:latin typeface="Humnst777 BT" pitchFamily="34" charset="0"/>
        </a:defRPr>
      </a:lvl9pPr>
    </p:titleStyle>
    <p:bodyStyle>
      <a:lvl1pPr marL="292100" indent="-292100" algn="l" rtl="0" eaLnBrk="0" fontAlgn="base" hangingPunct="0">
        <a:spcBef>
          <a:spcPct val="0"/>
        </a:spcBef>
        <a:spcAft>
          <a:spcPts val="2400"/>
        </a:spcAft>
        <a:buClr>
          <a:srgbClr val="009900"/>
        </a:buClr>
        <a:buSzPct val="67000"/>
        <a:buFont typeface="Monotype Sorts" pitchFamily="2" charset="2"/>
        <a:buChar char="l"/>
        <a:defRPr sz="2800" b="1">
          <a:solidFill>
            <a:schemeClr val="tx1"/>
          </a:solidFill>
          <a:latin typeface="+mn-lt"/>
          <a:ea typeface="+mn-ea"/>
          <a:cs typeface="+mn-cs"/>
        </a:defRPr>
      </a:lvl1pPr>
      <a:lvl2pPr marL="635000" indent="-228600" algn="l" rtl="0" eaLnBrk="0" fontAlgn="base" hangingPunct="0">
        <a:spcBef>
          <a:spcPct val="0"/>
        </a:spcBef>
        <a:spcAft>
          <a:spcPts val="2400"/>
        </a:spcAft>
        <a:buClr>
          <a:srgbClr val="009900"/>
        </a:buClr>
        <a:buSzPct val="80000"/>
        <a:buFont typeface="Monotype Sorts" pitchFamily="2" charset="2"/>
        <a:buChar char="w"/>
        <a:defRPr sz="2800" b="1">
          <a:solidFill>
            <a:schemeClr val="tx1"/>
          </a:solidFill>
          <a:latin typeface="+mn-lt"/>
        </a:defRPr>
      </a:lvl2pPr>
      <a:lvl3pPr marL="1206500" indent="-457200" algn="l" rtl="0" eaLnBrk="0" fontAlgn="base" hangingPunct="0">
        <a:spcBef>
          <a:spcPct val="0"/>
        </a:spcBef>
        <a:spcAft>
          <a:spcPts val="2400"/>
        </a:spcAft>
        <a:buClr>
          <a:schemeClr val="tx1"/>
        </a:buClr>
        <a:buSzPct val="120000"/>
        <a:buFont typeface="Humnst777 BT" pitchFamily="34" charset="0"/>
        <a:buChar char="−"/>
        <a:defRPr sz="2800" b="1">
          <a:solidFill>
            <a:schemeClr val="tx1"/>
          </a:solidFill>
          <a:latin typeface="+mn-lt"/>
        </a:defRPr>
      </a:lvl3pPr>
      <a:lvl4pPr marL="1663700" indent="-228600" algn="l" rtl="0" eaLnBrk="0" fontAlgn="base" hangingPunct="0">
        <a:spcBef>
          <a:spcPct val="5000"/>
        </a:spcBef>
        <a:spcAft>
          <a:spcPct val="0"/>
        </a:spcAft>
        <a:buClr>
          <a:srgbClr val="009900"/>
        </a:buClr>
        <a:buSzPct val="120000"/>
        <a:buChar char="•"/>
        <a:defRPr sz="2800" b="1">
          <a:solidFill>
            <a:schemeClr val="tx1"/>
          </a:solidFill>
          <a:latin typeface="+mn-lt"/>
        </a:defRPr>
      </a:lvl4pPr>
      <a:lvl5pPr marL="2057400" indent="-228600" algn="l" rtl="0" eaLnBrk="0" fontAlgn="base" hangingPunct="0">
        <a:spcBef>
          <a:spcPct val="5000"/>
        </a:spcBef>
        <a:spcAft>
          <a:spcPct val="0"/>
        </a:spcAft>
        <a:buClr>
          <a:srgbClr val="009900"/>
        </a:buClr>
        <a:buSzPct val="120000"/>
        <a:buChar char="•"/>
        <a:defRPr sz="2800" b="1">
          <a:solidFill>
            <a:schemeClr val="tx1"/>
          </a:solidFill>
          <a:latin typeface="+mn-lt"/>
        </a:defRPr>
      </a:lvl5pPr>
      <a:lvl6pPr marL="2514600" indent="-228600" algn="l" rtl="0" fontAlgn="base">
        <a:spcBef>
          <a:spcPct val="5000"/>
        </a:spcBef>
        <a:spcAft>
          <a:spcPct val="0"/>
        </a:spcAft>
        <a:buClr>
          <a:srgbClr val="009900"/>
        </a:buClr>
        <a:buSzPct val="120000"/>
        <a:buChar char="•"/>
        <a:defRPr sz="2800" b="1">
          <a:solidFill>
            <a:schemeClr val="tx1"/>
          </a:solidFill>
          <a:latin typeface="+mn-lt"/>
        </a:defRPr>
      </a:lvl6pPr>
      <a:lvl7pPr marL="2971800" indent="-228600" algn="l" rtl="0" fontAlgn="base">
        <a:spcBef>
          <a:spcPct val="5000"/>
        </a:spcBef>
        <a:spcAft>
          <a:spcPct val="0"/>
        </a:spcAft>
        <a:buClr>
          <a:srgbClr val="009900"/>
        </a:buClr>
        <a:buSzPct val="120000"/>
        <a:buChar char="•"/>
        <a:defRPr sz="2800" b="1">
          <a:solidFill>
            <a:schemeClr val="tx1"/>
          </a:solidFill>
          <a:latin typeface="+mn-lt"/>
        </a:defRPr>
      </a:lvl7pPr>
      <a:lvl8pPr marL="3429000" indent="-228600" algn="l" rtl="0" fontAlgn="base">
        <a:spcBef>
          <a:spcPct val="5000"/>
        </a:spcBef>
        <a:spcAft>
          <a:spcPct val="0"/>
        </a:spcAft>
        <a:buClr>
          <a:srgbClr val="009900"/>
        </a:buClr>
        <a:buSzPct val="120000"/>
        <a:buChar char="•"/>
        <a:defRPr sz="2800" b="1">
          <a:solidFill>
            <a:schemeClr val="tx1"/>
          </a:solidFill>
          <a:latin typeface="+mn-lt"/>
        </a:defRPr>
      </a:lvl8pPr>
      <a:lvl9pPr marL="3886200" indent="-228600" algn="l" rtl="0" fontAlgn="base">
        <a:spcBef>
          <a:spcPct val="5000"/>
        </a:spcBef>
        <a:spcAft>
          <a:spcPct val="0"/>
        </a:spcAft>
        <a:buClr>
          <a:srgbClr val="009900"/>
        </a:buClr>
        <a:buSzPct val="120000"/>
        <a:buChar char="•"/>
        <a:defRPr sz="28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ctrTitle"/>
          </p:nvPr>
        </p:nvSpPr>
        <p:spPr>
          <a:xfrm>
            <a:off x="323850" y="800100"/>
            <a:ext cx="8569325" cy="1846659"/>
          </a:xfrm>
        </p:spPr>
        <p:txBody>
          <a:bodyPr/>
          <a:lstStyle/>
          <a:p>
            <a:r>
              <a:rPr lang="en-US" b="1" dirty="0" smtClean="0">
                <a:solidFill>
                  <a:srgbClr val="FFFF00"/>
                </a:solidFill>
              </a:rPr>
              <a:t>How Genomics and Collaboration Produce Results That May Surprise Us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Genomic reliability by breed</a:t>
            </a:r>
            <a:endParaRPr lang="en-US" dirty="0"/>
          </a:p>
        </p:txBody>
      </p:sp>
      <p:graphicFrame>
        <p:nvGraphicFramePr>
          <p:cNvPr id="4" name="Table Placeholder 3"/>
          <p:cNvGraphicFramePr>
            <a:graphicFrameLocks noGrp="1"/>
          </p:cNvGraphicFramePr>
          <p:nvPr>
            <p:ph type="tbl" idx="1"/>
          </p:nvPr>
        </p:nvGraphicFramePr>
        <p:xfrm>
          <a:off x="455613" y="1233488"/>
          <a:ext cx="8226425" cy="3845560"/>
        </p:xfrm>
        <a:graphic>
          <a:graphicData uri="http://schemas.openxmlformats.org/drawingml/2006/table">
            <a:tbl>
              <a:tblPr firstRow="1" bandRow="1">
                <a:tableStyleId>{2D5ABB26-0587-4C30-8999-92F81FD0307C}</a:tableStyleId>
              </a:tblPr>
              <a:tblGrid>
                <a:gridCol w="2748235"/>
                <a:gridCol w="1080120"/>
                <a:gridCol w="1296144"/>
                <a:gridCol w="1440160"/>
                <a:gridCol w="1661766"/>
              </a:tblGrid>
              <a:tr h="370840">
                <a:tc>
                  <a:txBody>
                    <a:bodyPr/>
                    <a:lstStyle/>
                    <a:p>
                      <a:endParaRPr lang="en-US" sz="2000" b="1" dirty="0"/>
                    </a:p>
                  </a:txBody>
                  <a:tcPr/>
                </a:tc>
                <a:tc gridSpan="4">
                  <a:txBody>
                    <a:bodyPr/>
                    <a:lstStyle/>
                    <a:p>
                      <a:pPr algn="ctr"/>
                      <a:r>
                        <a:rPr lang="en-US" sz="2000" b="1" dirty="0" smtClean="0">
                          <a:solidFill>
                            <a:srgbClr val="FFFF00"/>
                          </a:solidFill>
                        </a:rPr>
                        <a:t>Breed</a:t>
                      </a:r>
                      <a:endParaRPr lang="en-US" sz="2000" b="1" dirty="0">
                        <a:solidFill>
                          <a:srgbClr val="FFFF00"/>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sz="2000" b="1" dirty="0" smtClean="0">
                          <a:solidFill>
                            <a:srgbClr val="FFFF00"/>
                          </a:solidFill>
                        </a:rPr>
                        <a:t>Reliability</a:t>
                      </a:r>
                      <a:endParaRPr lang="en-US" sz="2000" b="1" dirty="0">
                        <a:solidFill>
                          <a:srgbClr val="FFFF00"/>
                        </a:solidFill>
                      </a:endParaRPr>
                    </a:p>
                  </a:txBody>
                  <a:tcPr/>
                </a:tc>
                <a:tc>
                  <a:txBody>
                    <a:bodyPr/>
                    <a:lstStyle/>
                    <a:p>
                      <a:pPr algn="ctr"/>
                      <a:r>
                        <a:rPr lang="en-US" sz="2000" b="1" dirty="0" smtClean="0">
                          <a:solidFill>
                            <a:srgbClr val="FFFF00"/>
                          </a:solidFill>
                        </a:rPr>
                        <a:t>AY</a:t>
                      </a:r>
                      <a:endParaRPr lang="en-US" sz="2000" b="1" dirty="0">
                        <a:solidFill>
                          <a:srgbClr val="FFFF00"/>
                        </a:solidFill>
                      </a:endParaRPr>
                    </a:p>
                  </a:txBody>
                  <a:tcPr/>
                </a:tc>
                <a:tc>
                  <a:txBody>
                    <a:bodyPr/>
                    <a:lstStyle/>
                    <a:p>
                      <a:pPr algn="ctr"/>
                      <a:r>
                        <a:rPr lang="en-US" sz="2000" b="1" dirty="0" smtClean="0">
                          <a:solidFill>
                            <a:srgbClr val="FFFF00"/>
                          </a:solidFill>
                        </a:rPr>
                        <a:t>BS</a:t>
                      </a:r>
                      <a:endParaRPr lang="en-US" sz="2000" b="1" dirty="0">
                        <a:solidFill>
                          <a:srgbClr val="FFFF00"/>
                        </a:solidFill>
                      </a:endParaRPr>
                    </a:p>
                  </a:txBody>
                  <a:tcPr/>
                </a:tc>
                <a:tc>
                  <a:txBody>
                    <a:bodyPr/>
                    <a:lstStyle/>
                    <a:p>
                      <a:pPr algn="ctr"/>
                      <a:r>
                        <a:rPr lang="en-US" sz="2000" b="1" dirty="0" smtClean="0">
                          <a:solidFill>
                            <a:srgbClr val="FFFF00"/>
                          </a:solidFill>
                        </a:rPr>
                        <a:t>JE</a:t>
                      </a:r>
                      <a:r>
                        <a:rPr lang="en-US" sz="2000" b="1" baseline="30000" dirty="0" smtClean="0">
                          <a:solidFill>
                            <a:srgbClr val="FFFF00"/>
                          </a:solidFill>
                        </a:rPr>
                        <a:t>1</a:t>
                      </a:r>
                      <a:endParaRPr lang="en-US" sz="2000" b="1" dirty="0">
                        <a:solidFill>
                          <a:srgbClr val="FFFF00"/>
                        </a:solidFill>
                      </a:endParaRPr>
                    </a:p>
                  </a:txBody>
                  <a:tcPr/>
                </a:tc>
                <a:tc>
                  <a:txBody>
                    <a:bodyPr/>
                    <a:lstStyle/>
                    <a:p>
                      <a:pPr algn="ctr"/>
                      <a:r>
                        <a:rPr lang="en-US" sz="2000" b="1" dirty="0" smtClean="0">
                          <a:solidFill>
                            <a:srgbClr val="FFFF00"/>
                          </a:solidFill>
                        </a:rPr>
                        <a:t>HO</a:t>
                      </a:r>
                      <a:endParaRPr lang="en-US" sz="2000" b="1" dirty="0">
                        <a:solidFill>
                          <a:srgbClr val="FFFF00"/>
                        </a:solidFill>
                      </a:endParaRPr>
                    </a:p>
                  </a:txBody>
                  <a:tcPr/>
                </a:tc>
              </a:tr>
              <a:tr h="370840">
                <a:tc>
                  <a:txBody>
                    <a:bodyPr/>
                    <a:lstStyle/>
                    <a:p>
                      <a:r>
                        <a:rPr lang="en-US" sz="2000" b="1" dirty="0" smtClean="0"/>
                        <a:t>Genomic REL (%)</a:t>
                      </a:r>
                      <a:endParaRPr lang="en-US" sz="2000" b="1" dirty="0"/>
                    </a:p>
                  </a:txBody>
                  <a:tcPr/>
                </a:tc>
                <a:tc>
                  <a:txBody>
                    <a:bodyPr/>
                    <a:lstStyle/>
                    <a:p>
                      <a:pPr algn="ctr"/>
                      <a:r>
                        <a:rPr lang="en-US" sz="2000" b="1" dirty="0" smtClean="0"/>
                        <a:t>37</a:t>
                      </a:r>
                      <a:endParaRPr lang="en-US" sz="2000" b="1" dirty="0"/>
                    </a:p>
                  </a:txBody>
                  <a:tcPr/>
                </a:tc>
                <a:tc>
                  <a:txBody>
                    <a:bodyPr/>
                    <a:lstStyle/>
                    <a:p>
                      <a:pPr algn="ctr"/>
                      <a:r>
                        <a:rPr lang="en-US" sz="2000" b="1" dirty="0" smtClean="0"/>
                        <a:t>54</a:t>
                      </a:r>
                      <a:endParaRPr lang="en-US" sz="2000" b="1" dirty="0"/>
                    </a:p>
                  </a:txBody>
                  <a:tcPr/>
                </a:tc>
                <a:tc>
                  <a:txBody>
                    <a:bodyPr/>
                    <a:lstStyle/>
                    <a:p>
                      <a:pPr algn="ctr"/>
                      <a:r>
                        <a:rPr lang="en-US" sz="2000" b="1" dirty="0" smtClean="0"/>
                        <a:t>61</a:t>
                      </a:r>
                      <a:endParaRPr lang="en-US" sz="2000" b="1" dirty="0"/>
                    </a:p>
                  </a:txBody>
                  <a:tcPr/>
                </a:tc>
                <a:tc>
                  <a:txBody>
                    <a:bodyPr/>
                    <a:lstStyle/>
                    <a:p>
                      <a:pPr algn="ctr"/>
                      <a:r>
                        <a:rPr lang="en-US" sz="2000" b="1" dirty="0" smtClean="0"/>
                        <a:t>70</a:t>
                      </a:r>
                      <a:endParaRPr lang="en-US" sz="2000" b="1" dirty="0"/>
                    </a:p>
                  </a:txBody>
                  <a:tcPr/>
                </a:tc>
              </a:tr>
              <a:tr h="370840">
                <a:tc>
                  <a:txBody>
                    <a:bodyPr/>
                    <a:lstStyle/>
                    <a:p>
                      <a:r>
                        <a:rPr lang="en-US" sz="2000" b="1" dirty="0" smtClean="0"/>
                        <a:t>PA REL (%)</a:t>
                      </a:r>
                      <a:endParaRPr lang="en-US" sz="2000" b="1" dirty="0"/>
                    </a:p>
                  </a:txBody>
                  <a:tcPr/>
                </a:tc>
                <a:tc>
                  <a:txBody>
                    <a:bodyPr/>
                    <a:lstStyle/>
                    <a:p>
                      <a:pPr algn="ctr"/>
                      <a:r>
                        <a:rPr lang="en-US" sz="2000" b="1" dirty="0" smtClean="0"/>
                        <a:t>28</a:t>
                      </a:r>
                      <a:endParaRPr lang="en-US" sz="2000" b="1" dirty="0"/>
                    </a:p>
                  </a:txBody>
                  <a:tcPr/>
                </a:tc>
                <a:tc>
                  <a:txBody>
                    <a:bodyPr/>
                    <a:lstStyle/>
                    <a:p>
                      <a:pPr algn="ctr"/>
                      <a:r>
                        <a:rPr lang="en-US" sz="2000" b="1" dirty="0" smtClean="0"/>
                        <a:t>30</a:t>
                      </a:r>
                      <a:endParaRPr lang="en-US" sz="2000" b="1" dirty="0"/>
                    </a:p>
                  </a:txBody>
                  <a:tcPr/>
                </a:tc>
                <a:tc>
                  <a:txBody>
                    <a:bodyPr/>
                    <a:lstStyle/>
                    <a:p>
                      <a:pPr algn="ctr"/>
                      <a:r>
                        <a:rPr lang="en-US" sz="2000" b="1" dirty="0" smtClean="0"/>
                        <a:t>30</a:t>
                      </a:r>
                      <a:endParaRPr lang="en-US" sz="2000" b="1" dirty="0"/>
                    </a:p>
                  </a:txBody>
                  <a:tcPr/>
                </a:tc>
                <a:tc>
                  <a:txBody>
                    <a:bodyPr/>
                    <a:lstStyle/>
                    <a:p>
                      <a:pPr algn="ctr"/>
                      <a:r>
                        <a:rPr lang="en-US" sz="2000" b="1" dirty="0" smtClean="0"/>
                        <a:t>30</a:t>
                      </a:r>
                      <a:endParaRPr lang="en-US" sz="2000" b="1" dirty="0"/>
                    </a:p>
                  </a:txBody>
                  <a:tcPr/>
                </a:tc>
              </a:tr>
              <a:tr h="370840">
                <a:tc>
                  <a:txBody>
                    <a:bodyPr/>
                    <a:lstStyle/>
                    <a:p>
                      <a:r>
                        <a:rPr lang="en-US" sz="2000" b="1" dirty="0" smtClean="0">
                          <a:solidFill>
                            <a:srgbClr val="00FF00"/>
                          </a:solidFill>
                        </a:rPr>
                        <a:t>Difference</a:t>
                      </a:r>
                      <a:endParaRPr lang="en-US" sz="2000" b="1" dirty="0">
                        <a:solidFill>
                          <a:srgbClr val="00FF00"/>
                        </a:solidFill>
                      </a:endParaRPr>
                    </a:p>
                  </a:txBody>
                  <a:tcPr/>
                </a:tc>
                <a:tc>
                  <a:txBody>
                    <a:bodyPr/>
                    <a:lstStyle/>
                    <a:p>
                      <a:pPr algn="ctr"/>
                      <a:r>
                        <a:rPr lang="en-US" sz="2000" b="1" dirty="0" smtClean="0">
                          <a:solidFill>
                            <a:srgbClr val="00FF00"/>
                          </a:solidFill>
                        </a:rPr>
                        <a:t>+9</a:t>
                      </a:r>
                      <a:endParaRPr lang="en-US" sz="2000" b="1" dirty="0">
                        <a:solidFill>
                          <a:srgbClr val="00FF00"/>
                        </a:solidFill>
                      </a:endParaRPr>
                    </a:p>
                  </a:txBody>
                  <a:tcPr/>
                </a:tc>
                <a:tc>
                  <a:txBody>
                    <a:bodyPr/>
                    <a:lstStyle/>
                    <a:p>
                      <a:pPr algn="ctr"/>
                      <a:r>
                        <a:rPr lang="en-US" sz="2000" b="1" dirty="0" smtClean="0">
                          <a:solidFill>
                            <a:srgbClr val="00FF00"/>
                          </a:solidFill>
                        </a:rPr>
                        <a:t>+24</a:t>
                      </a:r>
                      <a:endParaRPr lang="en-US" sz="2000" b="1" dirty="0">
                        <a:solidFill>
                          <a:srgbClr val="00FF00"/>
                        </a:solidFill>
                      </a:endParaRPr>
                    </a:p>
                  </a:txBody>
                  <a:tcPr/>
                </a:tc>
                <a:tc>
                  <a:txBody>
                    <a:bodyPr/>
                    <a:lstStyle/>
                    <a:p>
                      <a:pPr algn="ctr"/>
                      <a:r>
                        <a:rPr lang="en-US" sz="2000" b="1" dirty="0" smtClean="0">
                          <a:solidFill>
                            <a:srgbClr val="00FF00"/>
                          </a:solidFill>
                        </a:rPr>
                        <a:t>+31</a:t>
                      </a:r>
                      <a:endParaRPr lang="en-US" sz="2000" b="1" dirty="0">
                        <a:solidFill>
                          <a:srgbClr val="00FF00"/>
                        </a:solidFill>
                      </a:endParaRPr>
                    </a:p>
                  </a:txBody>
                  <a:tcPr/>
                </a:tc>
                <a:tc>
                  <a:txBody>
                    <a:bodyPr/>
                    <a:lstStyle/>
                    <a:p>
                      <a:pPr algn="ctr"/>
                      <a:r>
                        <a:rPr lang="en-US" sz="2000" b="1" dirty="0" smtClean="0">
                          <a:solidFill>
                            <a:srgbClr val="00FF00"/>
                          </a:solidFill>
                        </a:rPr>
                        <a:t>+40</a:t>
                      </a:r>
                      <a:endParaRPr lang="en-US" sz="2000" b="1" dirty="0">
                        <a:solidFill>
                          <a:srgbClr val="00FF00"/>
                        </a:solidFill>
                      </a:endParaRPr>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sz="2000" b="1" dirty="0" smtClean="0"/>
                        <a:t>Bulls in reference</a:t>
                      </a:r>
                      <a:endParaRPr lang="en-US" sz="2000" b="1" baseline="30000" dirty="0"/>
                    </a:p>
                  </a:txBody>
                  <a:tcPr/>
                </a:tc>
                <a:tc>
                  <a:txBody>
                    <a:bodyPr/>
                    <a:lstStyle/>
                    <a:p>
                      <a:pPr algn="ctr"/>
                      <a:r>
                        <a:rPr lang="en-US" sz="2000" b="1" dirty="0" smtClean="0"/>
                        <a:t>680</a:t>
                      </a:r>
                      <a:endParaRPr lang="en-US" sz="2000" b="1" dirty="0"/>
                    </a:p>
                  </a:txBody>
                  <a:tcPr/>
                </a:tc>
                <a:tc>
                  <a:txBody>
                    <a:bodyPr/>
                    <a:lstStyle/>
                    <a:p>
                      <a:pPr algn="ctr"/>
                      <a:r>
                        <a:rPr lang="en-US" sz="2000" b="1" dirty="0" smtClean="0"/>
                        <a:t>5,767</a:t>
                      </a:r>
                      <a:endParaRPr lang="en-US" sz="2000" b="1" dirty="0"/>
                    </a:p>
                  </a:txBody>
                  <a:tcPr/>
                </a:tc>
                <a:tc>
                  <a:txBody>
                    <a:bodyPr/>
                    <a:lstStyle/>
                    <a:p>
                      <a:pPr algn="ctr"/>
                      <a:r>
                        <a:rPr lang="en-US" sz="2000" b="1" dirty="0" smtClean="0"/>
                        <a:t>4,207</a:t>
                      </a:r>
                      <a:endParaRPr lang="en-US" sz="2000" b="1" dirty="0"/>
                    </a:p>
                  </a:txBody>
                  <a:tcPr/>
                </a:tc>
                <a:tc>
                  <a:txBody>
                    <a:bodyPr/>
                    <a:lstStyle/>
                    <a:p>
                      <a:pPr algn="ctr"/>
                      <a:r>
                        <a:rPr lang="en-US" sz="2000" b="1" dirty="0" smtClean="0"/>
                        <a:t>24,547</a:t>
                      </a:r>
                      <a:endParaRPr lang="en-US" sz="2000" b="1" dirty="0"/>
                    </a:p>
                  </a:txBody>
                  <a:tcPr/>
                </a:tc>
              </a:tr>
              <a:tr h="370840">
                <a:tc>
                  <a:txBody>
                    <a:bodyPr/>
                    <a:lstStyle/>
                    <a:p>
                      <a:r>
                        <a:rPr lang="en-US" sz="2000" b="1" dirty="0" smtClean="0"/>
                        <a:t>Animals genotyped</a:t>
                      </a:r>
                      <a:endParaRPr lang="en-US" sz="2000" b="1" dirty="0"/>
                    </a:p>
                  </a:txBody>
                  <a:tcPr/>
                </a:tc>
                <a:tc>
                  <a:txBody>
                    <a:bodyPr/>
                    <a:lstStyle/>
                    <a:p>
                      <a:pPr algn="ctr"/>
                      <a:r>
                        <a:rPr lang="en-US" sz="2000" b="1" dirty="0" smtClean="0"/>
                        <a:t>1,788</a:t>
                      </a:r>
                      <a:endParaRPr lang="en-US" sz="2000" b="1" dirty="0"/>
                    </a:p>
                  </a:txBody>
                  <a:tcPr/>
                </a:tc>
                <a:tc>
                  <a:txBody>
                    <a:bodyPr/>
                    <a:lstStyle/>
                    <a:p>
                      <a:pPr algn="ctr"/>
                      <a:r>
                        <a:rPr lang="en-US" sz="2000" b="1" dirty="0" smtClean="0"/>
                        <a:t>9,016</a:t>
                      </a:r>
                      <a:endParaRPr lang="en-US" sz="2000" b="1" dirty="0"/>
                    </a:p>
                  </a:txBody>
                  <a:tcPr/>
                </a:tc>
                <a:tc>
                  <a:txBody>
                    <a:bodyPr/>
                    <a:lstStyle/>
                    <a:p>
                      <a:pPr algn="ctr"/>
                      <a:r>
                        <a:rPr lang="en-US" sz="2000" b="1" dirty="0" smtClean="0"/>
                        <a:t>59,923</a:t>
                      </a:r>
                      <a:endParaRPr lang="en-US" sz="2000" b="1" dirty="0"/>
                    </a:p>
                  </a:txBody>
                  <a:tcPr/>
                </a:tc>
                <a:tc>
                  <a:txBody>
                    <a:bodyPr/>
                    <a:lstStyle/>
                    <a:p>
                      <a:pPr algn="ctr"/>
                      <a:r>
                        <a:rPr lang="en-US" sz="2000" b="1" dirty="0" smtClean="0"/>
                        <a:t>469,960</a:t>
                      </a:r>
                      <a:endParaRPr lang="en-US" sz="2000" b="1" dirty="0"/>
                    </a:p>
                  </a:txBody>
                  <a:tcPr/>
                </a:tc>
              </a:tr>
              <a:tr h="370840">
                <a:tc>
                  <a:txBody>
                    <a:bodyPr/>
                    <a:lstStyle/>
                    <a:p>
                      <a:r>
                        <a:rPr lang="en-US" sz="2000" b="1" dirty="0" smtClean="0">
                          <a:solidFill>
                            <a:schemeClr val="tx1"/>
                          </a:solidFill>
                        </a:rPr>
                        <a:t>Exchange partners</a:t>
                      </a:r>
                      <a:endParaRPr lang="en-US" sz="2000" b="1" dirty="0">
                        <a:solidFill>
                          <a:schemeClr val="tx1"/>
                        </a:solidFill>
                      </a:endParaRPr>
                    </a:p>
                  </a:txBody>
                  <a:tcPr/>
                </a:tc>
                <a:tc>
                  <a:txBody>
                    <a:bodyPr/>
                    <a:lstStyle/>
                    <a:p>
                      <a:pPr algn="ctr"/>
                      <a:r>
                        <a:rPr lang="en-US" sz="2000" b="1" dirty="0" smtClean="0">
                          <a:solidFill>
                            <a:schemeClr val="tx1"/>
                          </a:solidFill>
                        </a:rPr>
                        <a:t>CAN</a:t>
                      </a:r>
                      <a:endParaRPr lang="en-US" sz="2000" b="1" dirty="0">
                        <a:solidFill>
                          <a:schemeClr val="tx1"/>
                        </a:solidFill>
                      </a:endParaRPr>
                    </a:p>
                  </a:txBody>
                  <a:tcPr/>
                </a:tc>
                <a:tc>
                  <a:txBody>
                    <a:bodyPr/>
                    <a:lstStyle/>
                    <a:p>
                      <a:pPr algn="ctr"/>
                      <a:r>
                        <a:rPr lang="en-US" sz="2000" b="1" dirty="0" smtClean="0">
                          <a:solidFill>
                            <a:schemeClr val="tx1"/>
                          </a:solidFill>
                        </a:rPr>
                        <a:t>Interbull, CAN </a:t>
                      </a:r>
                      <a:endParaRPr lang="en-US" sz="2000" b="1" dirty="0">
                        <a:solidFill>
                          <a:schemeClr val="tx1"/>
                        </a:solidFill>
                      </a:endParaRPr>
                    </a:p>
                  </a:txBody>
                  <a:tcPr/>
                </a:tc>
                <a:tc>
                  <a:txBody>
                    <a:bodyPr/>
                    <a:lstStyle/>
                    <a:p>
                      <a:pPr algn="ctr"/>
                      <a:r>
                        <a:rPr lang="en-US" sz="2000" b="1" dirty="0" smtClean="0">
                          <a:solidFill>
                            <a:schemeClr val="tx1"/>
                          </a:solidFill>
                        </a:rPr>
                        <a:t>CAN, DNK </a:t>
                      </a:r>
                      <a:endParaRPr lang="en-US" sz="2000" b="1" dirty="0">
                        <a:solidFill>
                          <a:schemeClr val="tx1"/>
                        </a:solidFill>
                      </a:endParaRPr>
                    </a:p>
                  </a:txBody>
                  <a:tcPr/>
                </a:tc>
                <a:tc>
                  <a:txBody>
                    <a:bodyPr/>
                    <a:lstStyle/>
                    <a:p>
                      <a:pPr algn="ctr"/>
                      <a:r>
                        <a:rPr lang="en-US" sz="2000" b="1" dirty="0" smtClean="0">
                          <a:solidFill>
                            <a:schemeClr val="tx1"/>
                          </a:solidFill>
                        </a:rPr>
                        <a:t>CAN, ITA, GBR</a:t>
                      </a:r>
                      <a:endParaRPr lang="en-US" sz="2000" b="1" dirty="0">
                        <a:solidFill>
                          <a:schemeClr val="tx1"/>
                        </a:solidFill>
                      </a:endParaRPr>
                    </a:p>
                  </a:txBody>
                  <a:tcPr/>
                </a:tc>
              </a:tr>
            </a:tbl>
          </a:graphicData>
        </a:graphic>
      </p:graphicFrame>
      <p:sp>
        <p:nvSpPr>
          <p:cNvPr id="6" name="TextBox 5"/>
          <p:cNvSpPr txBox="1"/>
          <p:nvPr/>
        </p:nvSpPr>
        <p:spPr>
          <a:xfrm>
            <a:off x="539552" y="5373216"/>
            <a:ext cx="7848872" cy="584775"/>
          </a:xfrm>
          <a:prstGeom prst="rect">
            <a:avLst/>
          </a:prstGeom>
          <a:noFill/>
        </p:spPr>
        <p:txBody>
          <a:bodyPr wrap="square" rtlCol="0">
            <a:spAutoFit/>
          </a:bodyPr>
          <a:lstStyle/>
          <a:p>
            <a:r>
              <a:rPr lang="en-US" sz="1600" b="1" baseline="30000" dirty="0" smtClean="0">
                <a:solidFill>
                  <a:srgbClr val="FFFF00"/>
                </a:solidFill>
              </a:rPr>
              <a:t>1</a:t>
            </a:r>
            <a:r>
              <a:rPr lang="en-US" sz="1600" b="1" dirty="0" smtClean="0">
                <a:solidFill>
                  <a:srgbClr val="FFFF00"/>
                </a:solidFill>
              </a:rPr>
              <a:t>Jersey statistics include 2% REL gain from 1,068 DNK bulls added in January 2014, other statistics are from Dec 2013</a:t>
            </a:r>
            <a:endParaRPr lang="en-US" sz="1600" b="1" dirty="0">
              <a:solidFill>
                <a:srgbClr val="FFFF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Genomic reliability by trait for HO</a:t>
            </a:r>
            <a:endParaRPr lang="en-US" dirty="0"/>
          </a:p>
        </p:txBody>
      </p:sp>
      <p:graphicFrame>
        <p:nvGraphicFramePr>
          <p:cNvPr id="4" name="Table Placeholder 3"/>
          <p:cNvGraphicFramePr>
            <a:graphicFrameLocks noGrp="1"/>
          </p:cNvGraphicFramePr>
          <p:nvPr>
            <p:ph type="tbl" idx="1"/>
          </p:nvPr>
        </p:nvGraphicFramePr>
        <p:xfrm>
          <a:off x="455613" y="1233488"/>
          <a:ext cx="8364858" cy="3937000"/>
        </p:xfrm>
        <a:graphic>
          <a:graphicData uri="http://schemas.openxmlformats.org/drawingml/2006/table">
            <a:tbl>
              <a:tblPr firstRow="1" bandRow="1">
                <a:tableStyleId>{2D5ABB26-0587-4C30-8999-92F81FD0307C}</a:tableStyleId>
              </a:tblPr>
              <a:tblGrid>
                <a:gridCol w="2532211"/>
                <a:gridCol w="1080120"/>
                <a:gridCol w="1296144"/>
                <a:gridCol w="1512168"/>
                <a:gridCol w="1944215"/>
              </a:tblGrid>
              <a:tr h="370840">
                <a:tc>
                  <a:txBody>
                    <a:bodyPr/>
                    <a:lstStyle/>
                    <a:p>
                      <a:endParaRPr lang="en-US" sz="2000" b="1" dirty="0"/>
                    </a:p>
                  </a:txBody>
                  <a:tcPr/>
                </a:tc>
                <a:tc gridSpan="4">
                  <a:txBody>
                    <a:bodyPr/>
                    <a:lstStyle/>
                    <a:p>
                      <a:pPr algn="ctr"/>
                      <a:r>
                        <a:rPr lang="en-US" sz="2000" b="1" dirty="0" smtClean="0">
                          <a:solidFill>
                            <a:srgbClr val="FFFF00"/>
                          </a:solidFill>
                        </a:rPr>
                        <a:t>Trait</a:t>
                      </a:r>
                      <a:endParaRPr lang="en-US" sz="2000" b="1" dirty="0">
                        <a:solidFill>
                          <a:srgbClr val="FFFF00"/>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sz="2000" b="1" dirty="0" smtClean="0">
                          <a:solidFill>
                            <a:srgbClr val="FFFF00"/>
                          </a:solidFill>
                        </a:rPr>
                        <a:t>Reliability</a:t>
                      </a:r>
                      <a:endParaRPr lang="en-US" sz="2000" b="1" dirty="0">
                        <a:solidFill>
                          <a:srgbClr val="FFFF00"/>
                        </a:solidFill>
                      </a:endParaRPr>
                    </a:p>
                  </a:txBody>
                  <a:tcPr/>
                </a:tc>
                <a:tc>
                  <a:txBody>
                    <a:bodyPr/>
                    <a:lstStyle/>
                    <a:p>
                      <a:pPr algn="ctr"/>
                      <a:r>
                        <a:rPr lang="en-US" sz="2000" b="1" dirty="0" smtClean="0">
                          <a:solidFill>
                            <a:srgbClr val="FFFF00"/>
                          </a:solidFill>
                        </a:rPr>
                        <a:t>Yield</a:t>
                      </a:r>
                      <a:endParaRPr lang="en-US" sz="2000" b="1" dirty="0">
                        <a:solidFill>
                          <a:srgbClr val="FFFF00"/>
                        </a:solidFill>
                      </a:endParaRPr>
                    </a:p>
                  </a:txBody>
                  <a:tcPr/>
                </a:tc>
                <a:tc>
                  <a:txBody>
                    <a:bodyPr/>
                    <a:lstStyle/>
                    <a:p>
                      <a:pPr algn="ctr"/>
                      <a:r>
                        <a:rPr lang="en-US" sz="2000" b="1" dirty="0" smtClean="0">
                          <a:solidFill>
                            <a:srgbClr val="FFFF00"/>
                          </a:solidFill>
                        </a:rPr>
                        <a:t>SCS</a:t>
                      </a:r>
                      <a:endParaRPr lang="en-US" sz="2000" b="1" dirty="0">
                        <a:solidFill>
                          <a:srgbClr val="FFFF00"/>
                        </a:solidFill>
                      </a:endParaRPr>
                    </a:p>
                  </a:txBody>
                  <a:tcPr/>
                </a:tc>
                <a:tc>
                  <a:txBody>
                    <a:bodyPr/>
                    <a:lstStyle/>
                    <a:p>
                      <a:pPr algn="ctr"/>
                      <a:r>
                        <a:rPr lang="en-US" sz="2000" b="1" dirty="0" smtClean="0">
                          <a:solidFill>
                            <a:srgbClr val="FFFF00"/>
                          </a:solidFill>
                        </a:rPr>
                        <a:t>Longevity</a:t>
                      </a:r>
                      <a:endParaRPr lang="en-US" sz="2000" b="1" dirty="0">
                        <a:solidFill>
                          <a:srgbClr val="FFFF00"/>
                        </a:solidFill>
                      </a:endParaRPr>
                    </a:p>
                  </a:txBody>
                  <a:tcPr/>
                </a:tc>
                <a:tc>
                  <a:txBody>
                    <a:bodyPr/>
                    <a:lstStyle/>
                    <a:p>
                      <a:pPr algn="ctr"/>
                      <a:r>
                        <a:rPr lang="en-US" sz="2000" b="1" dirty="0" smtClean="0">
                          <a:solidFill>
                            <a:srgbClr val="FFFF00"/>
                          </a:solidFill>
                        </a:rPr>
                        <a:t>Fertility</a:t>
                      </a:r>
                      <a:endParaRPr lang="en-US" sz="2000" b="1" dirty="0">
                        <a:solidFill>
                          <a:srgbClr val="FFFF00"/>
                        </a:solidFill>
                      </a:endParaRPr>
                    </a:p>
                  </a:txBody>
                  <a:tcPr/>
                </a:tc>
              </a:tr>
              <a:tr h="370840">
                <a:tc>
                  <a:txBody>
                    <a:bodyPr/>
                    <a:lstStyle/>
                    <a:p>
                      <a:r>
                        <a:rPr lang="en-US" sz="2000" b="1" dirty="0" smtClean="0"/>
                        <a:t>Genomic REL (%)</a:t>
                      </a:r>
                      <a:endParaRPr lang="en-US" sz="2000" b="1" dirty="0"/>
                    </a:p>
                  </a:txBody>
                  <a:tcPr/>
                </a:tc>
                <a:tc>
                  <a:txBody>
                    <a:bodyPr/>
                    <a:lstStyle/>
                    <a:p>
                      <a:pPr algn="ctr"/>
                      <a:r>
                        <a:rPr lang="en-US" sz="2000" b="1" dirty="0" smtClean="0"/>
                        <a:t>76</a:t>
                      </a:r>
                      <a:endParaRPr lang="en-US" sz="2000" b="1" dirty="0"/>
                    </a:p>
                  </a:txBody>
                  <a:tcPr/>
                </a:tc>
                <a:tc>
                  <a:txBody>
                    <a:bodyPr/>
                    <a:lstStyle/>
                    <a:p>
                      <a:pPr algn="ctr"/>
                      <a:r>
                        <a:rPr lang="en-US" sz="2000" b="1" dirty="0" smtClean="0"/>
                        <a:t>72</a:t>
                      </a:r>
                      <a:endParaRPr lang="en-US" sz="2000" b="1" dirty="0"/>
                    </a:p>
                  </a:txBody>
                  <a:tcPr/>
                </a:tc>
                <a:tc>
                  <a:txBody>
                    <a:bodyPr/>
                    <a:lstStyle/>
                    <a:p>
                      <a:pPr algn="ctr"/>
                      <a:r>
                        <a:rPr lang="en-US" sz="2000" b="1" dirty="0" smtClean="0"/>
                        <a:t>69</a:t>
                      </a:r>
                      <a:endParaRPr lang="en-US" sz="2000" b="1" dirty="0"/>
                    </a:p>
                  </a:txBody>
                  <a:tcPr/>
                </a:tc>
                <a:tc>
                  <a:txBody>
                    <a:bodyPr/>
                    <a:lstStyle/>
                    <a:p>
                      <a:pPr algn="ctr"/>
                      <a:r>
                        <a:rPr lang="en-US" sz="2000" b="1" dirty="0" smtClean="0"/>
                        <a:t>68</a:t>
                      </a:r>
                      <a:endParaRPr lang="en-US" sz="2000" b="1" dirty="0"/>
                    </a:p>
                  </a:txBody>
                  <a:tcPr/>
                </a:tc>
              </a:tr>
              <a:tr h="370840">
                <a:tc>
                  <a:txBody>
                    <a:bodyPr/>
                    <a:lstStyle/>
                    <a:p>
                      <a:r>
                        <a:rPr lang="en-US" sz="2000" b="1" dirty="0" smtClean="0"/>
                        <a:t>PA REL (%)</a:t>
                      </a:r>
                      <a:endParaRPr lang="en-US" sz="2000" b="1" dirty="0"/>
                    </a:p>
                  </a:txBody>
                  <a:tcPr/>
                </a:tc>
                <a:tc>
                  <a:txBody>
                    <a:bodyPr/>
                    <a:lstStyle/>
                    <a:p>
                      <a:pPr algn="ctr"/>
                      <a:r>
                        <a:rPr lang="en-US" sz="2000" b="1" dirty="0" smtClean="0"/>
                        <a:t>38</a:t>
                      </a:r>
                      <a:endParaRPr lang="en-US" sz="2000" b="1" dirty="0"/>
                    </a:p>
                  </a:txBody>
                  <a:tcPr/>
                </a:tc>
                <a:tc>
                  <a:txBody>
                    <a:bodyPr/>
                    <a:lstStyle/>
                    <a:p>
                      <a:pPr algn="ctr"/>
                      <a:r>
                        <a:rPr lang="en-US" sz="2000" b="1" dirty="0" smtClean="0"/>
                        <a:t>34</a:t>
                      </a:r>
                      <a:endParaRPr lang="en-US" sz="2000" b="1" dirty="0"/>
                    </a:p>
                  </a:txBody>
                  <a:tcPr/>
                </a:tc>
                <a:tc>
                  <a:txBody>
                    <a:bodyPr/>
                    <a:lstStyle/>
                    <a:p>
                      <a:pPr algn="ctr"/>
                      <a:r>
                        <a:rPr lang="en-US" sz="2000" b="1" dirty="0" smtClean="0"/>
                        <a:t>30</a:t>
                      </a:r>
                      <a:endParaRPr lang="en-US" sz="2000" b="1" dirty="0"/>
                    </a:p>
                  </a:txBody>
                  <a:tcPr/>
                </a:tc>
                <a:tc>
                  <a:txBody>
                    <a:bodyPr/>
                    <a:lstStyle/>
                    <a:p>
                      <a:pPr algn="ctr"/>
                      <a:r>
                        <a:rPr lang="en-US" sz="2000" b="1" dirty="0" smtClean="0"/>
                        <a:t>29</a:t>
                      </a:r>
                      <a:endParaRPr lang="en-US" sz="2000" b="1" dirty="0"/>
                    </a:p>
                  </a:txBody>
                  <a:tcPr/>
                </a:tc>
              </a:tr>
              <a:tr h="370840">
                <a:tc>
                  <a:txBody>
                    <a:bodyPr/>
                    <a:lstStyle/>
                    <a:p>
                      <a:r>
                        <a:rPr lang="en-US" sz="2000" b="1" dirty="0" smtClean="0">
                          <a:solidFill>
                            <a:srgbClr val="00FF00"/>
                          </a:solidFill>
                        </a:rPr>
                        <a:t>Difference</a:t>
                      </a:r>
                      <a:endParaRPr lang="en-US" sz="2000" b="1" dirty="0">
                        <a:solidFill>
                          <a:srgbClr val="00FF00"/>
                        </a:solidFill>
                      </a:endParaRPr>
                    </a:p>
                  </a:txBody>
                  <a:tcPr/>
                </a:tc>
                <a:tc>
                  <a:txBody>
                    <a:bodyPr/>
                    <a:lstStyle/>
                    <a:p>
                      <a:pPr algn="ctr"/>
                      <a:r>
                        <a:rPr lang="en-US" sz="2000" b="1" dirty="0" smtClean="0">
                          <a:solidFill>
                            <a:srgbClr val="00FF00"/>
                          </a:solidFill>
                        </a:rPr>
                        <a:t>+38</a:t>
                      </a:r>
                      <a:endParaRPr lang="en-US" sz="2000" b="1" dirty="0">
                        <a:solidFill>
                          <a:srgbClr val="00FF00"/>
                        </a:solidFill>
                      </a:endParaRPr>
                    </a:p>
                  </a:txBody>
                  <a:tcPr/>
                </a:tc>
                <a:tc>
                  <a:txBody>
                    <a:bodyPr/>
                    <a:lstStyle/>
                    <a:p>
                      <a:pPr algn="ctr"/>
                      <a:r>
                        <a:rPr lang="en-US" sz="2000" b="1" dirty="0" smtClean="0">
                          <a:solidFill>
                            <a:srgbClr val="00FF00"/>
                          </a:solidFill>
                        </a:rPr>
                        <a:t>+39</a:t>
                      </a:r>
                      <a:endParaRPr lang="en-US" sz="2000" b="1" dirty="0">
                        <a:solidFill>
                          <a:srgbClr val="00FF00"/>
                        </a:solidFill>
                      </a:endParaRPr>
                    </a:p>
                  </a:txBody>
                  <a:tcPr/>
                </a:tc>
                <a:tc>
                  <a:txBody>
                    <a:bodyPr/>
                    <a:lstStyle/>
                    <a:p>
                      <a:pPr algn="ctr"/>
                      <a:r>
                        <a:rPr lang="en-US" sz="2000" b="1" dirty="0" smtClean="0">
                          <a:solidFill>
                            <a:srgbClr val="00FF00"/>
                          </a:solidFill>
                        </a:rPr>
                        <a:t>+39</a:t>
                      </a:r>
                      <a:endParaRPr lang="en-US" sz="2000" b="1" dirty="0">
                        <a:solidFill>
                          <a:srgbClr val="00FF00"/>
                        </a:solidFill>
                      </a:endParaRPr>
                    </a:p>
                  </a:txBody>
                  <a:tcPr/>
                </a:tc>
                <a:tc>
                  <a:txBody>
                    <a:bodyPr/>
                    <a:lstStyle/>
                    <a:p>
                      <a:pPr algn="ctr"/>
                      <a:r>
                        <a:rPr lang="en-US" sz="2000" b="1" dirty="0" smtClean="0">
                          <a:solidFill>
                            <a:srgbClr val="00FF00"/>
                          </a:solidFill>
                        </a:rPr>
                        <a:t>+39</a:t>
                      </a:r>
                      <a:endParaRPr lang="en-US" sz="2000" b="1" dirty="0">
                        <a:solidFill>
                          <a:srgbClr val="00FF00"/>
                        </a:solidFill>
                      </a:endParaRPr>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sz="2000" b="1" baseline="30000" dirty="0"/>
                    </a:p>
                  </a:txBody>
                  <a:tcPr/>
                </a:tc>
                <a:tc>
                  <a:txBody>
                    <a:bodyPr/>
                    <a:lstStyle/>
                    <a:p>
                      <a:pPr algn="ctr"/>
                      <a:r>
                        <a:rPr lang="en-US" sz="2000" b="1" dirty="0" smtClean="0">
                          <a:solidFill>
                            <a:srgbClr val="FFFF00"/>
                          </a:solidFill>
                        </a:rPr>
                        <a:t>Type</a:t>
                      </a:r>
                      <a:endParaRPr lang="en-US" sz="2000" b="1" dirty="0">
                        <a:solidFill>
                          <a:srgbClr val="FFFF00"/>
                        </a:solidFill>
                      </a:endParaRPr>
                    </a:p>
                  </a:txBody>
                  <a:tcPr/>
                </a:tc>
                <a:tc>
                  <a:txBody>
                    <a:bodyPr/>
                    <a:lstStyle/>
                    <a:p>
                      <a:pPr algn="ctr"/>
                      <a:r>
                        <a:rPr lang="en-US" sz="2000" b="1" dirty="0" smtClean="0">
                          <a:solidFill>
                            <a:srgbClr val="FFFF00"/>
                          </a:solidFill>
                        </a:rPr>
                        <a:t>Stature</a:t>
                      </a:r>
                      <a:endParaRPr lang="en-US" sz="2000" b="1" dirty="0">
                        <a:solidFill>
                          <a:srgbClr val="FFFF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solidFill>
                            <a:srgbClr val="FFFF00"/>
                          </a:solidFill>
                        </a:rPr>
                        <a:t>Ud</a:t>
                      </a:r>
                      <a:r>
                        <a:rPr lang="en-US" sz="2000" b="1" dirty="0" smtClean="0">
                          <a:solidFill>
                            <a:srgbClr val="FFFF00"/>
                          </a:solidFill>
                        </a:rPr>
                        <a:t> Depth</a:t>
                      </a:r>
                    </a:p>
                  </a:txBody>
                  <a:tcPr/>
                </a:tc>
                <a:tc>
                  <a:txBody>
                    <a:bodyPr/>
                    <a:lstStyle/>
                    <a:p>
                      <a:pPr algn="ctr"/>
                      <a:r>
                        <a:rPr lang="en-US" sz="2000" b="1" dirty="0" err="1" smtClean="0">
                          <a:solidFill>
                            <a:srgbClr val="FFFF00"/>
                          </a:solidFill>
                        </a:rPr>
                        <a:t>Dtr</a:t>
                      </a:r>
                      <a:r>
                        <a:rPr lang="en-US" sz="2000" b="1" dirty="0" smtClean="0">
                          <a:solidFill>
                            <a:srgbClr val="FFFF00"/>
                          </a:solidFill>
                        </a:rPr>
                        <a:t> Calf Ease</a:t>
                      </a:r>
                      <a:endParaRPr lang="en-US" sz="2000" b="1" dirty="0">
                        <a:solidFill>
                          <a:srgbClr val="FFFF00"/>
                        </a:solidFill>
                      </a:endParaRPr>
                    </a:p>
                  </a:txBody>
                  <a:tcPr/>
                </a:tc>
              </a:tr>
              <a:tr h="370840">
                <a:tc>
                  <a:txBody>
                    <a:bodyPr/>
                    <a:lstStyle/>
                    <a:p>
                      <a:r>
                        <a:rPr lang="en-US" sz="2000" b="1" dirty="0" smtClean="0"/>
                        <a:t>Genomic REL (%)</a:t>
                      </a:r>
                      <a:endParaRPr lang="en-US" sz="2000" b="1" dirty="0"/>
                    </a:p>
                  </a:txBody>
                  <a:tcPr/>
                </a:tc>
                <a:tc>
                  <a:txBody>
                    <a:bodyPr/>
                    <a:lstStyle/>
                    <a:p>
                      <a:pPr algn="ctr"/>
                      <a:r>
                        <a:rPr lang="en-US" sz="2000" b="1" dirty="0" smtClean="0"/>
                        <a:t>75</a:t>
                      </a:r>
                      <a:endParaRPr lang="en-US" sz="2000" b="1" dirty="0"/>
                    </a:p>
                  </a:txBody>
                  <a:tcPr/>
                </a:tc>
                <a:tc>
                  <a:txBody>
                    <a:bodyPr/>
                    <a:lstStyle/>
                    <a:p>
                      <a:pPr algn="ctr"/>
                      <a:r>
                        <a:rPr lang="en-US" sz="2000" b="1" dirty="0" smtClean="0"/>
                        <a:t>77</a:t>
                      </a:r>
                      <a:endParaRPr lang="en-US" sz="2000" b="1" dirty="0"/>
                    </a:p>
                  </a:txBody>
                  <a:tcPr/>
                </a:tc>
                <a:tc>
                  <a:txBody>
                    <a:bodyPr/>
                    <a:lstStyle/>
                    <a:p>
                      <a:pPr algn="ctr"/>
                      <a:r>
                        <a:rPr lang="en-US" sz="2000" b="1" dirty="0" smtClean="0"/>
                        <a:t>77</a:t>
                      </a:r>
                      <a:endParaRPr lang="en-US" sz="2000" b="1" dirty="0"/>
                    </a:p>
                  </a:txBody>
                  <a:tcPr/>
                </a:tc>
                <a:tc>
                  <a:txBody>
                    <a:bodyPr/>
                    <a:lstStyle/>
                    <a:p>
                      <a:pPr algn="ctr"/>
                      <a:r>
                        <a:rPr lang="en-US" sz="2000" b="1" dirty="0" smtClean="0"/>
                        <a:t>60</a:t>
                      </a:r>
                      <a:endParaRPr lang="en-US" sz="2000" b="1" dirty="0"/>
                    </a:p>
                  </a:txBody>
                  <a:tcPr/>
                </a:tc>
              </a:tr>
              <a:tr h="370840">
                <a:tc>
                  <a:txBody>
                    <a:bodyPr/>
                    <a:lstStyle/>
                    <a:p>
                      <a:r>
                        <a:rPr lang="en-US" sz="2000" b="1" dirty="0" smtClean="0"/>
                        <a:t>PA REL (%)</a:t>
                      </a:r>
                      <a:endParaRPr lang="en-US" sz="2000" b="1" dirty="0"/>
                    </a:p>
                  </a:txBody>
                  <a:tcPr/>
                </a:tc>
                <a:tc>
                  <a:txBody>
                    <a:bodyPr/>
                    <a:lstStyle/>
                    <a:p>
                      <a:pPr algn="ctr"/>
                      <a:r>
                        <a:rPr lang="en-US" sz="2000" b="1" dirty="0" smtClean="0"/>
                        <a:t>35</a:t>
                      </a:r>
                      <a:endParaRPr lang="en-US" sz="2000" b="1" dirty="0"/>
                    </a:p>
                  </a:txBody>
                  <a:tcPr/>
                </a:tc>
                <a:tc>
                  <a:txBody>
                    <a:bodyPr/>
                    <a:lstStyle/>
                    <a:p>
                      <a:pPr algn="ctr"/>
                      <a:r>
                        <a:rPr lang="en-US" sz="2000" b="1" dirty="0" smtClean="0"/>
                        <a:t>39</a:t>
                      </a:r>
                      <a:endParaRPr lang="en-US" sz="2000" b="1" dirty="0"/>
                    </a:p>
                  </a:txBody>
                  <a:tcPr/>
                </a:tc>
                <a:tc>
                  <a:txBody>
                    <a:bodyPr/>
                    <a:lstStyle/>
                    <a:p>
                      <a:pPr algn="ctr"/>
                      <a:r>
                        <a:rPr lang="en-US" sz="2000" b="1" dirty="0" smtClean="0"/>
                        <a:t>38</a:t>
                      </a:r>
                      <a:endParaRPr lang="en-US" sz="2000" b="1" dirty="0"/>
                    </a:p>
                  </a:txBody>
                  <a:tcPr/>
                </a:tc>
                <a:tc>
                  <a:txBody>
                    <a:bodyPr/>
                    <a:lstStyle/>
                    <a:p>
                      <a:pPr algn="ctr"/>
                      <a:r>
                        <a:rPr lang="en-US" sz="2000" b="1" dirty="0" smtClean="0"/>
                        <a:t>38</a:t>
                      </a:r>
                      <a:endParaRPr lang="en-US" sz="2000" b="1" dirty="0"/>
                    </a:p>
                  </a:txBody>
                  <a:tcPr/>
                </a:tc>
              </a:tr>
              <a:tr h="370840">
                <a:tc>
                  <a:txBody>
                    <a:bodyPr/>
                    <a:lstStyle/>
                    <a:p>
                      <a:r>
                        <a:rPr lang="en-US" sz="2000" b="1" dirty="0" smtClean="0">
                          <a:solidFill>
                            <a:srgbClr val="00FF00"/>
                          </a:solidFill>
                        </a:rPr>
                        <a:t>Difference</a:t>
                      </a:r>
                      <a:endParaRPr lang="en-US" sz="2000" b="1" dirty="0">
                        <a:solidFill>
                          <a:srgbClr val="00FF00"/>
                        </a:solidFill>
                      </a:endParaRPr>
                    </a:p>
                  </a:txBody>
                  <a:tcPr/>
                </a:tc>
                <a:tc>
                  <a:txBody>
                    <a:bodyPr/>
                    <a:lstStyle/>
                    <a:p>
                      <a:pPr algn="ctr"/>
                      <a:r>
                        <a:rPr lang="en-US" sz="2000" b="1" dirty="0" smtClean="0">
                          <a:solidFill>
                            <a:srgbClr val="00FF00"/>
                          </a:solidFill>
                        </a:rPr>
                        <a:t>+40</a:t>
                      </a:r>
                      <a:endParaRPr lang="en-US" sz="2000" b="1" dirty="0">
                        <a:solidFill>
                          <a:srgbClr val="00FF00"/>
                        </a:solidFill>
                      </a:endParaRPr>
                    </a:p>
                  </a:txBody>
                  <a:tcPr/>
                </a:tc>
                <a:tc>
                  <a:txBody>
                    <a:bodyPr/>
                    <a:lstStyle/>
                    <a:p>
                      <a:pPr algn="ctr"/>
                      <a:r>
                        <a:rPr lang="en-US" sz="2000" b="1" dirty="0" smtClean="0">
                          <a:solidFill>
                            <a:srgbClr val="00FF00"/>
                          </a:solidFill>
                        </a:rPr>
                        <a:t>+38</a:t>
                      </a:r>
                      <a:endParaRPr lang="en-US" sz="2000" b="1" dirty="0">
                        <a:solidFill>
                          <a:srgbClr val="00FF00"/>
                        </a:solidFill>
                      </a:endParaRPr>
                    </a:p>
                  </a:txBody>
                  <a:tcPr/>
                </a:tc>
                <a:tc>
                  <a:txBody>
                    <a:bodyPr/>
                    <a:lstStyle/>
                    <a:p>
                      <a:pPr algn="ctr"/>
                      <a:r>
                        <a:rPr lang="en-US" sz="2000" b="1" dirty="0" smtClean="0">
                          <a:solidFill>
                            <a:srgbClr val="00FF00"/>
                          </a:solidFill>
                        </a:rPr>
                        <a:t>+39</a:t>
                      </a:r>
                      <a:endParaRPr lang="en-US" sz="2000" b="1" dirty="0">
                        <a:solidFill>
                          <a:srgbClr val="00FF00"/>
                        </a:solidFill>
                      </a:endParaRPr>
                    </a:p>
                  </a:txBody>
                  <a:tcPr/>
                </a:tc>
                <a:tc>
                  <a:txBody>
                    <a:bodyPr/>
                    <a:lstStyle/>
                    <a:p>
                      <a:pPr algn="ctr"/>
                      <a:r>
                        <a:rPr lang="en-US" sz="2000" b="1" dirty="0" smtClean="0">
                          <a:solidFill>
                            <a:srgbClr val="00FF00"/>
                          </a:solidFill>
                        </a:rPr>
                        <a:t>+22</a:t>
                      </a:r>
                      <a:endParaRPr lang="en-US" sz="2000" b="1" dirty="0">
                        <a:solidFill>
                          <a:srgbClr val="00FF00"/>
                        </a:solidFill>
                      </a:endParaRPr>
                    </a:p>
                  </a:txBody>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5783635"/>
          </a:xfrm>
        </p:spPr>
        <p:txBody>
          <a:bodyPr/>
          <a:lstStyle/>
          <a:p>
            <a:pPr eaLnBrk="1" hangingPunct="1">
              <a:lnSpc>
                <a:spcPts val="3200"/>
              </a:lnSpc>
              <a:spcAft>
                <a:spcPts val="900"/>
              </a:spcAft>
              <a:buClr>
                <a:srgbClr val="66CCFF"/>
              </a:buClr>
              <a:buSzPct val="100000"/>
              <a:buFont typeface="Wingdings" pitchFamily="2" charset="2"/>
              <a:buChar char="Ø"/>
            </a:pPr>
            <a:r>
              <a:rPr lang="en-US" sz="2400" dirty="0" smtClean="0"/>
              <a:t>Foreign genomic information could outweigh domestic data (</a:t>
            </a:r>
            <a:r>
              <a:rPr lang="en-US" sz="2400" dirty="0" err="1" smtClean="0">
                <a:solidFill>
                  <a:srgbClr val="FFFF00"/>
                </a:solidFill>
              </a:rPr>
              <a:t>GxE</a:t>
            </a:r>
            <a:r>
              <a:rPr lang="en-US" sz="2400" dirty="0" smtClean="0"/>
              <a:t> or </a:t>
            </a:r>
            <a:r>
              <a:rPr lang="en-US" sz="2400" dirty="0" err="1" smtClean="0">
                <a:solidFill>
                  <a:srgbClr val="FFFF00"/>
                </a:solidFill>
              </a:rPr>
              <a:t>GxG</a:t>
            </a:r>
            <a:r>
              <a:rPr lang="en-US" sz="2400" dirty="0" smtClean="0"/>
              <a:t>)</a:t>
            </a:r>
          </a:p>
          <a:p>
            <a:pPr lvl="1">
              <a:spcAft>
                <a:spcPts val="0"/>
              </a:spcAft>
              <a:buClr>
                <a:schemeClr val="tx1"/>
              </a:buClr>
              <a:buSzPct val="100000"/>
              <a:buFont typeface="Arial" pitchFamily="34" charset="0"/>
              <a:buChar char="•"/>
            </a:pPr>
            <a:r>
              <a:rPr lang="en-US" sz="2400" dirty="0" smtClean="0"/>
              <a:t>Low genetic correlations because of environment</a:t>
            </a:r>
          </a:p>
          <a:p>
            <a:pPr lvl="1">
              <a:lnSpc>
                <a:spcPts val="3000"/>
              </a:lnSpc>
              <a:spcAft>
                <a:spcPts val="1200"/>
              </a:spcAft>
              <a:buClr>
                <a:schemeClr val="tx1"/>
              </a:buClr>
              <a:buSzPct val="100000"/>
              <a:buFont typeface="Arial" pitchFamily="34" charset="0"/>
              <a:buChar char="•"/>
            </a:pPr>
            <a:r>
              <a:rPr lang="en-US" sz="2400" dirty="0" smtClean="0">
                <a:solidFill>
                  <a:srgbClr val="00EBFF"/>
                </a:solidFill>
              </a:rPr>
              <a:t>	</a:t>
            </a:r>
            <a:r>
              <a:rPr lang="en-US" sz="2400" dirty="0" smtClean="0">
                <a:solidFill>
                  <a:srgbClr val="FFFF00"/>
                </a:solidFill>
              </a:rPr>
              <a:t>(traits are really different between countries)</a:t>
            </a:r>
          </a:p>
          <a:p>
            <a:pPr lvl="1" eaLnBrk="1" hangingPunct="1">
              <a:lnSpc>
                <a:spcPts val="3000"/>
              </a:lnSpc>
              <a:spcAft>
                <a:spcPts val="3600"/>
              </a:spcAft>
              <a:buClr>
                <a:schemeClr val="tx1"/>
              </a:buClr>
              <a:buSzPct val="100000"/>
              <a:buFont typeface="Arial" pitchFamily="34" charset="0"/>
              <a:buChar char="•"/>
            </a:pPr>
            <a:r>
              <a:rPr lang="en-US" sz="2400" dirty="0" smtClean="0"/>
              <a:t>Poor ties between domestic and foreign animals </a:t>
            </a:r>
            <a:r>
              <a:rPr lang="en-US" sz="2400" dirty="0" smtClean="0">
                <a:solidFill>
                  <a:srgbClr val="FFFF00"/>
                </a:solidFill>
              </a:rPr>
              <a:t>(genetic distance)</a:t>
            </a:r>
          </a:p>
          <a:p>
            <a:pPr eaLnBrk="1" hangingPunct="1">
              <a:buClr>
                <a:srgbClr val="66CCFF"/>
              </a:buClr>
              <a:buSzPct val="100000"/>
              <a:buFont typeface="Wingdings" pitchFamily="2" charset="2"/>
              <a:buChar char="Ø"/>
            </a:pPr>
            <a:r>
              <a:rPr lang="en-US" sz="2400" dirty="0" smtClean="0"/>
              <a:t>Genetic correlations in genomic equations</a:t>
            </a:r>
          </a:p>
          <a:p>
            <a:pPr lvl="1">
              <a:buClr>
                <a:schemeClr val="tx1"/>
              </a:buClr>
              <a:buSzPct val="100000"/>
              <a:buFont typeface="Arial" pitchFamily="34" charset="0"/>
              <a:buChar char="•"/>
            </a:pPr>
            <a:r>
              <a:rPr lang="en-US" sz="2400" dirty="0" smtClean="0"/>
              <a:t>Average correlation for all foreign bulls </a:t>
            </a:r>
            <a:r>
              <a:rPr lang="en-US" sz="2400" dirty="0" smtClean="0">
                <a:solidFill>
                  <a:srgbClr val="FFFF00"/>
                </a:solidFill>
              </a:rPr>
              <a:t>(MT)</a:t>
            </a:r>
          </a:p>
          <a:p>
            <a:pPr lvl="1">
              <a:buClr>
                <a:schemeClr val="tx1"/>
              </a:buClr>
              <a:buSzPct val="100000"/>
              <a:buFont typeface="Arial" pitchFamily="34" charset="0"/>
              <a:buChar char="•"/>
            </a:pPr>
            <a:r>
              <a:rPr lang="en-US" sz="2400" dirty="0" smtClean="0"/>
              <a:t>Assume MACE EBV are correlated by 1.0 </a:t>
            </a:r>
            <a:r>
              <a:rPr lang="en-US" sz="2400" dirty="0" smtClean="0">
                <a:solidFill>
                  <a:srgbClr val="FFFF00"/>
                </a:solidFill>
              </a:rPr>
              <a:t>(ST)</a:t>
            </a:r>
          </a:p>
          <a:p>
            <a:endParaRPr lang="en-US" sz="2900" dirty="0"/>
          </a:p>
        </p:txBody>
      </p:sp>
      <p:sp>
        <p:nvSpPr>
          <p:cNvPr id="3" name="Title 2"/>
          <p:cNvSpPr>
            <a:spLocks noGrp="1"/>
          </p:cNvSpPr>
          <p:nvPr>
            <p:ph type="title"/>
          </p:nvPr>
        </p:nvSpPr>
        <p:spPr/>
        <p:txBody>
          <a:bodyPr/>
          <a:lstStyle/>
          <a:p>
            <a:pPr algn="ctr"/>
            <a:r>
              <a:rPr lang="en-US" dirty="0" smtClean="0"/>
              <a:t>        </a:t>
            </a:r>
            <a:r>
              <a:rPr lang="en-US" dirty="0" err="1" smtClean="0"/>
              <a:t>Multitrait</a:t>
            </a:r>
            <a:r>
              <a:rPr lang="en-US" dirty="0" smtClean="0"/>
              <a:t> Genomics</a:t>
            </a:r>
            <a:endParaRPr lang="en-US" dirty="0"/>
          </a:p>
        </p:txBody>
      </p:sp>
      <p:pic>
        <p:nvPicPr>
          <p:cNvPr id="6" name="Picture 7" descr="flat globe"/>
          <p:cNvPicPr>
            <a:picLocks noChangeAspect="1" noChangeArrowheads="1"/>
          </p:cNvPicPr>
          <p:nvPr/>
        </p:nvPicPr>
        <p:blipFill>
          <a:blip r:embed="rId2" cstate="print"/>
          <a:srcRect/>
          <a:stretch>
            <a:fillRect/>
          </a:stretch>
        </p:blipFill>
        <p:spPr bwMode="auto">
          <a:xfrm>
            <a:off x="1" y="0"/>
            <a:ext cx="2438400" cy="1078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correlations with </a:t>
            </a:r>
            <a:r>
              <a:rPr lang="en-US" dirty="0" smtClean="0">
                <a:solidFill>
                  <a:srgbClr val="FFFF00"/>
                </a:solidFill>
              </a:rPr>
              <a:t>USA</a:t>
            </a:r>
            <a:endParaRPr lang="en-US" dirty="0">
              <a:solidFill>
                <a:srgbClr val="FFFF00"/>
              </a:solidFill>
            </a:endParaRPr>
          </a:p>
        </p:txBody>
      </p:sp>
      <p:graphicFrame>
        <p:nvGraphicFramePr>
          <p:cNvPr id="4" name="Content Placeholder 3"/>
          <p:cNvGraphicFramePr>
            <a:graphicFrameLocks noGrp="1"/>
          </p:cNvGraphicFramePr>
          <p:nvPr>
            <p:ph idx="1"/>
          </p:nvPr>
        </p:nvGraphicFramePr>
        <p:xfrm>
          <a:off x="455613" y="1371600"/>
          <a:ext cx="8226426" cy="3200400"/>
        </p:xfrm>
        <a:graphic>
          <a:graphicData uri="http://schemas.openxmlformats.org/drawingml/2006/table">
            <a:tbl>
              <a:tblPr firstRow="1" bandRow="1">
                <a:tableStyleId>{2D5ABB26-0587-4C30-8999-92F81FD0307C}</a:tableStyleId>
              </a:tblPr>
              <a:tblGrid>
                <a:gridCol w="1812131"/>
                <a:gridCol w="1152128"/>
                <a:gridCol w="1148954"/>
                <a:gridCol w="2091406"/>
                <a:gridCol w="1080120"/>
                <a:gridCol w="941687"/>
              </a:tblGrid>
              <a:tr h="370840">
                <a:tc>
                  <a:txBody>
                    <a:bodyPr/>
                    <a:lstStyle/>
                    <a:p>
                      <a:r>
                        <a:rPr lang="en-US" sz="2400" b="1" baseline="0" dirty="0" smtClean="0">
                          <a:solidFill>
                            <a:schemeClr val="accent5">
                              <a:lumMod val="90000"/>
                            </a:schemeClr>
                          </a:solidFill>
                        </a:rPr>
                        <a:t>Trait</a:t>
                      </a:r>
                      <a:endParaRPr lang="en-US" sz="2400" b="1" baseline="0" dirty="0">
                        <a:solidFill>
                          <a:schemeClr val="accent5">
                            <a:lumMod val="90000"/>
                          </a:schemeClr>
                        </a:solidFill>
                      </a:endParaRPr>
                    </a:p>
                  </a:txBody>
                  <a:tcPr/>
                </a:tc>
                <a:tc>
                  <a:txBody>
                    <a:bodyPr/>
                    <a:lstStyle/>
                    <a:p>
                      <a:pPr algn="ctr"/>
                      <a:r>
                        <a:rPr lang="en-US" sz="2400" b="1" baseline="0" dirty="0" smtClean="0">
                          <a:solidFill>
                            <a:srgbClr val="FFFF00"/>
                          </a:solidFill>
                        </a:rPr>
                        <a:t>AUS</a:t>
                      </a:r>
                      <a:endParaRPr lang="en-US" sz="2400" b="1" baseline="0" dirty="0">
                        <a:solidFill>
                          <a:srgbClr val="FFFF00"/>
                        </a:solidFill>
                      </a:endParaRPr>
                    </a:p>
                  </a:txBody>
                  <a:tcPr/>
                </a:tc>
                <a:tc>
                  <a:txBody>
                    <a:bodyPr/>
                    <a:lstStyle/>
                    <a:p>
                      <a:pPr algn="ctr"/>
                      <a:r>
                        <a:rPr lang="en-US" sz="2400" b="1" baseline="0" dirty="0" smtClean="0">
                          <a:solidFill>
                            <a:srgbClr val="FFFF00"/>
                          </a:solidFill>
                        </a:rPr>
                        <a:t>CAN</a:t>
                      </a:r>
                      <a:endParaRPr lang="en-US" sz="2400" b="1" baseline="0" dirty="0">
                        <a:solidFill>
                          <a:srgbClr val="FFFF00"/>
                        </a:solidFill>
                      </a:endParaRPr>
                    </a:p>
                  </a:txBody>
                  <a:tcPr/>
                </a:tc>
                <a:tc>
                  <a:txBody>
                    <a:bodyPr/>
                    <a:lstStyle/>
                    <a:p>
                      <a:r>
                        <a:rPr lang="en-US" sz="2400" b="1" baseline="0" dirty="0" smtClean="0">
                          <a:solidFill>
                            <a:schemeClr val="accent5">
                              <a:lumMod val="90000"/>
                            </a:schemeClr>
                          </a:solidFill>
                        </a:rPr>
                        <a:t>Trait</a:t>
                      </a:r>
                      <a:endParaRPr lang="en-US" sz="2400" b="1" baseline="0" dirty="0">
                        <a:solidFill>
                          <a:schemeClr val="accent5">
                            <a:lumMod val="90000"/>
                          </a:schemeClr>
                        </a:solidFill>
                      </a:endParaRPr>
                    </a:p>
                  </a:txBody>
                  <a:tcPr/>
                </a:tc>
                <a:tc>
                  <a:txBody>
                    <a:bodyPr/>
                    <a:lstStyle/>
                    <a:p>
                      <a:pPr algn="ctr"/>
                      <a:r>
                        <a:rPr lang="en-US" sz="2400" b="1" baseline="0" dirty="0" smtClean="0">
                          <a:solidFill>
                            <a:srgbClr val="FFFF00"/>
                          </a:solidFill>
                        </a:rPr>
                        <a:t>AUS</a:t>
                      </a:r>
                      <a:endParaRPr lang="en-US" sz="2400" b="1" baseline="0" dirty="0">
                        <a:solidFill>
                          <a:srgbClr val="FFFF00"/>
                        </a:solidFill>
                      </a:endParaRPr>
                    </a:p>
                  </a:txBody>
                  <a:tcPr/>
                </a:tc>
                <a:tc>
                  <a:txBody>
                    <a:bodyPr/>
                    <a:lstStyle/>
                    <a:p>
                      <a:pPr algn="ctr"/>
                      <a:r>
                        <a:rPr lang="en-US" sz="2400" b="1" baseline="0" dirty="0" smtClean="0">
                          <a:solidFill>
                            <a:srgbClr val="FFFF00"/>
                          </a:solidFill>
                        </a:rPr>
                        <a:t>CAN</a:t>
                      </a:r>
                      <a:endParaRPr lang="en-US" sz="2400" b="1" baseline="0" dirty="0">
                        <a:solidFill>
                          <a:srgbClr val="FFFF00"/>
                        </a:solidFill>
                      </a:endParaRPr>
                    </a:p>
                  </a:txBody>
                  <a:tcPr/>
                </a:tc>
              </a:tr>
              <a:tr h="370840">
                <a:tc>
                  <a:txBody>
                    <a:bodyPr/>
                    <a:lstStyle/>
                    <a:p>
                      <a:r>
                        <a:rPr lang="en-US" sz="2400" b="1" dirty="0" smtClean="0"/>
                        <a:t>Milk</a:t>
                      </a:r>
                      <a:endParaRPr lang="en-US" sz="2400" b="1" dirty="0"/>
                    </a:p>
                  </a:txBody>
                  <a:tcPr/>
                </a:tc>
                <a:tc>
                  <a:txBody>
                    <a:bodyPr/>
                    <a:lstStyle/>
                    <a:p>
                      <a:pPr algn="ctr"/>
                      <a:r>
                        <a:rPr lang="en-US" sz="2400" b="1" dirty="0" smtClean="0"/>
                        <a:t>.77</a:t>
                      </a:r>
                      <a:endParaRPr lang="en-US" sz="2400" b="1" dirty="0"/>
                    </a:p>
                  </a:txBody>
                  <a:tcPr/>
                </a:tc>
                <a:tc>
                  <a:txBody>
                    <a:bodyPr/>
                    <a:lstStyle/>
                    <a:p>
                      <a:pPr algn="ctr"/>
                      <a:r>
                        <a:rPr lang="en-US" sz="2400" b="1" dirty="0" smtClean="0"/>
                        <a:t>.94</a:t>
                      </a:r>
                      <a:endParaRPr lang="en-US" sz="2400" b="1" dirty="0"/>
                    </a:p>
                  </a:txBody>
                  <a:tcPr/>
                </a:tc>
                <a:tc>
                  <a:txBody>
                    <a:bodyPr/>
                    <a:lstStyle/>
                    <a:p>
                      <a:r>
                        <a:rPr lang="en-US" sz="2400" b="1" dirty="0" smtClean="0"/>
                        <a:t>Udder depth</a:t>
                      </a:r>
                      <a:endParaRPr lang="en-US" sz="2400" b="1" dirty="0"/>
                    </a:p>
                  </a:txBody>
                  <a:tcPr/>
                </a:tc>
                <a:tc>
                  <a:txBody>
                    <a:bodyPr/>
                    <a:lstStyle/>
                    <a:p>
                      <a:pPr algn="ctr"/>
                      <a:r>
                        <a:rPr lang="en-US" sz="2400" b="1" dirty="0" smtClean="0"/>
                        <a:t>.94</a:t>
                      </a:r>
                      <a:endParaRPr lang="en-US" sz="2400" b="1" dirty="0"/>
                    </a:p>
                  </a:txBody>
                  <a:tcPr/>
                </a:tc>
                <a:tc>
                  <a:txBody>
                    <a:bodyPr/>
                    <a:lstStyle/>
                    <a:p>
                      <a:pPr algn="ctr"/>
                      <a:r>
                        <a:rPr lang="en-US" sz="2400" b="1" dirty="0" smtClean="0"/>
                        <a:t>.97</a:t>
                      </a:r>
                      <a:endParaRPr lang="en-US" sz="2400" b="1" dirty="0"/>
                    </a:p>
                  </a:txBody>
                  <a:tcPr/>
                </a:tc>
              </a:tr>
              <a:tr h="370840">
                <a:tc>
                  <a:txBody>
                    <a:bodyPr/>
                    <a:lstStyle/>
                    <a:p>
                      <a:r>
                        <a:rPr lang="en-US" sz="2400" b="1" dirty="0" smtClean="0"/>
                        <a:t>Fat</a:t>
                      </a:r>
                      <a:endParaRPr lang="en-US" sz="2400" b="1" dirty="0"/>
                    </a:p>
                  </a:txBody>
                  <a:tcPr/>
                </a:tc>
                <a:tc>
                  <a:txBody>
                    <a:bodyPr/>
                    <a:lstStyle/>
                    <a:p>
                      <a:pPr algn="ctr"/>
                      <a:r>
                        <a:rPr lang="en-US" sz="2400" b="1" dirty="0" smtClean="0"/>
                        <a:t>.76</a:t>
                      </a:r>
                      <a:endParaRPr lang="en-US" sz="2400" b="1" dirty="0"/>
                    </a:p>
                  </a:txBody>
                  <a:tcPr/>
                </a:tc>
                <a:tc>
                  <a:txBody>
                    <a:bodyPr/>
                    <a:lstStyle/>
                    <a:p>
                      <a:pPr algn="ctr"/>
                      <a:r>
                        <a:rPr lang="en-US" sz="2400" b="1" dirty="0" smtClean="0"/>
                        <a:t>.94</a:t>
                      </a:r>
                      <a:endParaRPr lang="en-US" sz="2400" b="1" dirty="0"/>
                    </a:p>
                  </a:txBody>
                  <a:tcPr/>
                </a:tc>
                <a:tc>
                  <a:txBody>
                    <a:bodyPr/>
                    <a:lstStyle/>
                    <a:p>
                      <a:r>
                        <a:rPr lang="en-US" sz="2400" b="1" dirty="0" smtClean="0"/>
                        <a:t>Foot angle</a:t>
                      </a:r>
                      <a:endParaRPr lang="en-US" sz="2400" b="1" dirty="0"/>
                    </a:p>
                  </a:txBody>
                  <a:tcPr/>
                </a:tc>
                <a:tc>
                  <a:txBody>
                    <a:bodyPr/>
                    <a:lstStyle/>
                    <a:p>
                      <a:pPr algn="ctr"/>
                      <a:r>
                        <a:rPr lang="en-US" sz="2400" b="1" dirty="0" smtClean="0"/>
                        <a:t>.70</a:t>
                      </a:r>
                      <a:endParaRPr lang="en-US" sz="2400" b="1" dirty="0"/>
                    </a:p>
                  </a:txBody>
                  <a:tcPr/>
                </a:tc>
                <a:tc>
                  <a:txBody>
                    <a:bodyPr/>
                    <a:lstStyle/>
                    <a:p>
                      <a:pPr algn="ctr"/>
                      <a:r>
                        <a:rPr lang="en-US" sz="2400" b="1" dirty="0" smtClean="0"/>
                        <a:t>.89</a:t>
                      </a:r>
                      <a:endParaRPr lang="en-US" sz="2400" b="1" dirty="0"/>
                    </a:p>
                  </a:txBody>
                  <a:tcPr/>
                </a:tc>
              </a:tr>
              <a:tr h="370840">
                <a:tc>
                  <a:txBody>
                    <a:bodyPr/>
                    <a:lstStyle/>
                    <a:p>
                      <a:r>
                        <a:rPr lang="en-US" sz="2400" b="1" dirty="0" smtClean="0"/>
                        <a:t>Protein</a:t>
                      </a:r>
                      <a:endParaRPr lang="en-US" sz="2400" b="1" dirty="0"/>
                    </a:p>
                  </a:txBody>
                  <a:tcPr/>
                </a:tc>
                <a:tc>
                  <a:txBody>
                    <a:bodyPr/>
                    <a:lstStyle/>
                    <a:p>
                      <a:pPr algn="ctr"/>
                      <a:r>
                        <a:rPr lang="en-US" sz="2400" b="1" dirty="0" smtClean="0"/>
                        <a:t>.75</a:t>
                      </a:r>
                      <a:endParaRPr lang="en-US" sz="2400" b="1" dirty="0"/>
                    </a:p>
                  </a:txBody>
                  <a:tcPr/>
                </a:tc>
                <a:tc>
                  <a:txBody>
                    <a:bodyPr/>
                    <a:lstStyle/>
                    <a:p>
                      <a:pPr algn="ctr"/>
                      <a:r>
                        <a:rPr lang="en-US" sz="2400" b="1" dirty="0" smtClean="0"/>
                        <a:t>.91</a:t>
                      </a:r>
                      <a:endParaRPr lang="en-US" sz="2400" b="1" dirty="0"/>
                    </a:p>
                  </a:txBody>
                  <a:tcPr/>
                </a:tc>
                <a:tc>
                  <a:txBody>
                    <a:bodyPr/>
                    <a:lstStyle/>
                    <a:p>
                      <a:r>
                        <a:rPr lang="en-US" sz="2400" b="1" dirty="0" smtClean="0"/>
                        <a:t>Stature</a:t>
                      </a:r>
                      <a:endParaRPr lang="en-US" sz="2400" b="1" dirty="0"/>
                    </a:p>
                  </a:txBody>
                  <a:tcPr/>
                </a:tc>
                <a:tc>
                  <a:txBody>
                    <a:bodyPr/>
                    <a:lstStyle/>
                    <a:p>
                      <a:pPr algn="ctr"/>
                      <a:r>
                        <a:rPr lang="en-US" sz="2400" b="1" dirty="0" smtClean="0"/>
                        <a:t>.89</a:t>
                      </a:r>
                      <a:endParaRPr lang="en-US" sz="2400" b="1" dirty="0"/>
                    </a:p>
                  </a:txBody>
                  <a:tcPr/>
                </a:tc>
                <a:tc>
                  <a:txBody>
                    <a:bodyPr/>
                    <a:lstStyle/>
                    <a:p>
                      <a:pPr algn="ctr"/>
                      <a:r>
                        <a:rPr lang="en-US" sz="2400" b="1" dirty="0" smtClean="0"/>
                        <a:t>.98</a:t>
                      </a:r>
                      <a:endParaRPr lang="en-US" sz="2400" b="1" dirty="0"/>
                    </a:p>
                  </a:txBody>
                  <a:tcPr/>
                </a:tc>
              </a:tr>
              <a:tr h="370840">
                <a:tc>
                  <a:txBody>
                    <a:bodyPr/>
                    <a:lstStyle/>
                    <a:p>
                      <a:r>
                        <a:rPr lang="en-US" sz="2400" b="1" dirty="0" smtClean="0"/>
                        <a:t>SCS</a:t>
                      </a:r>
                      <a:endParaRPr lang="en-US" sz="2400" b="1" dirty="0"/>
                    </a:p>
                  </a:txBody>
                  <a:tcPr/>
                </a:tc>
                <a:tc>
                  <a:txBody>
                    <a:bodyPr/>
                    <a:lstStyle/>
                    <a:p>
                      <a:pPr algn="ctr"/>
                      <a:r>
                        <a:rPr lang="en-US" sz="2400" b="1" dirty="0" smtClean="0"/>
                        <a:t>.77</a:t>
                      </a:r>
                      <a:endParaRPr lang="en-US" sz="2400" b="1" dirty="0"/>
                    </a:p>
                  </a:txBody>
                  <a:tcPr/>
                </a:tc>
                <a:tc>
                  <a:txBody>
                    <a:bodyPr/>
                    <a:lstStyle/>
                    <a:p>
                      <a:pPr algn="ctr"/>
                      <a:r>
                        <a:rPr lang="en-US" sz="2400" b="1" dirty="0" smtClean="0"/>
                        <a:t>.93</a:t>
                      </a:r>
                      <a:endParaRPr lang="en-US" sz="2400" b="1" dirty="0"/>
                    </a:p>
                  </a:txBody>
                  <a:tcPr/>
                </a:tc>
                <a:tc>
                  <a:txBody>
                    <a:bodyPr/>
                    <a:lstStyle/>
                    <a:p>
                      <a:r>
                        <a:rPr lang="en-US" sz="2400" b="1" dirty="0" smtClean="0"/>
                        <a:t>Final score</a:t>
                      </a:r>
                      <a:endParaRPr lang="en-US" sz="2400" b="1" dirty="0"/>
                    </a:p>
                  </a:txBody>
                  <a:tcPr/>
                </a:tc>
                <a:tc>
                  <a:txBody>
                    <a:bodyPr/>
                    <a:lstStyle/>
                    <a:p>
                      <a:pPr algn="ctr"/>
                      <a:r>
                        <a:rPr lang="en-US" sz="2400" b="1" dirty="0" smtClean="0"/>
                        <a:t>.64</a:t>
                      </a:r>
                      <a:endParaRPr lang="en-US" sz="2400" b="1" dirty="0"/>
                    </a:p>
                  </a:txBody>
                  <a:tcPr/>
                </a:tc>
                <a:tc>
                  <a:txBody>
                    <a:bodyPr/>
                    <a:lstStyle/>
                    <a:p>
                      <a:pPr algn="ctr"/>
                      <a:r>
                        <a:rPr lang="en-US" sz="2400" b="1" dirty="0" smtClean="0"/>
                        <a:t>.87</a:t>
                      </a:r>
                      <a:endParaRPr lang="en-US" sz="2400" b="1" dirty="0"/>
                    </a:p>
                  </a:txBody>
                  <a:tcPr/>
                </a:tc>
              </a:tr>
              <a:tr h="370840">
                <a:tc>
                  <a:txBody>
                    <a:bodyPr/>
                    <a:lstStyle/>
                    <a:p>
                      <a:r>
                        <a:rPr lang="en-US" sz="2400" b="1" dirty="0" smtClean="0"/>
                        <a:t>Longevity</a:t>
                      </a:r>
                      <a:endParaRPr lang="en-US" sz="2400" b="1" dirty="0"/>
                    </a:p>
                  </a:txBody>
                  <a:tcPr/>
                </a:tc>
                <a:tc>
                  <a:txBody>
                    <a:bodyPr/>
                    <a:lstStyle/>
                    <a:p>
                      <a:pPr algn="ctr"/>
                      <a:r>
                        <a:rPr lang="en-US" sz="2400" b="1" dirty="0" smtClean="0"/>
                        <a:t>.69</a:t>
                      </a:r>
                      <a:endParaRPr lang="en-US" sz="2400" b="1" dirty="0"/>
                    </a:p>
                  </a:txBody>
                  <a:tcPr/>
                </a:tc>
                <a:tc>
                  <a:txBody>
                    <a:bodyPr/>
                    <a:lstStyle/>
                    <a:p>
                      <a:pPr algn="ctr"/>
                      <a:r>
                        <a:rPr lang="en-US" sz="2400" b="1" dirty="0" smtClean="0"/>
                        <a:t>.91</a:t>
                      </a:r>
                      <a:endParaRPr lang="en-US" sz="2400" b="1" dirty="0"/>
                    </a:p>
                  </a:txBody>
                  <a:tcPr/>
                </a:tc>
                <a:tc>
                  <a:txBody>
                    <a:bodyPr/>
                    <a:lstStyle/>
                    <a:p>
                      <a:r>
                        <a:rPr lang="en-US" sz="2400" b="1" dirty="0" smtClean="0"/>
                        <a:t>Calving ease</a:t>
                      </a:r>
                      <a:endParaRPr lang="en-US" sz="2400" b="1" dirty="0"/>
                    </a:p>
                  </a:txBody>
                  <a:tcPr/>
                </a:tc>
                <a:tc>
                  <a:txBody>
                    <a:bodyPr/>
                    <a:lstStyle/>
                    <a:p>
                      <a:pPr algn="ctr"/>
                      <a:r>
                        <a:rPr lang="en-US" sz="2400" b="1" dirty="0" smtClean="0"/>
                        <a:t>.72</a:t>
                      </a:r>
                      <a:endParaRPr lang="en-US" sz="2400" b="1" dirty="0"/>
                    </a:p>
                  </a:txBody>
                  <a:tcPr/>
                </a:tc>
                <a:tc>
                  <a:txBody>
                    <a:bodyPr/>
                    <a:lstStyle/>
                    <a:p>
                      <a:pPr algn="ctr"/>
                      <a:r>
                        <a:rPr lang="en-US" sz="2400" b="1" dirty="0" smtClean="0"/>
                        <a:t>.80</a:t>
                      </a:r>
                      <a:endParaRPr lang="en-US" sz="2400" b="1" dirty="0"/>
                    </a:p>
                  </a:txBody>
                  <a:tcPr/>
                </a:tc>
              </a:tr>
              <a:tr h="370840">
                <a:tc>
                  <a:txBody>
                    <a:bodyPr/>
                    <a:lstStyle/>
                    <a:p>
                      <a:r>
                        <a:rPr lang="en-US" sz="2400" b="1" dirty="0" smtClean="0"/>
                        <a:t>Fertility</a:t>
                      </a:r>
                      <a:endParaRPr lang="en-US" sz="2400" b="1" dirty="0"/>
                    </a:p>
                  </a:txBody>
                  <a:tcPr/>
                </a:tc>
                <a:tc>
                  <a:txBody>
                    <a:bodyPr/>
                    <a:lstStyle/>
                    <a:p>
                      <a:pPr algn="ctr"/>
                      <a:r>
                        <a:rPr lang="en-US" sz="2400" b="1" dirty="0" smtClean="0"/>
                        <a:t>.85</a:t>
                      </a:r>
                      <a:endParaRPr lang="en-US" sz="2400" b="1" dirty="0"/>
                    </a:p>
                  </a:txBody>
                  <a:tcPr/>
                </a:tc>
                <a:tc>
                  <a:txBody>
                    <a:bodyPr/>
                    <a:lstStyle/>
                    <a:p>
                      <a:pPr algn="ctr"/>
                      <a:r>
                        <a:rPr lang="en-US" sz="2400" b="1" dirty="0" smtClean="0"/>
                        <a:t>.90</a:t>
                      </a:r>
                      <a:endParaRPr lang="en-US" sz="2400" b="1" dirty="0"/>
                    </a:p>
                  </a:txBody>
                  <a:tcPr/>
                </a:tc>
                <a:tc>
                  <a:txBody>
                    <a:bodyPr/>
                    <a:lstStyle/>
                    <a:p>
                      <a:r>
                        <a:rPr lang="en-US" sz="2400" b="1" dirty="0" smtClean="0"/>
                        <a:t>Stillbirth</a:t>
                      </a:r>
                      <a:endParaRPr lang="en-US" sz="2400" b="1" dirty="0"/>
                    </a:p>
                  </a:txBody>
                  <a:tcPr/>
                </a:tc>
                <a:tc>
                  <a:txBody>
                    <a:bodyPr/>
                    <a:lstStyle/>
                    <a:p>
                      <a:pPr algn="ctr"/>
                      <a:r>
                        <a:rPr lang="en-US" sz="2400" b="1" dirty="0" smtClean="0"/>
                        <a:t>.36</a:t>
                      </a:r>
                      <a:endParaRPr lang="en-US" sz="2400" b="1" dirty="0"/>
                    </a:p>
                  </a:txBody>
                  <a:tcPr/>
                </a:tc>
                <a:tc>
                  <a:txBody>
                    <a:bodyPr/>
                    <a:lstStyle/>
                    <a:p>
                      <a:pPr algn="ctr"/>
                      <a:r>
                        <a:rPr lang="en-US" sz="2400" b="1" dirty="0" smtClean="0"/>
                        <a:t>.63</a:t>
                      </a:r>
                      <a:endParaRPr lang="en-US" sz="2400" b="1" dirty="0"/>
                    </a:p>
                  </a:txBody>
                  <a:tcPr/>
                </a:tc>
              </a:tr>
            </a:tbl>
          </a:graphicData>
        </a:graphic>
      </p:graphicFrame>
      <p:sp>
        <p:nvSpPr>
          <p:cNvPr id="5" name="TextBox 4"/>
          <p:cNvSpPr txBox="1"/>
          <p:nvPr/>
        </p:nvSpPr>
        <p:spPr>
          <a:xfrm>
            <a:off x="1331640" y="5085184"/>
            <a:ext cx="6159058" cy="461665"/>
          </a:xfrm>
          <a:prstGeom prst="rect">
            <a:avLst/>
          </a:prstGeom>
          <a:noFill/>
        </p:spPr>
        <p:txBody>
          <a:bodyPr wrap="none" rtlCol="0">
            <a:spAutoFit/>
          </a:bodyPr>
          <a:lstStyle/>
          <a:p>
            <a:r>
              <a:rPr lang="en-US" sz="2400" dirty="0" smtClean="0">
                <a:solidFill>
                  <a:srgbClr val="00FF00"/>
                </a:solidFill>
              </a:rPr>
              <a:t>Correlations estimated by Interbull in MACE</a:t>
            </a:r>
            <a:endParaRPr lang="en-US" sz="2400" dirty="0">
              <a:solidFill>
                <a:srgbClr val="00FF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457200" y="228600"/>
            <a:ext cx="8686800" cy="1477328"/>
          </a:xfrm>
        </p:spPr>
        <p:txBody>
          <a:bodyPr/>
          <a:lstStyle/>
          <a:p>
            <a:r>
              <a:rPr lang="en-US" dirty="0" smtClean="0"/>
              <a:t>Foreign Holstein Reference Bulls </a:t>
            </a:r>
            <a:br>
              <a:rPr lang="en-US" dirty="0" smtClean="0"/>
            </a:br>
            <a:r>
              <a:rPr lang="en-US" dirty="0" smtClean="0"/>
              <a:t/>
            </a:r>
            <a:br>
              <a:rPr lang="en-US" dirty="0" smtClean="0"/>
            </a:br>
            <a:r>
              <a:rPr lang="en-US" sz="2400" dirty="0" smtClean="0"/>
              <a:t>3,593 (28% of total bulls) had no U.S. daughters in 2008</a:t>
            </a:r>
            <a:endParaRPr lang="en-US" dirty="0" smtClean="0"/>
          </a:p>
        </p:txBody>
      </p:sp>
      <p:sp>
        <p:nvSpPr>
          <p:cNvPr id="25602" name="Text Box 16"/>
          <p:cNvSpPr txBox="1">
            <a:spLocks noChangeArrowheads="1"/>
          </p:cNvSpPr>
          <p:nvPr/>
        </p:nvSpPr>
        <p:spPr bwMode="auto">
          <a:xfrm>
            <a:off x="762000" y="4953000"/>
            <a:ext cx="1743075" cy="830997"/>
          </a:xfrm>
          <a:prstGeom prst="rect">
            <a:avLst/>
          </a:prstGeom>
          <a:noFill/>
          <a:ln w="9525">
            <a:noFill/>
            <a:miter lim="800000"/>
            <a:headEnd/>
            <a:tailEnd/>
          </a:ln>
        </p:spPr>
        <p:txBody>
          <a:bodyPr wrap="square">
            <a:spAutoFit/>
          </a:bodyPr>
          <a:lstStyle/>
          <a:p>
            <a:pPr algn="ctr"/>
            <a:r>
              <a:rPr lang="en-US" sz="2400" b="1" dirty="0" smtClean="0">
                <a:solidFill>
                  <a:srgbClr val="FFFF00"/>
                </a:solidFill>
              </a:rPr>
              <a:t>CAN</a:t>
            </a:r>
            <a:endParaRPr lang="en-US" sz="2400" b="1" dirty="0">
              <a:solidFill>
                <a:srgbClr val="FFFF00"/>
              </a:solidFill>
            </a:endParaRPr>
          </a:p>
          <a:p>
            <a:pPr algn="ctr"/>
            <a:r>
              <a:rPr lang="en-US" sz="2400" b="1" dirty="0" smtClean="0"/>
              <a:t>1,321 bulls</a:t>
            </a:r>
            <a:endParaRPr lang="en-US" sz="2400" b="1" dirty="0"/>
          </a:p>
        </p:txBody>
      </p:sp>
      <p:sp>
        <p:nvSpPr>
          <p:cNvPr id="25603" name="Text Box 17"/>
          <p:cNvSpPr txBox="1">
            <a:spLocks noChangeArrowheads="1"/>
          </p:cNvSpPr>
          <p:nvPr/>
        </p:nvSpPr>
        <p:spPr bwMode="auto">
          <a:xfrm>
            <a:off x="6934200" y="4953000"/>
            <a:ext cx="1828800" cy="830997"/>
          </a:xfrm>
          <a:prstGeom prst="rect">
            <a:avLst/>
          </a:prstGeom>
          <a:noFill/>
          <a:ln w="9525">
            <a:noFill/>
            <a:miter lim="800000"/>
            <a:headEnd/>
            <a:tailEnd/>
          </a:ln>
        </p:spPr>
        <p:txBody>
          <a:bodyPr wrap="square">
            <a:spAutoFit/>
          </a:bodyPr>
          <a:lstStyle/>
          <a:p>
            <a:pPr algn="ctr"/>
            <a:r>
              <a:rPr lang="en-US" sz="2400" b="1" dirty="0" smtClean="0">
                <a:solidFill>
                  <a:srgbClr val="FFFF00"/>
                </a:solidFill>
              </a:rPr>
              <a:t>ITA</a:t>
            </a:r>
            <a:endParaRPr lang="en-US" sz="2400" b="1" dirty="0">
              <a:solidFill>
                <a:srgbClr val="FFFF00"/>
              </a:solidFill>
            </a:endParaRPr>
          </a:p>
          <a:p>
            <a:pPr algn="ctr"/>
            <a:r>
              <a:rPr lang="en-US" sz="2400" b="1" dirty="0" smtClean="0"/>
              <a:t>1,677 bulls</a:t>
            </a:r>
            <a:endParaRPr lang="en-US" sz="2400" b="1" dirty="0"/>
          </a:p>
        </p:txBody>
      </p:sp>
      <p:sp>
        <p:nvSpPr>
          <p:cNvPr id="25604" name="Text Box 18"/>
          <p:cNvSpPr txBox="1">
            <a:spLocks noChangeArrowheads="1"/>
          </p:cNvSpPr>
          <p:nvPr/>
        </p:nvSpPr>
        <p:spPr bwMode="auto">
          <a:xfrm>
            <a:off x="3733800" y="4953000"/>
            <a:ext cx="2667000" cy="830997"/>
          </a:xfrm>
          <a:prstGeom prst="rect">
            <a:avLst/>
          </a:prstGeom>
          <a:noFill/>
          <a:ln w="9525">
            <a:noFill/>
            <a:miter lim="800000"/>
            <a:headEnd/>
            <a:tailEnd/>
          </a:ln>
        </p:spPr>
        <p:txBody>
          <a:bodyPr wrap="square">
            <a:spAutoFit/>
          </a:bodyPr>
          <a:lstStyle/>
          <a:p>
            <a:pPr algn="ctr"/>
            <a:r>
              <a:rPr lang="en-US" sz="2400" b="1" dirty="0" smtClean="0">
                <a:solidFill>
                  <a:srgbClr val="FFFF00"/>
                </a:solidFill>
              </a:rPr>
              <a:t>GBR</a:t>
            </a:r>
          </a:p>
          <a:p>
            <a:pPr algn="ctr"/>
            <a:r>
              <a:rPr lang="en-US" sz="2400" b="1" dirty="0" smtClean="0"/>
              <a:t>247 bulls</a:t>
            </a:r>
            <a:endParaRPr lang="en-US" sz="2400" b="1" dirty="0"/>
          </a:p>
        </p:txBody>
      </p:sp>
      <p:pic>
        <p:nvPicPr>
          <p:cNvPr id="25605" name="Picture 2" descr="File:Map of Italy blank.svg"/>
          <p:cNvPicPr>
            <a:picLocks noChangeAspect="1" noChangeArrowheads="1"/>
          </p:cNvPicPr>
          <p:nvPr/>
        </p:nvPicPr>
        <p:blipFill>
          <a:blip r:embed="rId2" cstate="print"/>
          <a:srcRect/>
          <a:stretch>
            <a:fillRect/>
          </a:stretch>
        </p:blipFill>
        <p:spPr bwMode="auto">
          <a:xfrm>
            <a:off x="6629400" y="2190825"/>
            <a:ext cx="2206625" cy="2759000"/>
          </a:xfrm>
          <a:prstGeom prst="rect">
            <a:avLst/>
          </a:prstGeom>
          <a:noFill/>
          <a:ln w="9525">
            <a:noFill/>
            <a:miter lim="800000"/>
            <a:headEnd/>
            <a:tailEnd/>
          </a:ln>
        </p:spPr>
      </p:pic>
      <p:pic>
        <p:nvPicPr>
          <p:cNvPr id="25606" name="Picture 12" descr="File:Canada provinces english.png"/>
          <p:cNvPicPr>
            <a:picLocks noChangeAspect="1" noChangeArrowheads="1"/>
          </p:cNvPicPr>
          <p:nvPr/>
        </p:nvPicPr>
        <p:blipFill>
          <a:blip r:embed="rId3" cstate="print"/>
          <a:srcRect/>
          <a:stretch>
            <a:fillRect/>
          </a:stretch>
        </p:blipFill>
        <p:spPr bwMode="auto">
          <a:xfrm>
            <a:off x="304801" y="1863821"/>
            <a:ext cx="3352800" cy="2899836"/>
          </a:xfrm>
          <a:prstGeom prst="rect">
            <a:avLst/>
          </a:prstGeom>
          <a:noFill/>
          <a:ln w="9525">
            <a:noFill/>
            <a:miter lim="800000"/>
            <a:headEnd/>
            <a:tailEnd/>
          </a:ln>
        </p:spPr>
      </p:pic>
      <p:pic>
        <p:nvPicPr>
          <p:cNvPr id="25607" name="Picture 16" descr="File:BIThumbMap Blank.png"/>
          <p:cNvPicPr>
            <a:picLocks noChangeAspect="1" noChangeArrowheads="1"/>
          </p:cNvPicPr>
          <p:nvPr/>
        </p:nvPicPr>
        <p:blipFill>
          <a:blip r:embed="rId4" cstate="print"/>
          <a:srcRect/>
          <a:stretch>
            <a:fillRect/>
          </a:stretch>
        </p:blipFill>
        <p:spPr bwMode="auto">
          <a:xfrm>
            <a:off x="4191000" y="1814662"/>
            <a:ext cx="1876425" cy="3011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457200" y="228600"/>
            <a:ext cx="8229600" cy="553998"/>
          </a:xfrm>
        </p:spPr>
        <p:txBody>
          <a:bodyPr/>
          <a:lstStyle/>
          <a:p>
            <a:pPr eaLnBrk="1" hangingPunct="1"/>
            <a:r>
              <a:rPr lang="en-US" dirty="0" smtClean="0"/>
              <a:t>REL gain over PA </a:t>
            </a:r>
            <a:r>
              <a:rPr lang="en-US" dirty="0" smtClean="0">
                <a:solidFill>
                  <a:srgbClr val="FFFF00"/>
                </a:solidFill>
              </a:rPr>
              <a:t>(HOL)</a:t>
            </a:r>
          </a:p>
        </p:txBody>
      </p:sp>
      <p:graphicFrame>
        <p:nvGraphicFramePr>
          <p:cNvPr id="1409027" name="Group 3"/>
          <p:cNvGraphicFramePr>
            <a:graphicFrameLocks noGrp="1"/>
          </p:cNvGraphicFramePr>
          <p:nvPr>
            <p:ph idx="1"/>
          </p:nvPr>
        </p:nvGraphicFramePr>
        <p:xfrm>
          <a:off x="533400" y="1052736"/>
          <a:ext cx="8077199" cy="5029200"/>
        </p:xfrm>
        <a:graphic>
          <a:graphicData uri="http://schemas.openxmlformats.org/drawingml/2006/table">
            <a:tbl>
              <a:tblPr>
                <a:tableStyleId>{2D5ABB26-0587-4C30-8999-92F81FD0307C}</a:tableStyleId>
              </a:tblPr>
              <a:tblGrid>
                <a:gridCol w="3556931"/>
                <a:gridCol w="1556157"/>
                <a:gridCol w="1778467"/>
                <a:gridCol w="1185644"/>
              </a:tblGrid>
              <a:tr h="442912">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solidFill>
                            <a:srgbClr val="00FF00"/>
                          </a:solidFill>
                          <a:effectLst/>
                          <a:latin typeface="Calibri" pitchFamily="34" charset="0"/>
                          <a:cs typeface="Calibri" pitchFamily="34" charset="0"/>
                        </a:rPr>
                        <a:t>Trait</a:t>
                      </a:r>
                      <a:endParaRPr kumimoji="0" lang="en-US" sz="2700" b="1" i="0" u="none" strike="noStrike" cap="none" normalizeH="0" baseline="0" dirty="0" smtClean="0">
                        <a:ln>
                          <a:noFill/>
                        </a:ln>
                        <a:solidFill>
                          <a:srgbClr val="00FF00"/>
                        </a:solidFill>
                        <a:effectLst/>
                        <a:latin typeface="Calibri" pitchFamily="34" charset="0"/>
                        <a:cs typeface="Calibri" pitchFamily="34" charset="0"/>
                      </a:endParaRPr>
                    </a:p>
                  </a:txBody>
                  <a:tcPr marL="0" marR="0" marT="0" marB="91440" anchor="b"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i="0" u="none" strike="noStrike" cap="none" normalizeH="0" baseline="0" dirty="0" smtClean="0">
                          <a:ln>
                            <a:noFill/>
                          </a:ln>
                          <a:solidFill>
                            <a:srgbClr val="00FF00"/>
                          </a:solidFill>
                          <a:effectLst/>
                          <a:latin typeface="Calibri" pitchFamily="34" charset="0"/>
                          <a:cs typeface="Calibri" pitchFamily="34" charset="0"/>
                        </a:rPr>
                        <a:t>Foreign excluded</a:t>
                      </a:r>
                    </a:p>
                  </a:txBody>
                  <a:tcPr marL="0" marR="0" marT="0" marB="91440" anchor="b"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i="0" u="none" strike="noStrike" cap="none" normalizeH="0" baseline="0" dirty="0" smtClean="0">
                          <a:ln>
                            <a:noFill/>
                          </a:ln>
                          <a:solidFill>
                            <a:srgbClr val="00FF00"/>
                          </a:solidFill>
                          <a:effectLst/>
                          <a:latin typeface="Calibri" pitchFamily="34" charset="0"/>
                          <a:cs typeface="Calibri" pitchFamily="34" charset="0"/>
                        </a:rPr>
                        <a:t>ST</a:t>
                      </a:r>
                    </a:p>
                  </a:txBody>
                  <a:tcPr marL="0" marR="0" marT="0" marB="91440" anchor="b"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solidFill>
                            <a:srgbClr val="00FF00"/>
                          </a:solidFill>
                          <a:effectLst/>
                          <a:latin typeface="Calibri" pitchFamily="34" charset="0"/>
                          <a:cs typeface="Calibri" pitchFamily="34" charset="0"/>
                        </a:rPr>
                        <a:t>MT</a:t>
                      </a:r>
                      <a:endParaRPr kumimoji="0" lang="en-US" sz="2700" b="1" i="0" u="none" strike="noStrike" cap="none" normalizeH="0" baseline="0" dirty="0" smtClean="0">
                        <a:ln>
                          <a:noFill/>
                        </a:ln>
                        <a:solidFill>
                          <a:srgbClr val="00FF00"/>
                        </a:solidFill>
                        <a:effectLst/>
                        <a:latin typeface="Calibri" pitchFamily="34" charset="0"/>
                        <a:cs typeface="Calibri" pitchFamily="34" charset="0"/>
                      </a:endParaRPr>
                    </a:p>
                  </a:txBody>
                  <a:tcPr marL="0" marR="0" marT="0" marB="91440" anchor="b"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i="0" u="none" strike="noStrike" cap="none" normalizeH="0" baseline="0" dirty="0" smtClean="0">
                          <a:ln>
                            <a:noFill/>
                          </a:ln>
                          <a:solidFill>
                            <a:srgbClr val="FFFF00"/>
                          </a:solidFill>
                          <a:effectLst/>
                          <a:latin typeface="Calibri" pitchFamily="34" charset="0"/>
                          <a:cs typeface="Calibri" pitchFamily="34" charset="0"/>
                        </a:rPr>
                        <a:t>Average (9 traits)</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i="0" u="none" strike="noStrike" cap="none" normalizeH="0" baseline="0" dirty="0" smtClean="0">
                          <a:ln>
                            <a:noFill/>
                          </a:ln>
                          <a:solidFill>
                            <a:srgbClr val="FFFF00"/>
                          </a:solidFill>
                          <a:effectLst/>
                          <a:latin typeface="Calibri" pitchFamily="34" charset="0"/>
                          <a:cs typeface="Calibri" pitchFamily="34" charset="0"/>
                        </a:rPr>
                        <a:t>21.9</a:t>
                      </a:r>
                    </a:p>
                  </a:txBody>
                  <a:tcPr marL="0" marR="457200" marT="0" marB="0"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i="0" u="none" strike="noStrike" cap="none" normalizeH="0" baseline="0" dirty="0" smtClean="0">
                          <a:ln>
                            <a:noFill/>
                          </a:ln>
                          <a:solidFill>
                            <a:srgbClr val="FFFF00"/>
                          </a:solidFill>
                          <a:effectLst/>
                          <a:latin typeface="Calibri" pitchFamily="34" charset="0"/>
                          <a:cs typeface="Calibri" pitchFamily="34" charset="0"/>
                        </a:rPr>
                        <a:t>24.6</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i="0" u="none" strike="noStrike" cap="none" normalizeH="0" baseline="0" dirty="0" smtClean="0">
                          <a:ln>
                            <a:noFill/>
                          </a:ln>
                          <a:solidFill>
                            <a:srgbClr val="FFFF00"/>
                          </a:solidFill>
                          <a:effectLst/>
                          <a:latin typeface="Calibri" pitchFamily="34" charset="0"/>
                          <a:cs typeface="Calibri" pitchFamily="34" charset="0"/>
                        </a:rPr>
                        <a:t>24.5</a:t>
                      </a: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Milk</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26.6</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28.7</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28.6</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6213">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Fat</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29.0</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31.3</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31.1</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Protein</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20.2</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22.5</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22.3</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Productive life</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19.5</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21.8</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22.2</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SCS</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23.7</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27.2</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27.2</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Daughter pregnancy rate</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17.5</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21.3</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21.2</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Final score</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22.2</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24.0</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24.1</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6213">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Stature</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29.4</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34.0</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33.9</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Sire calving ease</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8.8</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10.4</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9.7</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bl>
          </a:graphicData>
        </a:graphic>
      </p:graphicFrame>
      <p:pic>
        <p:nvPicPr>
          <p:cNvPr id="11266" name="Picture 2" descr="http://upload.wikimedia.org/wikipedia/commons/8/89/Koeienkoppen.jpg"/>
          <p:cNvPicPr>
            <a:picLocks noChangeAspect="1" noChangeArrowheads="1"/>
          </p:cNvPicPr>
          <p:nvPr/>
        </p:nvPicPr>
        <p:blipFill>
          <a:blip r:embed="rId2" cstate="print"/>
          <a:srcRect l="21900" b="48000"/>
          <a:stretch>
            <a:fillRect/>
          </a:stretch>
        </p:blipFill>
        <p:spPr bwMode="auto">
          <a:xfrm>
            <a:off x="8001000" y="0"/>
            <a:ext cx="1143000" cy="95128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457200" y="228600"/>
            <a:ext cx="8229600" cy="553998"/>
          </a:xfrm>
        </p:spPr>
        <p:txBody>
          <a:bodyPr/>
          <a:lstStyle/>
          <a:p>
            <a:pPr eaLnBrk="1" hangingPunct="1"/>
            <a:r>
              <a:rPr lang="en-US" dirty="0" smtClean="0"/>
              <a:t>REL gain over PA </a:t>
            </a:r>
            <a:r>
              <a:rPr lang="en-US" dirty="0" smtClean="0">
                <a:solidFill>
                  <a:srgbClr val="FFFF00"/>
                </a:solidFill>
              </a:rPr>
              <a:t>(BSW)</a:t>
            </a:r>
          </a:p>
        </p:txBody>
      </p:sp>
      <p:graphicFrame>
        <p:nvGraphicFramePr>
          <p:cNvPr id="1409027" name="Group 3"/>
          <p:cNvGraphicFramePr>
            <a:graphicFrameLocks noGrp="1"/>
          </p:cNvGraphicFramePr>
          <p:nvPr>
            <p:ph idx="1"/>
          </p:nvPr>
        </p:nvGraphicFramePr>
        <p:xfrm>
          <a:off x="533401" y="1052736"/>
          <a:ext cx="8077199" cy="5029200"/>
        </p:xfrm>
        <a:graphic>
          <a:graphicData uri="http://schemas.openxmlformats.org/drawingml/2006/table">
            <a:tbl>
              <a:tblPr>
                <a:tableStyleId>{2D5ABB26-0587-4C30-8999-92F81FD0307C}</a:tableStyleId>
              </a:tblPr>
              <a:tblGrid>
                <a:gridCol w="3556931"/>
                <a:gridCol w="1556157"/>
                <a:gridCol w="1778467"/>
                <a:gridCol w="1185644"/>
              </a:tblGrid>
              <a:tr h="442912">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solidFill>
                            <a:srgbClr val="00FF00"/>
                          </a:solidFill>
                          <a:effectLst/>
                          <a:latin typeface="Calibri" pitchFamily="34" charset="0"/>
                          <a:cs typeface="Calibri" pitchFamily="34" charset="0"/>
                        </a:rPr>
                        <a:t>Trait</a:t>
                      </a:r>
                      <a:endParaRPr kumimoji="0" lang="en-US" sz="2700" b="1" i="0" u="none" strike="noStrike" cap="none" normalizeH="0" baseline="0" dirty="0" smtClean="0">
                        <a:ln>
                          <a:noFill/>
                        </a:ln>
                        <a:solidFill>
                          <a:srgbClr val="00FF00"/>
                        </a:solidFill>
                        <a:effectLst/>
                        <a:latin typeface="Calibri" pitchFamily="34" charset="0"/>
                        <a:cs typeface="Calibri" pitchFamily="34" charset="0"/>
                      </a:endParaRPr>
                    </a:p>
                  </a:txBody>
                  <a:tcPr marL="0" marR="0" marT="0" marB="91440" anchor="b"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i="0" u="none" strike="noStrike" cap="none" normalizeH="0" baseline="0" dirty="0" smtClean="0">
                          <a:ln>
                            <a:noFill/>
                          </a:ln>
                          <a:solidFill>
                            <a:srgbClr val="00FF00"/>
                          </a:solidFill>
                          <a:effectLst/>
                          <a:latin typeface="Calibri" pitchFamily="34" charset="0"/>
                          <a:cs typeface="Calibri" pitchFamily="34" charset="0"/>
                        </a:rPr>
                        <a:t>Foreign excluded</a:t>
                      </a:r>
                    </a:p>
                  </a:txBody>
                  <a:tcPr marL="0" marR="0" marT="0" marB="91440" horzOverflow="overflow"/>
                </a:tc>
                <a:tc>
                  <a:txBody>
                    <a:bodyPr/>
                    <a:lstStyle/>
                    <a:p>
                      <a:pPr marL="0" marR="0" lvl="0" indent="0" algn="ctr" defTabSz="914400" rtl="0" eaLnBrk="1" fontAlgn="base" latinLnBrk="0" hangingPunct="1">
                        <a:lnSpc>
                          <a:spcPct val="100000"/>
                        </a:lnSpc>
                        <a:spcBef>
                          <a:spcPct val="0"/>
                        </a:spcBef>
                        <a:spcAft>
                          <a:spcPts val="0"/>
                        </a:spcAft>
                        <a:buClr>
                          <a:srgbClr val="009900"/>
                        </a:buClr>
                        <a:buSzPct val="67000"/>
                        <a:buFont typeface="Monotype Sorts" pitchFamily="2" charset="2"/>
                        <a:buNone/>
                        <a:tabLst/>
                      </a:pPr>
                      <a:r>
                        <a:rPr kumimoji="0" lang="en-US" sz="2700" b="1" i="0" u="none" strike="noStrike" cap="none" normalizeH="0" baseline="0" dirty="0" smtClean="0">
                          <a:ln>
                            <a:noFill/>
                          </a:ln>
                          <a:solidFill>
                            <a:srgbClr val="00FF00"/>
                          </a:solidFill>
                          <a:effectLst/>
                          <a:latin typeface="Calibri" pitchFamily="34" charset="0"/>
                          <a:cs typeface="Calibri" pitchFamily="34" charset="0"/>
                        </a:rPr>
                        <a:t>ST</a:t>
                      </a:r>
                    </a:p>
                  </a:txBody>
                  <a:tcPr marL="0" marR="0" marT="0" marB="91440" anchor="b" horzOverflow="overflow"/>
                </a:tc>
                <a:tc>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solidFill>
                            <a:srgbClr val="00FF00"/>
                          </a:solidFill>
                          <a:effectLst/>
                          <a:latin typeface="Calibri" pitchFamily="34" charset="0"/>
                          <a:cs typeface="Calibri" pitchFamily="34" charset="0"/>
                        </a:rPr>
                        <a:t>MT</a:t>
                      </a:r>
                      <a:endParaRPr kumimoji="0" lang="en-US" sz="2700" b="1" i="0" u="none" strike="noStrike" cap="none" normalizeH="0" baseline="0" dirty="0" smtClean="0">
                        <a:ln>
                          <a:noFill/>
                        </a:ln>
                        <a:solidFill>
                          <a:srgbClr val="00FF00"/>
                        </a:solidFill>
                        <a:effectLst/>
                        <a:latin typeface="Calibri" pitchFamily="34" charset="0"/>
                        <a:cs typeface="Calibri" pitchFamily="34" charset="0"/>
                      </a:endParaRPr>
                    </a:p>
                  </a:txBody>
                  <a:tcPr marL="0" marR="0" marT="0" marB="91440" anchor="b"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i="0" u="none" strike="noStrike" cap="none" normalizeH="0" baseline="0" dirty="0" smtClean="0">
                          <a:ln>
                            <a:noFill/>
                          </a:ln>
                          <a:solidFill>
                            <a:srgbClr val="FFFF00"/>
                          </a:solidFill>
                          <a:effectLst/>
                          <a:latin typeface="Calibri" pitchFamily="34" charset="0"/>
                          <a:cs typeface="Calibri" pitchFamily="34" charset="0"/>
                        </a:rPr>
                        <a:t>Average (9 traits)</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i="0" u="none" strike="noStrike" cap="none" normalizeH="0" baseline="0" dirty="0" smtClean="0">
                          <a:ln>
                            <a:noFill/>
                          </a:ln>
                          <a:solidFill>
                            <a:srgbClr val="FFFF00"/>
                          </a:solidFill>
                          <a:effectLst/>
                          <a:latin typeface="Calibri" pitchFamily="34" charset="0"/>
                          <a:cs typeface="Calibri" pitchFamily="34" charset="0"/>
                        </a:rPr>
                        <a:t>8.5</a:t>
                      </a:r>
                    </a:p>
                  </a:txBody>
                  <a:tcPr marL="0" marR="45720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i="0" u="none" strike="noStrike" cap="none" normalizeH="0" baseline="0" dirty="0" smtClean="0">
                          <a:ln>
                            <a:noFill/>
                          </a:ln>
                          <a:solidFill>
                            <a:srgbClr val="FFFF00"/>
                          </a:solidFill>
                          <a:effectLst/>
                          <a:latin typeface="Calibri" pitchFamily="34" charset="0"/>
                          <a:cs typeface="Calibri" pitchFamily="34" charset="0"/>
                        </a:rPr>
                        <a:t>11.7</a:t>
                      </a:r>
                    </a:p>
                  </a:txBody>
                  <a:tcPr marL="0" marR="576072"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i="0" u="none" strike="noStrike" cap="none" normalizeH="0" baseline="0" dirty="0" smtClean="0">
                          <a:ln>
                            <a:noFill/>
                          </a:ln>
                          <a:solidFill>
                            <a:srgbClr val="FFFF00"/>
                          </a:solidFill>
                          <a:effectLst/>
                          <a:latin typeface="Calibri" pitchFamily="34" charset="0"/>
                          <a:cs typeface="Calibri" pitchFamily="34" charset="0"/>
                        </a:rPr>
                        <a:t>13.1</a:t>
                      </a: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Milk</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15.6</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20.9</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576072"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20.6</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6213">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Fat</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10.3</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11.4</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576072"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12.5</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Protein</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13.5</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16.2</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576072"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16.6</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Productive life</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4.9</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6.5</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576072"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7.5</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SCS</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5.0</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4.2</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576072"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6.6</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Daughter pregnancy rate</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9.8</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6.8</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576072"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7.3</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Final score</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2.7</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9.3</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576072"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15.7</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6213">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Stature</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12.8</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21.5</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576072"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24.2</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r h="174625">
                <a:tc>
                  <a:txBody>
                    <a:bodyPr/>
                    <a:lstStyle/>
                    <a:p>
                      <a:pPr marL="0" marR="0" lvl="0" indent="0" algn="l"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Sire calving ease</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1.9</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457200"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8.7</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576072" marT="0" marB="0" horzOverflow="overflow"/>
                </a:tc>
                <a:tc>
                  <a:txBody>
                    <a:bodyPr/>
                    <a:lstStyle/>
                    <a:p>
                      <a:pPr marL="0" marR="0" lvl="0" indent="0" algn="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r>
                        <a:rPr kumimoji="0" lang="en-US" sz="2700" b="1" u="none" strike="noStrike" cap="none" normalizeH="0" baseline="0" dirty="0" smtClean="0">
                          <a:ln>
                            <a:noFill/>
                          </a:ln>
                          <a:effectLst/>
                          <a:latin typeface="Calibri" pitchFamily="34" charset="0"/>
                          <a:cs typeface="Calibri" pitchFamily="34" charset="0"/>
                        </a:rPr>
                        <a:t>6.6</a:t>
                      </a:r>
                      <a:endParaRPr kumimoji="0" lang="en-US" sz="2700" b="1" i="0" u="none" strike="noStrike" cap="none" normalizeH="0" baseline="0" dirty="0" smtClean="0">
                        <a:ln>
                          <a:noFill/>
                        </a:ln>
                        <a:solidFill>
                          <a:schemeClr val="tx1"/>
                        </a:solidFill>
                        <a:effectLst/>
                        <a:latin typeface="Calibri" pitchFamily="34" charset="0"/>
                        <a:cs typeface="Calibri" pitchFamily="34" charset="0"/>
                      </a:endParaRPr>
                    </a:p>
                  </a:txBody>
                  <a:tcPr marL="0" marR="274320" marT="0" marB="0" horzOverflow="overflow"/>
                </a:tc>
              </a:tr>
            </a:tbl>
          </a:graphicData>
        </a:graphic>
      </p:graphicFrame>
      <p:pic>
        <p:nvPicPr>
          <p:cNvPr id="5" name="Picture 2" descr="http://upload.wikimedia.org/wikipedia/commons/thumb/8/8e/Brown_Swiss_cow_at_Western_Idaho_Fair_2009.jpg/320px-Brown_Swiss_cow_at_Western_Idaho_Fair_2009.jpg"/>
          <p:cNvPicPr>
            <a:picLocks noChangeAspect="1" noChangeArrowheads="1"/>
          </p:cNvPicPr>
          <p:nvPr/>
        </p:nvPicPr>
        <p:blipFill>
          <a:blip r:embed="rId2" cstate="print"/>
          <a:srcRect l="1125" t="6667" r="15000"/>
          <a:stretch>
            <a:fillRect/>
          </a:stretch>
        </p:blipFill>
        <p:spPr bwMode="auto">
          <a:xfrm>
            <a:off x="8001000" y="0"/>
            <a:ext cx="1143000" cy="953919"/>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smtClean="0"/>
              <a:t>Service applies to many chips</a:t>
            </a:r>
          </a:p>
        </p:txBody>
      </p:sp>
      <p:sp>
        <p:nvSpPr>
          <p:cNvPr id="17410" name="Content Placeholder 2"/>
          <p:cNvSpPr>
            <a:spLocks noGrp="1"/>
          </p:cNvSpPr>
          <p:nvPr>
            <p:ph idx="1"/>
          </p:nvPr>
        </p:nvSpPr>
        <p:spPr>
          <a:xfrm>
            <a:off x="455613" y="1371600"/>
            <a:ext cx="8226425" cy="4324350"/>
          </a:xfrm>
        </p:spPr>
        <p:txBody>
          <a:bodyPr/>
          <a:lstStyle/>
          <a:p>
            <a:pPr marL="319088" indent="-319088">
              <a:buClr>
                <a:srgbClr val="66CCFF"/>
              </a:buClr>
              <a:buSzPct val="100000"/>
              <a:buFont typeface="Wingdings" pitchFamily="2" charset="2"/>
              <a:buChar char="Ø"/>
            </a:pPr>
            <a:r>
              <a:rPr lang="en-US" dirty="0" smtClean="0"/>
              <a:t>Different </a:t>
            </a:r>
            <a:r>
              <a:rPr lang="en-US" dirty="0" smtClean="0">
                <a:solidFill>
                  <a:srgbClr val="00FF00"/>
                </a:solidFill>
              </a:rPr>
              <a:t>companies</a:t>
            </a:r>
            <a:r>
              <a:rPr lang="en-US" dirty="0" smtClean="0"/>
              <a:t> and </a:t>
            </a:r>
            <a:r>
              <a:rPr lang="en-US" dirty="0" smtClean="0">
                <a:solidFill>
                  <a:srgbClr val="FFFF00"/>
                </a:solidFill>
              </a:rPr>
              <a:t>densities</a:t>
            </a:r>
          </a:p>
          <a:p>
            <a:pPr marL="593725" lvl="1">
              <a:buClr>
                <a:schemeClr val="tx1"/>
              </a:buClr>
              <a:buSzPct val="100000"/>
              <a:buFont typeface="Arial" pitchFamily="34" charset="0"/>
              <a:buChar char="•"/>
            </a:pPr>
            <a:r>
              <a:rPr lang="en-US" sz="2400" dirty="0" err="1" smtClean="0">
                <a:solidFill>
                  <a:srgbClr val="00FF00"/>
                </a:solidFill>
              </a:rPr>
              <a:t>Illumina</a:t>
            </a:r>
            <a:r>
              <a:rPr lang="en-US" sz="2400" dirty="0" smtClean="0">
                <a:solidFill>
                  <a:srgbClr val="00FF00"/>
                </a:solidFill>
              </a:rPr>
              <a:t>, </a:t>
            </a:r>
            <a:r>
              <a:rPr lang="en-US" sz="2400" dirty="0" err="1" smtClean="0">
                <a:solidFill>
                  <a:srgbClr val="00FF00"/>
                </a:solidFill>
              </a:rPr>
              <a:t>GeneSeek</a:t>
            </a:r>
            <a:r>
              <a:rPr lang="en-US" sz="2400" dirty="0" smtClean="0">
                <a:solidFill>
                  <a:srgbClr val="00FF00"/>
                </a:solidFill>
              </a:rPr>
              <a:t>, </a:t>
            </a:r>
            <a:r>
              <a:rPr lang="en-US" sz="2400" dirty="0" err="1" smtClean="0">
                <a:solidFill>
                  <a:srgbClr val="00FF00"/>
                </a:solidFill>
              </a:rPr>
              <a:t>Zoetis</a:t>
            </a:r>
            <a:r>
              <a:rPr lang="en-US" sz="2400" dirty="0" smtClean="0">
                <a:solidFill>
                  <a:srgbClr val="00FF00"/>
                </a:solidFill>
              </a:rPr>
              <a:t>, European LD</a:t>
            </a:r>
          </a:p>
          <a:p>
            <a:pPr marL="593725" lvl="1">
              <a:buClr>
                <a:schemeClr val="tx1"/>
              </a:buClr>
              <a:buSzPct val="100000"/>
              <a:buFont typeface="Arial" pitchFamily="34" charset="0"/>
              <a:buChar char="•"/>
            </a:pPr>
            <a:r>
              <a:rPr lang="en-US" sz="2400" dirty="0" smtClean="0">
                <a:solidFill>
                  <a:srgbClr val="FFFF00"/>
                </a:solidFill>
              </a:rPr>
              <a:t>3K, 7K, 8K, 10K, 50K, 77K, </a:t>
            </a:r>
            <a:r>
              <a:rPr lang="en-US" sz="2400" dirty="0" smtClean="0"/>
              <a:t>and </a:t>
            </a:r>
            <a:r>
              <a:rPr lang="en-US" sz="2400" dirty="0" smtClean="0">
                <a:solidFill>
                  <a:srgbClr val="FFFF00"/>
                </a:solidFill>
              </a:rPr>
              <a:t>777K</a:t>
            </a:r>
            <a:r>
              <a:rPr lang="en-US" sz="2400" dirty="0" smtClean="0"/>
              <a:t> chips</a:t>
            </a:r>
          </a:p>
          <a:p>
            <a:pPr marL="593725" lvl="1">
              <a:buClr>
                <a:schemeClr val="tx1"/>
              </a:buClr>
              <a:buSzPct val="100000"/>
              <a:buFont typeface="Arial" pitchFamily="34" charset="0"/>
              <a:buChar char="•"/>
            </a:pPr>
            <a:r>
              <a:rPr lang="en-US" sz="2400" dirty="0" smtClean="0"/>
              <a:t>Imputed (</a:t>
            </a:r>
            <a:r>
              <a:rPr lang="en-US" sz="2400" dirty="0" err="1" smtClean="0"/>
              <a:t>nongenotyped</a:t>
            </a:r>
            <a:r>
              <a:rPr lang="en-US" sz="2400" dirty="0" smtClean="0"/>
              <a:t>) dams of ≥4 progeny</a:t>
            </a:r>
          </a:p>
          <a:p>
            <a:pPr marL="319088" indent="-319088">
              <a:buClr>
                <a:srgbClr val="66CCFF"/>
              </a:buClr>
              <a:buSzPct val="100000"/>
              <a:buFont typeface="Wingdings" pitchFamily="2" charset="2"/>
              <a:buChar char="Ø"/>
            </a:pPr>
            <a:r>
              <a:rPr lang="en-US" dirty="0" smtClean="0"/>
              <a:t>All animals imputed to </a:t>
            </a:r>
            <a:r>
              <a:rPr lang="en-US" dirty="0" smtClean="0">
                <a:solidFill>
                  <a:srgbClr val="FFFF00"/>
                </a:solidFill>
              </a:rPr>
              <a:t>61,013</a:t>
            </a:r>
            <a:r>
              <a:rPr lang="en-US" dirty="0" smtClean="0"/>
              <a:t> markers</a:t>
            </a:r>
          </a:p>
          <a:p>
            <a:pPr marL="319088" indent="-319088">
              <a:buClr>
                <a:srgbClr val="66CCFF"/>
              </a:buClr>
              <a:buSzPct val="100000"/>
              <a:buFont typeface="Wingdings" pitchFamily="2" charset="2"/>
              <a:buChar char="Ø"/>
            </a:pPr>
            <a:r>
              <a:rPr lang="en-US" dirty="0" smtClean="0"/>
              <a:t>Includes best SNPs from </a:t>
            </a:r>
            <a:r>
              <a:rPr lang="en-US" dirty="0" smtClean="0">
                <a:solidFill>
                  <a:srgbClr val="FFFF00"/>
                </a:solidFill>
              </a:rPr>
              <a:t>777K</a:t>
            </a:r>
            <a:r>
              <a:rPr lang="en-US" dirty="0" smtClean="0"/>
              <a:t> and gene tests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a:xfrm>
            <a:off x="455613" y="182563"/>
            <a:ext cx="8226425" cy="584200"/>
          </a:xfrm>
        </p:spPr>
        <p:txBody>
          <a:bodyPr/>
          <a:lstStyle/>
          <a:p>
            <a:r>
              <a:rPr lang="en-US" smtClean="0"/>
              <a:t>Genotype chips</a:t>
            </a:r>
            <a:endParaRPr lang="en-US" smtClean="0">
              <a:solidFill>
                <a:srgbClr val="FFFF00"/>
              </a:solidFill>
            </a:endParaRPr>
          </a:p>
        </p:txBody>
      </p:sp>
      <p:graphicFrame>
        <p:nvGraphicFramePr>
          <p:cNvPr id="6" name="Table 5"/>
          <p:cNvGraphicFramePr>
            <a:graphicFrameLocks noGrp="1"/>
          </p:cNvGraphicFramePr>
          <p:nvPr/>
        </p:nvGraphicFramePr>
        <p:xfrm>
          <a:off x="595313" y="928688"/>
          <a:ext cx="7253287" cy="4998720"/>
        </p:xfrm>
        <a:graphic>
          <a:graphicData uri="http://schemas.openxmlformats.org/drawingml/2006/table">
            <a:tbl>
              <a:tblPr firstRow="1" bandRow="1">
                <a:tableStyleId>{2D5ABB26-0587-4C30-8999-92F81FD0307C}</a:tableStyleId>
              </a:tblPr>
              <a:tblGrid>
                <a:gridCol w="1625242"/>
                <a:gridCol w="1589445"/>
                <a:gridCol w="609600"/>
                <a:gridCol w="1335984"/>
                <a:gridCol w="2093016"/>
              </a:tblGrid>
              <a:tr h="1229161">
                <a:tc>
                  <a:txBody>
                    <a:bodyPr/>
                    <a:lstStyle/>
                    <a:p>
                      <a:r>
                        <a:rPr lang="en-US" sz="2800" b="1" u="sng" dirty="0" smtClean="0">
                          <a:solidFill>
                            <a:srgbClr val="FFFF00"/>
                          </a:solidFill>
                        </a:rPr>
                        <a:t>              Chip</a:t>
                      </a:r>
                      <a:r>
                        <a:rPr lang="en-US" sz="2800" b="1" u="sng" baseline="0" dirty="0" smtClean="0">
                          <a:solidFill>
                            <a:srgbClr val="FFFF00"/>
                          </a:solidFill>
                        </a:rPr>
                        <a:t> Name</a:t>
                      </a:r>
                      <a:endParaRPr lang="en-US" sz="2800" b="1" u="sng" dirty="0">
                        <a:solidFill>
                          <a:srgbClr val="FFFF00"/>
                        </a:solidFill>
                      </a:endParaRPr>
                    </a:p>
                  </a:txBody>
                  <a:tcPr anchor="b">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u="sng" dirty="0" smtClean="0">
                          <a:solidFill>
                            <a:schemeClr val="tx1"/>
                          </a:solidFill>
                        </a:rPr>
                        <a:t>No.</a:t>
                      </a:r>
                      <a:r>
                        <a:rPr lang="en-US" sz="2800" b="1" u="sng" baseline="0" dirty="0" smtClean="0">
                          <a:solidFill>
                            <a:schemeClr val="tx1"/>
                          </a:solidFill>
                        </a:rPr>
                        <a:t> of SNP</a:t>
                      </a:r>
                      <a:endParaRPr lang="en-US" sz="2800" b="1" u="sng" dirty="0">
                        <a:solidFill>
                          <a:schemeClr val="tx1"/>
                        </a:solidFill>
                      </a:endParaRPr>
                    </a:p>
                  </a:txBody>
                  <a:tcPr anchor="b">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b="1" u="sng" dirty="0">
                        <a:solidFill>
                          <a:schemeClr val="tx1"/>
                        </a:solidFill>
                      </a:endParaRPr>
                    </a:p>
                  </a:txBody>
                  <a:tcPr anchor="b">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800" b="1" u="sng" dirty="0" smtClean="0">
                          <a:solidFill>
                            <a:srgbClr val="FFFF00"/>
                          </a:solidFill>
                        </a:rPr>
                        <a:t>Chip Name</a:t>
                      </a:r>
                      <a:endParaRPr lang="en-US" sz="2800" b="1" u="sng" dirty="0">
                        <a:solidFill>
                          <a:srgbClr val="FFFF00"/>
                        </a:solidFill>
                      </a:endParaRPr>
                    </a:p>
                  </a:txBody>
                  <a:tcPr anchor="b">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u="sng" dirty="0" smtClean="0">
                          <a:solidFill>
                            <a:schemeClr val="tx1"/>
                          </a:solidFill>
                        </a:rPr>
                        <a:t>No. of SNP</a:t>
                      </a:r>
                      <a:endParaRPr lang="en-US" sz="2800" b="1" u="sng" dirty="0">
                        <a:solidFill>
                          <a:schemeClr val="tx1"/>
                        </a:solidFill>
                      </a:endParaRPr>
                    </a:p>
                  </a:txBody>
                  <a:tcPr anchor="b">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64350">
                <a:tc>
                  <a:txBody>
                    <a:bodyPr/>
                    <a:lstStyle/>
                    <a:p>
                      <a:r>
                        <a:rPr lang="en-US" sz="2800" b="1" dirty="0" smtClean="0">
                          <a:solidFill>
                            <a:srgbClr val="FFFF00"/>
                          </a:solidFill>
                        </a:rPr>
                        <a:t>50K</a:t>
                      </a:r>
                      <a:endParaRPr lang="en-US" sz="2800" b="1" dirty="0">
                        <a:solidFill>
                          <a:srgbClr val="FFFF00"/>
                        </a:solidFill>
                      </a:endParaRPr>
                    </a:p>
                  </a:txBody>
                  <a:tcPr>
                    <a:lnT w="38100" cap="flat" cmpd="sng" algn="ctr">
                      <a:solidFill>
                        <a:schemeClr val="tx1"/>
                      </a:solidFill>
                      <a:prstDash val="solid"/>
                      <a:round/>
                      <a:headEnd type="none" w="med" len="med"/>
                      <a:tailEnd type="none" w="med" len="med"/>
                    </a:lnT>
                  </a:tcPr>
                </a:tc>
                <a:tc>
                  <a:txBody>
                    <a:bodyPr/>
                    <a:lstStyle/>
                    <a:p>
                      <a:pPr algn="r"/>
                      <a:r>
                        <a:rPr lang="en-US" sz="2800" b="1" dirty="0" smtClean="0">
                          <a:solidFill>
                            <a:schemeClr val="tx1"/>
                          </a:solidFill>
                        </a:rPr>
                        <a:t>54,001</a:t>
                      </a:r>
                      <a:endParaRPr lang="en-US" sz="2800" b="1" dirty="0">
                        <a:solidFill>
                          <a:schemeClr val="tx1"/>
                        </a:solidFill>
                      </a:endParaRPr>
                    </a:p>
                  </a:txBody>
                  <a:tcPr>
                    <a:lnT w="38100" cap="flat" cmpd="sng" algn="ctr">
                      <a:solidFill>
                        <a:schemeClr val="tx1"/>
                      </a:solidFill>
                      <a:prstDash val="solid"/>
                      <a:round/>
                      <a:headEnd type="none" w="med" len="med"/>
                      <a:tailEnd type="none" w="med" len="med"/>
                    </a:lnT>
                  </a:tcPr>
                </a:tc>
                <a:tc>
                  <a:txBody>
                    <a:bodyPr/>
                    <a:lstStyle/>
                    <a:p>
                      <a:endParaRPr lang="en-US" sz="2800" b="1" dirty="0">
                        <a:solidFill>
                          <a:schemeClr val="tx1"/>
                        </a:solidFill>
                      </a:endParaRPr>
                    </a:p>
                  </a:txBody>
                  <a:tcPr>
                    <a:lnT w="38100" cap="flat" cmpd="sng" algn="ctr">
                      <a:solidFill>
                        <a:schemeClr val="tx1"/>
                      </a:solidFill>
                      <a:prstDash val="solid"/>
                      <a:round/>
                      <a:headEnd type="none" w="med" len="med"/>
                      <a:tailEnd type="none" w="med" len="med"/>
                    </a:lnT>
                  </a:tcPr>
                </a:tc>
                <a:tc>
                  <a:txBody>
                    <a:bodyPr/>
                    <a:lstStyle/>
                    <a:p>
                      <a:pPr algn="l"/>
                      <a:r>
                        <a:rPr lang="en-US" sz="2800" b="1" dirty="0" smtClean="0">
                          <a:solidFill>
                            <a:srgbClr val="FFFF00"/>
                          </a:solidFill>
                        </a:rPr>
                        <a:t>GHD</a:t>
                      </a:r>
                      <a:endParaRPr lang="en-US" sz="2800" b="1" dirty="0">
                        <a:solidFill>
                          <a:srgbClr val="FFFF00"/>
                        </a:solidFill>
                      </a:endParaRPr>
                    </a:p>
                  </a:txBody>
                  <a:tcPr>
                    <a:lnT w="38100" cap="flat" cmpd="sng" algn="ctr">
                      <a:solidFill>
                        <a:schemeClr val="tx1"/>
                      </a:solidFill>
                      <a:prstDash val="solid"/>
                      <a:round/>
                      <a:headEnd type="none" w="med" len="med"/>
                      <a:tailEnd type="none" w="med" len="med"/>
                    </a:lnT>
                  </a:tcPr>
                </a:tc>
                <a:tc>
                  <a:txBody>
                    <a:bodyPr/>
                    <a:lstStyle/>
                    <a:p>
                      <a:pPr algn="r"/>
                      <a:r>
                        <a:rPr lang="en-US" sz="2800" b="1" dirty="0" smtClean="0">
                          <a:solidFill>
                            <a:schemeClr val="tx1"/>
                          </a:solidFill>
                        </a:rPr>
                        <a:t>77,068</a:t>
                      </a:r>
                      <a:endParaRPr lang="en-US" sz="2800" b="1" dirty="0">
                        <a:solidFill>
                          <a:schemeClr val="tx1"/>
                        </a:solidFill>
                      </a:endParaRPr>
                    </a:p>
                  </a:txBody>
                  <a:tcPr>
                    <a:lnT w="38100" cap="flat" cmpd="sng" algn="ctr">
                      <a:solidFill>
                        <a:schemeClr val="tx1"/>
                      </a:solidFill>
                      <a:prstDash val="solid"/>
                      <a:round/>
                      <a:headEnd type="none" w="med" len="med"/>
                      <a:tailEnd type="none" w="med" len="med"/>
                    </a:lnT>
                  </a:tcPr>
                </a:tc>
              </a:tr>
              <a:tr h="464350">
                <a:tc>
                  <a:txBody>
                    <a:bodyPr/>
                    <a:lstStyle/>
                    <a:p>
                      <a:r>
                        <a:rPr lang="en-US" sz="2800" b="1" dirty="0" smtClean="0">
                          <a:solidFill>
                            <a:srgbClr val="FFFF00"/>
                          </a:solidFill>
                        </a:rPr>
                        <a:t>50K V2</a:t>
                      </a:r>
                      <a:endParaRPr lang="en-US" sz="2800" b="1" dirty="0">
                        <a:solidFill>
                          <a:srgbClr val="FFFF00"/>
                        </a:solidFill>
                      </a:endParaRPr>
                    </a:p>
                  </a:txBody>
                  <a:tcPr/>
                </a:tc>
                <a:tc>
                  <a:txBody>
                    <a:bodyPr/>
                    <a:lstStyle/>
                    <a:p>
                      <a:pPr algn="r"/>
                      <a:r>
                        <a:rPr lang="en-US" sz="2800" b="1" dirty="0" smtClean="0">
                          <a:solidFill>
                            <a:schemeClr val="tx1"/>
                          </a:solidFill>
                        </a:rPr>
                        <a:t>54,609</a:t>
                      </a:r>
                      <a:endParaRPr lang="en-US" sz="2800" b="1" dirty="0">
                        <a:solidFill>
                          <a:schemeClr val="tx1"/>
                        </a:solidFill>
                      </a:endParaRPr>
                    </a:p>
                  </a:txBody>
                  <a:tcPr/>
                </a:tc>
                <a:tc>
                  <a:txBody>
                    <a:bodyPr/>
                    <a:lstStyle/>
                    <a:p>
                      <a:endParaRPr lang="en-US" sz="2800" b="1" dirty="0">
                        <a:solidFill>
                          <a:schemeClr val="tx1"/>
                        </a:solidFill>
                      </a:endParaRPr>
                    </a:p>
                  </a:txBody>
                  <a:tcPr/>
                </a:tc>
                <a:tc>
                  <a:txBody>
                    <a:bodyPr/>
                    <a:lstStyle/>
                    <a:p>
                      <a:pPr algn="l"/>
                      <a:r>
                        <a:rPr lang="en-US" sz="2800" b="1" dirty="0" smtClean="0">
                          <a:solidFill>
                            <a:srgbClr val="FFFF00"/>
                          </a:solidFill>
                        </a:rPr>
                        <a:t>GP2</a:t>
                      </a:r>
                      <a:endParaRPr lang="en-US" sz="2800" b="1" dirty="0">
                        <a:solidFill>
                          <a:srgbClr val="FFFF00"/>
                        </a:solidFill>
                      </a:endParaRPr>
                    </a:p>
                  </a:txBody>
                  <a:tcPr/>
                </a:tc>
                <a:tc>
                  <a:txBody>
                    <a:bodyPr/>
                    <a:lstStyle/>
                    <a:p>
                      <a:pPr algn="r"/>
                      <a:r>
                        <a:rPr lang="en-US" sz="2800" b="1" dirty="0" smtClean="0">
                          <a:solidFill>
                            <a:schemeClr val="tx1"/>
                          </a:solidFill>
                        </a:rPr>
                        <a:t>19,809</a:t>
                      </a:r>
                      <a:endParaRPr lang="en-US" sz="2800" b="1" dirty="0">
                        <a:solidFill>
                          <a:schemeClr val="tx1"/>
                        </a:solidFill>
                      </a:endParaRPr>
                    </a:p>
                  </a:txBody>
                  <a:tcPr/>
                </a:tc>
              </a:tr>
              <a:tr h="464350">
                <a:tc>
                  <a:txBody>
                    <a:bodyPr/>
                    <a:lstStyle/>
                    <a:p>
                      <a:r>
                        <a:rPr lang="en-US" sz="2800" b="1" dirty="0" smtClean="0">
                          <a:solidFill>
                            <a:srgbClr val="FFFF00"/>
                          </a:solidFill>
                        </a:rPr>
                        <a:t>3K</a:t>
                      </a:r>
                      <a:endParaRPr lang="en-US" sz="2800" b="1" dirty="0">
                        <a:solidFill>
                          <a:srgbClr val="FFFF00"/>
                        </a:solidFill>
                      </a:endParaRPr>
                    </a:p>
                  </a:txBody>
                  <a:tcPr/>
                </a:tc>
                <a:tc>
                  <a:txBody>
                    <a:bodyPr/>
                    <a:lstStyle/>
                    <a:p>
                      <a:pPr algn="r"/>
                      <a:r>
                        <a:rPr lang="en-US" sz="2800" b="1" dirty="0" smtClean="0">
                          <a:solidFill>
                            <a:schemeClr val="tx1"/>
                          </a:solidFill>
                        </a:rPr>
                        <a:t>2,900</a:t>
                      </a:r>
                      <a:endParaRPr lang="en-US" sz="2800" b="1" dirty="0">
                        <a:solidFill>
                          <a:schemeClr val="tx1"/>
                        </a:solidFill>
                      </a:endParaRPr>
                    </a:p>
                  </a:txBody>
                  <a:tcPr/>
                </a:tc>
                <a:tc>
                  <a:txBody>
                    <a:bodyPr/>
                    <a:lstStyle/>
                    <a:p>
                      <a:endParaRPr lang="en-US" sz="2800" b="1">
                        <a:solidFill>
                          <a:schemeClr val="tx1"/>
                        </a:solidFill>
                      </a:endParaRPr>
                    </a:p>
                  </a:txBody>
                  <a:tcPr/>
                </a:tc>
                <a:tc>
                  <a:txBody>
                    <a:bodyPr/>
                    <a:lstStyle/>
                    <a:p>
                      <a:pPr algn="l"/>
                      <a:r>
                        <a:rPr lang="en-US" sz="2800" b="1" dirty="0" smtClean="0">
                          <a:solidFill>
                            <a:srgbClr val="FFFF00"/>
                          </a:solidFill>
                        </a:rPr>
                        <a:t>ZLD</a:t>
                      </a:r>
                      <a:endParaRPr lang="en-US" sz="2800" b="1" dirty="0">
                        <a:solidFill>
                          <a:srgbClr val="FFFF00"/>
                        </a:solidFill>
                      </a:endParaRPr>
                    </a:p>
                  </a:txBody>
                  <a:tcPr/>
                </a:tc>
                <a:tc>
                  <a:txBody>
                    <a:bodyPr/>
                    <a:lstStyle/>
                    <a:p>
                      <a:pPr algn="r"/>
                      <a:r>
                        <a:rPr lang="en-US" sz="2800" b="1" dirty="0" smtClean="0">
                          <a:solidFill>
                            <a:schemeClr val="tx1"/>
                          </a:solidFill>
                        </a:rPr>
                        <a:t>11,410</a:t>
                      </a:r>
                      <a:endParaRPr lang="en-US" sz="2800" b="1" dirty="0">
                        <a:solidFill>
                          <a:schemeClr val="tx1"/>
                        </a:solidFill>
                      </a:endParaRPr>
                    </a:p>
                  </a:txBody>
                  <a:tcPr/>
                </a:tc>
              </a:tr>
              <a:tr h="464350">
                <a:tc>
                  <a:txBody>
                    <a:bodyPr/>
                    <a:lstStyle/>
                    <a:p>
                      <a:r>
                        <a:rPr lang="en-US" sz="2800" b="1" dirty="0" smtClean="0">
                          <a:solidFill>
                            <a:srgbClr val="FFFF00"/>
                          </a:solidFill>
                        </a:rPr>
                        <a:t>HD</a:t>
                      </a:r>
                      <a:endParaRPr lang="en-US" sz="2800" b="1" dirty="0">
                        <a:solidFill>
                          <a:srgbClr val="FFFF00"/>
                        </a:solidFill>
                      </a:endParaRPr>
                    </a:p>
                  </a:txBody>
                  <a:tcPr/>
                </a:tc>
                <a:tc>
                  <a:txBody>
                    <a:bodyPr/>
                    <a:lstStyle/>
                    <a:p>
                      <a:pPr algn="r"/>
                      <a:r>
                        <a:rPr lang="en-US" sz="2800" b="1" dirty="0" smtClean="0">
                          <a:solidFill>
                            <a:schemeClr val="tx1"/>
                          </a:solidFill>
                        </a:rPr>
                        <a:t>777,962</a:t>
                      </a:r>
                      <a:endParaRPr lang="en-US" sz="2800" b="1" dirty="0">
                        <a:solidFill>
                          <a:schemeClr val="tx1"/>
                        </a:solidFill>
                      </a:endParaRPr>
                    </a:p>
                  </a:txBody>
                  <a:tcPr/>
                </a:tc>
                <a:tc>
                  <a:txBody>
                    <a:bodyPr/>
                    <a:lstStyle/>
                    <a:p>
                      <a:endParaRPr lang="en-US" sz="2800" b="1">
                        <a:solidFill>
                          <a:schemeClr val="tx1"/>
                        </a:solidFill>
                      </a:endParaRPr>
                    </a:p>
                  </a:txBody>
                  <a:tcPr/>
                </a:tc>
                <a:tc>
                  <a:txBody>
                    <a:bodyPr/>
                    <a:lstStyle/>
                    <a:p>
                      <a:pPr algn="l"/>
                      <a:r>
                        <a:rPr lang="en-US" sz="2800" b="1" dirty="0" smtClean="0">
                          <a:solidFill>
                            <a:srgbClr val="FFFF00"/>
                          </a:solidFill>
                        </a:rPr>
                        <a:t>ZMD</a:t>
                      </a:r>
                      <a:endParaRPr lang="en-US" sz="2800" b="1" dirty="0">
                        <a:solidFill>
                          <a:srgbClr val="FFFF00"/>
                        </a:solidFill>
                      </a:endParaRPr>
                    </a:p>
                  </a:txBody>
                  <a:tcPr/>
                </a:tc>
                <a:tc>
                  <a:txBody>
                    <a:bodyPr/>
                    <a:lstStyle/>
                    <a:p>
                      <a:pPr algn="r"/>
                      <a:r>
                        <a:rPr lang="en-US" sz="2800" b="1" dirty="0" smtClean="0">
                          <a:solidFill>
                            <a:schemeClr val="tx1"/>
                          </a:solidFill>
                        </a:rPr>
                        <a:t>56,955</a:t>
                      </a:r>
                      <a:endParaRPr lang="en-US" sz="2800" b="1" dirty="0">
                        <a:solidFill>
                          <a:schemeClr val="tx1"/>
                        </a:solidFill>
                      </a:endParaRPr>
                    </a:p>
                  </a:txBody>
                  <a:tcPr/>
                </a:tc>
              </a:tr>
              <a:tr h="464350">
                <a:tc>
                  <a:txBody>
                    <a:bodyPr/>
                    <a:lstStyle/>
                    <a:p>
                      <a:r>
                        <a:rPr lang="en-US" sz="2800" b="1" dirty="0" err="1" smtClean="0">
                          <a:solidFill>
                            <a:srgbClr val="FFFF00"/>
                          </a:solidFill>
                        </a:rPr>
                        <a:t>Affy</a:t>
                      </a:r>
                      <a:endParaRPr lang="en-US" sz="2800" b="1" dirty="0">
                        <a:solidFill>
                          <a:srgbClr val="FFFF00"/>
                        </a:solidFill>
                      </a:endParaRPr>
                    </a:p>
                  </a:txBody>
                  <a:tcPr/>
                </a:tc>
                <a:tc>
                  <a:txBody>
                    <a:bodyPr/>
                    <a:lstStyle/>
                    <a:p>
                      <a:pPr algn="r"/>
                      <a:r>
                        <a:rPr lang="en-US" sz="2800" b="1" dirty="0" smtClean="0">
                          <a:solidFill>
                            <a:schemeClr val="tx1"/>
                          </a:solidFill>
                        </a:rPr>
                        <a:t>648,875</a:t>
                      </a:r>
                      <a:endParaRPr lang="en-US" sz="2800" b="1" dirty="0">
                        <a:solidFill>
                          <a:schemeClr val="tx1"/>
                        </a:solidFill>
                      </a:endParaRPr>
                    </a:p>
                  </a:txBody>
                  <a:tcPr/>
                </a:tc>
                <a:tc>
                  <a:txBody>
                    <a:bodyPr/>
                    <a:lstStyle/>
                    <a:p>
                      <a:endParaRPr lang="en-US" sz="2800" b="1">
                        <a:solidFill>
                          <a:schemeClr val="tx1"/>
                        </a:solidFill>
                      </a:endParaRPr>
                    </a:p>
                  </a:txBody>
                  <a:tcPr/>
                </a:tc>
                <a:tc>
                  <a:txBody>
                    <a:bodyPr/>
                    <a:lstStyle/>
                    <a:p>
                      <a:pPr algn="l"/>
                      <a:r>
                        <a:rPr lang="en-US" sz="2800" b="1" dirty="0" smtClean="0">
                          <a:solidFill>
                            <a:srgbClr val="FFFF00"/>
                          </a:solidFill>
                        </a:rPr>
                        <a:t>ELD</a:t>
                      </a:r>
                      <a:endParaRPr lang="en-US" sz="2800" b="1" dirty="0">
                        <a:solidFill>
                          <a:srgbClr val="FFFF00"/>
                        </a:solidFill>
                      </a:endParaRPr>
                    </a:p>
                  </a:txBody>
                  <a:tcPr/>
                </a:tc>
                <a:tc>
                  <a:txBody>
                    <a:bodyPr/>
                    <a:lstStyle/>
                    <a:p>
                      <a:pPr algn="r"/>
                      <a:r>
                        <a:rPr lang="en-US" sz="2800" b="1" dirty="0" smtClean="0">
                          <a:solidFill>
                            <a:schemeClr val="tx1"/>
                          </a:solidFill>
                        </a:rPr>
                        <a:t>9,072</a:t>
                      </a:r>
                      <a:endParaRPr lang="en-US" sz="2800" b="1" dirty="0">
                        <a:solidFill>
                          <a:schemeClr val="tx1"/>
                        </a:solidFill>
                      </a:endParaRPr>
                    </a:p>
                  </a:txBody>
                  <a:tcPr/>
                </a:tc>
              </a:tr>
              <a:tr h="464350">
                <a:tc>
                  <a:txBody>
                    <a:bodyPr/>
                    <a:lstStyle/>
                    <a:p>
                      <a:r>
                        <a:rPr lang="en-US" sz="2800" b="1" dirty="0" smtClean="0">
                          <a:solidFill>
                            <a:srgbClr val="FFFF00"/>
                          </a:solidFill>
                        </a:rPr>
                        <a:t>LD</a:t>
                      </a:r>
                      <a:endParaRPr lang="en-US" sz="2800" b="1" dirty="0">
                        <a:solidFill>
                          <a:srgbClr val="FFFF00"/>
                        </a:solidFill>
                      </a:endParaRPr>
                    </a:p>
                  </a:txBody>
                  <a:tcPr/>
                </a:tc>
                <a:tc>
                  <a:txBody>
                    <a:bodyPr/>
                    <a:lstStyle/>
                    <a:p>
                      <a:pPr algn="r"/>
                      <a:r>
                        <a:rPr lang="en-US" sz="2800" b="1" dirty="0" smtClean="0">
                          <a:solidFill>
                            <a:schemeClr val="tx1"/>
                          </a:solidFill>
                        </a:rPr>
                        <a:t>6,909</a:t>
                      </a:r>
                      <a:endParaRPr lang="en-US" sz="2800" b="1" dirty="0">
                        <a:solidFill>
                          <a:schemeClr val="tx1"/>
                        </a:solidFill>
                      </a:endParaRPr>
                    </a:p>
                  </a:txBody>
                  <a:tcPr/>
                </a:tc>
                <a:tc>
                  <a:txBody>
                    <a:bodyPr/>
                    <a:lstStyle/>
                    <a:p>
                      <a:endParaRPr lang="en-US" sz="2800" b="1">
                        <a:solidFill>
                          <a:schemeClr val="tx1"/>
                        </a:solidFill>
                      </a:endParaRPr>
                    </a:p>
                  </a:txBody>
                  <a:tcPr/>
                </a:tc>
                <a:tc>
                  <a:txBody>
                    <a:bodyPr/>
                    <a:lstStyle/>
                    <a:p>
                      <a:pPr algn="l"/>
                      <a:r>
                        <a:rPr lang="en-US" sz="2800" b="1" dirty="0" smtClean="0">
                          <a:solidFill>
                            <a:srgbClr val="FFFF00"/>
                          </a:solidFill>
                        </a:rPr>
                        <a:t>LD2</a:t>
                      </a:r>
                      <a:endParaRPr lang="en-US" sz="2800" b="1" dirty="0">
                        <a:solidFill>
                          <a:srgbClr val="FFFF00"/>
                        </a:solidFill>
                      </a:endParaRPr>
                    </a:p>
                  </a:txBody>
                  <a:tcPr/>
                </a:tc>
                <a:tc>
                  <a:txBody>
                    <a:bodyPr/>
                    <a:lstStyle/>
                    <a:p>
                      <a:pPr algn="r"/>
                      <a:r>
                        <a:rPr lang="en-US" sz="2800" b="1" dirty="0" smtClean="0">
                          <a:solidFill>
                            <a:schemeClr val="tx1"/>
                          </a:solidFill>
                        </a:rPr>
                        <a:t>6,912</a:t>
                      </a:r>
                      <a:endParaRPr lang="en-US" sz="2800" b="1" dirty="0">
                        <a:solidFill>
                          <a:schemeClr val="tx1"/>
                        </a:solidFill>
                      </a:endParaRPr>
                    </a:p>
                  </a:txBody>
                  <a:tcPr/>
                </a:tc>
              </a:tr>
              <a:tr h="464350">
                <a:tc>
                  <a:txBody>
                    <a:bodyPr/>
                    <a:lstStyle/>
                    <a:p>
                      <a:r>
                        <a:rPr lang="en-US" sz="2800" b="1" dirty="0" smtClean="0">
                          <a:solidFill>
                            <a:srgbClr val="FFFF00"/>
                          </a:solidFill>
                        </a:rPr>
                        <a:t>GGP</a:t>
                      </a:r>
                      <a:endParaRPr lang="en-US" sz="2800" b="1" dirty="0">
                        <a:solidFill>
                          <a:srgbClr val="FFFF00"/>
                        </a:solidFill>
                      </a:endParaRPr>
                    </a:p>
                  </a:txBody>
                  <a:tcPr/>
                </a:tc>
                <a:tc>
                  <a:txBody>
                    <a:bodyPr/>
                    <a:lstStyle/>
                    <a:p>
                      <a:pPr algn="r"/>
                      <a:r>
                        <a:rPr lang="en-US" sz="2800" b="1" dirty="0" smtClean="0">
                          <a:solidFill>
                            <a:schemeClr val="tx1"/>
                          </a:solidFill>
                        </a:rPr>
                        <a:t>8,762</a:t>
                      </a:r>
                      <a:endParaRPr lang="en-US" sz="2800" b="1" dirty="0">
                        <a:solidFill>
                          <a:schemeClr val="tx1"/>
                        </a:solidFill>
                      </a:endParaRPr>
                    </a:p>
                  </a:txBody>
                  <a:tcPr/>
                </a:tc>
                <a:tc>
                  <a:txBody>
                    <a:bodyPr/>
                    <a:lstStyle/>
                    <a:p>
                      <a:endParaRPr lang="en-US" sz="2800" b="1">
                        <a:solidFill>
                          <a:schemeClr val="tx1"/>
                        </a:solidFill>
                      </a:endParaRPr>
                    </a:p>
                  </a:txBody>
                  <a:tcPr/>
                </a:tc>
                <a:tc>
                  <a:txBody>
                    <a:bodyPr/>
                    <a:lstStyle/>
                    <a:p>
                      <a:pPr algn="l"/>
                      <a:r>
                        <a:rPr lang="en-US" sz="2800" b="1" dirty="0" smtClean="0">
                          <a:solidFill>
                            <a:srgbClr val="FFFF00"/>
                          </a:solidFill>
                        </a:rPr>
                        <a:t>GP3</a:t>
                      </a:r>
                      <a:endParaRPr lang="en-US" sz="2800" b="1" dirty="0">
                        <a:solidFill>
                          <a:srgbClr val="FFFF00"/>
                        </a:solidFill>
                      </a:endParaRPr>
                    </a:p>
                  </a:txBody>
                  <a:tcPr/>
                </a:tc>
                <a:tc>
                  <a:txBody>
                    <a:bodyPr/>
                    <a:lstStyle/>
                    <a:p>
                      <a:pPr algn="r"/>
                      <a:r>
                        <a:rPr lang="en-US" sz="2800" b="1" dirty="0" smtClean="0">
                          <a:solidFill>
                            <a:schemeClr val="tx1"/>
                          </a:solidFill>
                        </a:rPr>
                        <a:t>26,151</a:t>
                      </a:r>
                      <a:endParaRPr lang="en-US" sz="2800" b="1" dirty="0">
                        <a:solidFill>
                          <a:schemeClr val="tx1"/>
                        </a:solidFill>
                      </a:endParaRPr>
                    </a:p>
                  </a:txBody>
                  <a:tcPr/>
                </a:tc>
              </a:tr>
            </a:tbl>
          </a:graphicData>
        </a:graphic>
      </p:graphicFrame>
      <p:grpSp>
        <p:nvGrpSpPr>
          <p:cNvPr id="2" name="Group 3"/>
          <p:cNvGrpSpPr>
            <a:grpSpLocks noChangeAspect="1"/>
          </p:cNvGrpSpPr>
          <p:nvPr/>
        </p:nvGrpSpPr>
        <p:grpSpPr bwMode="auto">
          <a:xfrm>
            <a:off x="8001000" y="76200"/>
            <a:ext cx="763588" cy="2534013"/>
            <a:chOff x="7577470" y="3449799"/>
            <a:chExt cx="1377903" cy="4017906"/>
          </a:xfrm>
        </p:grpSpPr>
        <p:pic>
          <p:nvPicPr>
            <p:cNvPr id="5" name="Picture 4" descr="GGP-HD.png"/>
            <p:cNvPicPr>
              <a:picLocks noChangeAspect="1"/>
            </p:cNvPicPr>
            <p:nvPr/>
          </p:nvPicPr>
          <p:blipFill>
            <a:blip r:embed="rId2" cstate="print"/>
            <a:srcRect/>
            <a:stretch>
              <a:fillRect/>
            </a:stretch>
          </p:blipFill>
          <p:spPr>
            <a:xfrm rot="780000">
              <a:off x="7577470" y="3449799"/>
              <a:ext cx="822960" cy="2499731"/>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descr="GGP-HD.png"/>
            <p:cNvPicPr>
              <a:picLocks noChangeAspect="1"/>
            </p:cNvPicPr>
            <p:nvPr/>
          </p:nvPicPr>
          <p:blipFill>
            <a:blip r:embed="rId2" cstate="print"/>
            <a:srcRect/>
            <a:stretch>
              <a:fillRect/>
            </a:stretch>
          </p:blipFill>
          <p:spPr>
            <a:xfrm rot="780000">
              <a:off x="7665047" y="3659194"/>
              <a:ext cx="1005840" cy="3055227"/>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descr="GGP-HD.png"/>
            <p:cNvPicPr>
              <a:picLocks noChangeAspect="1"/>
            </p:cNvPicPr>
            <p:nvPr/>
          </p:nvPicPr>
          <p:blipFill>
            <a:blip r:embed="rId2" cstate="print"/>
            <a:srcRect/>
            <a:stretch>
              <a:fillRect/>
            </a:stretch>
          </p:blipFill>
          <p:spPr>
            <a:xfrm rot="780000">
              <a:off x="7812373" y="3995857"/>
              <a:ext cx="1143000" cy="3471848"/>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samples from 1 farm, 1 day</a:t>
            </a:r>
            <a:endParaRPr lang="en-US" dirty="0"/>
          </a:p>
        </p:txBody>
      </p:sp>
      <p:pic>
        <p:nvPicPr>
          <p:cNvPr id="53250" name="Picture 2"/>
          <p:cNvPicPr preferRelativeResize="0">
            <a:picLocks noChangeAspect="1" noChangeArrowheads="1"/>
          </p:cNvPicPr>
          <p:nvPr/>
        </p:nvPicPr>
        <p:blipFill>
          <a:blip r:embed="rId2" cstate="print"/>
          <a:srcRect t="14939" b="29878"/>
          <a:stretch>
            <a:fillRect/>
          </a:stretch>
        </p:blipFill>
        <p:spPr bwMode="auto">
          <a:xfrm>
            <a:off x="2123728" y="908720"/>
            <a:ext cx="5656435" cy="5544616"/>
          </a:xfrm>
          <a:prstGeom prst="rect">
            <a:avLst/>
          </a:prstGeom>
          <a:noFill/>
          <a:ln w="9525">
            <a:noFill/>
            <a:miter lim="800000"/>
            <a:headEnd/>
            <a:tailEnd/>
          </a:ln>
          <a:effectLst/>
        </p:spPr>
      </p:pic>
      <p:sp>
        <p:nvSpPr>
          <p:cNvPr id="4" name="TextBox 3"/>
          <p:cNvSpPr txBox="1"/>
          <p:nvPr/>
        </p:nvSpPr>
        <p:spPr>
          <a:xfrm>
            <a:off x="467544" y="4869160"/>
            <a:ext cx="1563248" cy="584775"/>
          </a:xfrm>
          <a:prstGeom prst="rect">
            <a:avLst/>
          </a:prstGeom>
          <a:noFill/>
        </p:spPr>
        <p:txBody>
          <a:bodyPr wrap="none" rtlCol="0">
            <a:spAutoFit/>
          </a:bodyPr>
          <a:lstStyle/>
          <a:p>
            <a:r>
              <a:rPr lang="en-US" sz="1600" dirty="0" smtClean="0"/>
              <a:t>Photo provided</a:t>
            </a:r>
          </a:p>
          <a:p>
            <a:r>
              <a:rPr lang="en-US" sz="1600" dirty="0" smtClean="0"/>
              <a:t>by </a:t>
            </a:r>
            <a:r>
              <a:rPr lang="en-US" sz="1600" dirty="0" err="1" smtClean="0"/>
              <a:t>Zoetis</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genomics</a:t>
            </a:r>
            <a:endParaRPr lang="en-US" dirty="0"/>
          </a:p>
        </p:txBody>
      </p:sp>
      <p:sp>
        <p:nvSpPr>
          <p:cNvPr id="3" name="Content Placeholder 2"/>
          <p:cNvSpPr>
            <a:spLocks noGrp="1"/>
          </p:cNvSpPr>
          <p:nvPr>
            <p:ph idx="1"/>
          </p:nvPr>
        </p:nvSpPr>
        <p:spPr>
          <a:xfrm>
            <a:off x="455613" y="1371600"/>
            <a:ext cx="8226425" cy="7432804"/>
          </a:xfrm>
        </p:spPr>
        <p:txBody>
          <a:bodyPr/>
          <a:lstStyle/>
          <a:p>
            <a:pPr>
              <a:buClr>
                <a:srgbClr val="66CCFF"/>
              </a:buClr>
              <a:buSzPct val="100000"/>
              <a:buFont typeface="Wingdings" pitchFamily="2" charset="2"/>
              <a:buChar char="Ø"/>
            </a:pPr>
            <a:r>
              <a:rPr lang="en-US" dirty="0" smtClean="0"/>
              <a:t>More genetic progress, especially for traits with less heritability</a:t>
            </a:r>
          </a:p>
          <a:p>
            <a:pPr>
              <a:buClr>
                <a:srgbClr val="66CCFF"/>
              </a:buClr>
              <a:buSzPct val="100000"/>
              <a:buFont typeface="Wingdings" pitchFamily="2" charset="2"/>
              <a:buChar char="Ø"/>
            </a:pPr>
            <a:r>
              <a:rPr lang="en-US" dirty="0" smtClean="0"/>
              <a:t>Genotypes have found many other uses</a:t>
            </a:r>
          </a:p>
          <a:p>
            <a:pPr>
              <a:buClr>
                <a:srgbClr val="66CCFF"/>
              </a:buClr>
              <a:buSzPct val="100000"/>
              <a:buFont typeface="Wingdings" pitchFamily="2" charset="2"/>
              <a:buChar char="Ø"/>
            </a:pPr>
            <a:r>
              <a:rPr lang="en-US" dirty="0" smtClean="0"/>
              <a:t>Generation interval rapidly decreased</a:t>
            </a:r>
          </a:p>
          <a:p>
            <a:pPr lvl="1">
              <a:buClr>
                <a:schemeClr val="tx1"/>
              </a:buClr>
              <a:buSzPct val="100000"/>
              <a:buFont typeface="Arial" pitchFamily="34" charset="0"/>
              <a:buChar char="•"/>
            </a:pPr>
            <a:r>
              <a:rPr lang="en-US" dirty="0" smtClean="0"/>
              <a:t>Young heifers are used as embryo donors</a:t>
            </a:r>
          </a:p>
          <a:p>
            <a:pPr lvl="1">
              <a:buClr>
                <a:schemeClr val="tx1"/>
              </a:buClr>
              <a:buSzPct val="100000"/>
              <a:buFont typeface="Arial" pitchFamily="34" charset="0"/>
              <a:buChar char="•"/>
            </a:pPr>
            <a:r>
              <a:rPr lang="en-US" dirty="0" smtClean="0"/>
              <a:t>Young bull use rapidly increased: Examine top Net Merit bulls from 2 years ago that now have &gt;100 daughters </a:t>
            </a:r>
            <a:r>
              <a:rPr lang="en-US" dirty="0" smtClean="0">
                <a:solidFill>
                  <a:schemeClr val="accent1">
                    <a:lumMod val="40000"/>
                    <a:lumOff val="60000"/>
                  </a:schemeClr>
                </a:solidFill>
              </a:rPr>
              <a:t>(next slide)</a:t>
            </a:r>
          </a:p>
          <a:p>
            <a:endParaRPr lang="en-US" dirty="0" smtClean="0"/>
          </a:p>
          <a:p>
            <a:endParaRPr lang="en-US" dirty="0" smtClean="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dirty="0" smtClean="0"/>
              <a:t>Other uses for genotypes</a:t>
            </a:r>
          </a:p>
        </p:txBody>
      </p:sp>
      <p:sp>
        <p:nvSpPr>
          <p:cNvPr id="14338" name="Content Placeholder 2"/>
          <p:cNvSpPr>
            <a:spLocks noGrp="1"/>
          </p:cNvSpPr>
          <p:nvPr>
            <p:ph idx="1"/>
          </p:nvPr>
        </p:nvSpPr>
        <p:spPr>
          <a:xfrm>
            <a:off x="455613" y="1371600"/>
            <a:ext cx="8226425" cy="4508500"/>
          </a:xfrm>
        </p:spPr>
        <p:txBody>
          <a:bodyPr/>
          <a:lstStyle/>
          <a:p>
            <a:pPr marL="319088" indent="-319088">
              <a:buClr>
                <a:srgbClr val="66CCFF"/>
              </a:buClr>
              <a:buSzPct val="100000"/>
              <a:buFont typeface="Wingdings" pitchFamily="2" charset="2"/>
              <a:buChar char="Ø"/>
            </a:pPr>
            <a:r>
              <a:rPr lang="en-US" dirty="0" smtClean="0"/>
              <a:t>Ancestor discovery within breeds</a:t>
            </a:r>
          </a:p>
          <a:p>
            <a:pPr marL="319088" indent="-319088">
              <a:buClr>
                <a:srgbClr val="66CCFF"/>
              </a:buClr>
              <a:buSzPct val="100000"/>
              <a:buFont typeface="Wingdings" pitchFamily="2" charset="2"/>
              <a:buChar char="Ø"/>
            </a:pPr>
            <a:r>
              <a:rPr lang="en-US" dirty="0" smtClean="0"/>
              <a:t>Inheritance tracking for chromosomes</a:t>
            </a:r>
          </a:p>
          <a:p>
            <a:pPr marL="319088" indent="-319088">
              <a:buClr>
                <a:srgbClr val="66CCFF"/>
              </a:buClr>
              <a:buSzPct val="100000"/>
              <a:buFont typeface="Wingdings" pitchFamily="2" charset="2"/>
              <a:buChar char="Ø"/>
            </a:pPr>
            <a:r>
              <a:rPr lang="en-US" dirty="0" smtClean="0"/>
              <a:t>Mating programs</a:t>
            </a:r>
          </a:p>
          <a:p>
            <a:pPr marL="593725" lvl="1">
              <a:buClr>
                <a:schemeClr val="tx1"/>
              </a:buClr>
              <a:buSzPct val="100000"/>
              <a:buFont typeface="Arial" pitchFamily="34" charset="0"/>
              <a:buChar char="•"/>
            </a:pPr>
            <a:r>
              <a:rPr lang="en-US" dirty="0" smtClean="0"/>
              <a:t>Genomic inbreeding, dominance</a:t>
            </a:r>
          </a:p>
          <a:p>
            <a:pPr marL="319088" indent="-319088">
              <a:buClr>
                <a:srgbClr val="66CCFF"/>
              </a:buClr>
              <a:buSzPct val="100000"/>
              <a:buFont typeface="Wingdings" pitchFamily="2" charset="2"/>
              <a:buChar char="Ø"/>
            </a:pPr>
            <a:r>
              <a:rPr lang="en-US" dirty="0" smtClean="0"/>
              <a:t>Fertility defects – </a:t>
            </a:r>
            <a:r>
              <a:rPr lang="en-US" dirty="0" err="1" smtClean="0"/>
              <a:t>haplotypes</a:t>
            </a:r>
            <a:r>
              <a:rPr lang="en-US" dirty="0" smtClean="0"/>
              <a:t> and QTLs</a:t>
            </a:r>
          </a:p>
          <a:p>
            <a:pPr marL="319088" indent="-319088">
              <a:buClr>
                <a:srgbClr val="66CCFF"/>
              </a:buClr>
              <a:buSzPct val="100000"/>
              <a:buFont typeface="Wingdings" pitchFamily="2" charset="2"/>
              <a:buChar char="Ø"/>
            </a:pPr>
            <a:r>
              <a:rPr lang="en-US" dirty="0" smtClean="0"/>
              <a:t>Breed composition of crossbreds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t>Ancestor discovery tests</a:t>
            </a:r>
          </a:p>
        </p:txBody>
      </p:sp>
      <p:sp>
        <p:nvSpPr>
          <p:cNvPr id="18434" name="Content Placeholder 2"/>
          <p:cNvSpPr>
            <a:spLocks noGrp="1"/>
          </p:cNvSpPr>
          <p:nvPr>
            <p:ph idx="1"/>
          </p:nvPr>
        </p:nvSpPr>
        <p:spPr>
          <a:xfrm>
            <a:off x="455613" y="1371600"/>
            <a:ext cx="8226425" cy="4508500"/>
          </a:xfrm>
        </p:spPr>
        <p:txBody>
          <a:bodyPr/>
          <a:lstStyle/>
          <a:p>
            <a:pPr marL="319088" indent="-319088">
              <a:buClr>
                <a:srgbClr val="66CCFF"/>
              </a:buClr>
              <a:buSzPct val="100000"/>
              <a:buFont typeface="Wingdings" pitchFamily="2" charset="2"/>
              <a:buChar char="Ø"/>
            </a:pPr>
            <a:r>
              <a:rPr lang="en-US" dirty="0" smtClean="0"/>
              <a:t>Database also stores </a:t>
            </a:r>
            <a:r>
              <a:rPr lang="en-US" dirty="0" smtClean="0">
                <a:solidFill>
                  <a:srgbClr val="FFFF00"/>
                </a:solidFill>
              </a:rPr>
              <a:t>initial</a:t>
            </a:r>
            <a:r>
              <a:rPr lang="en-US" dirty="0" smtClean="0"/>
              <a:t> pedigree status</a:t>
            </a:r>
          </a:p>
          <a:p>
            <a:pPr marL="593725" lvl="1">
              <a:buClr>
                <a:schemeClr val="tx1"/>
              </a:buClr>
              <a:buSzPct val="100000"/>
              <a:buFont typeface="Arial" pitchFamily="34" charset="0"/>
              <a:buChar char="•"/>
            </a:pPr>
            <a:r>
              <a:rPr lang="en-US" dirty="0" smtClean="0"/>
              <a:t>Farmers correct pedigrees </a:t>
            </a:r>
            <a:r>
              <a:rPr lang="en-US" dirty="0" smtClean="0">
                <a:solidFill>
                  <a:srgbClr val="FFFF00"/>
                </a:solidFill>
              </a:rPr>
              <a:t>after</a:t>
            </a:r>
            <a:r>
              <a:rPr lang="en-US" dirty="0" smtClean="0"/>
              <a:t> DNA test</a:t>
            </a:r>
          </a:p>
          <a:p>
            <a:pPr marL="593725" lvl="1">
              <a:buClr>
                <a:schemeClr val="tx1"/>
              </a:buClr>
              <a:buSzPct val="100000"/>
              <a:buFont typeface="Arial" pitchFamily="34" charset="0"/>
              <a:buChar char="•"/>
            </a:pPr>
            <a:r>
              <a:rPr lang="en-US" dirty="0" smtClean="0"/>
              <a:t>Weekly and monthly predictions sent</a:t>
            </a:r>
          </a:p>
          <a:p>
            <a:pPr marL="319088" indent="-319088">
              <a:buClr>
                <a:srgbClr val="66CCFF"/>
              </a:buClr>
              <a:buSzPct val="100000"/>
              <a:buFont typeface="Wingdings" pitchFamily="2" charset="2"/>
              <a:buChar char="Ø"/>
            </a:pPr>
            <a:r>
              <a:rPr lang="en-US" dirty="0" smtClean="0"/>
              <a:t>Sire initial status summarized </a:t>
            </a:r>
            <a:r>
              <a:rPr lang="en-US" dirty="0" smtClean="0">
                <a:solidFill>
                  <a:schemeClr val="accent1"/>
                </a:solidFill>
              </a:rPr>
              <a:t>(actual)</a:t>
            </a:r>
          </a:p>
          <a:p>
            <a:pPr marL="319088" indent="-319088">
              <a:buClr>
                <a:srgbClr val="66CCFF"/>
              </a:buClr>
              <a:buSzPct val="100000"/>
              <a:buFont typeface="Wingdings" pitchFamily="2" charset="2"/>
              <a:buChar char="Ø"/>
            </a:pPr>
            <a:r>
              <a:rPr lang="en-US" dirty="0" smtClean="0"/>
              <a:t>Maternal grandsire </a:t>
            </a:r>
            <a:r>
              <a:rPr lang="en-US" dirty="0" smtClean="0">
                <a:solidFill>
                  <a:schemeClr val="accent1"/>
                </a:solidFill>
              </a:rPr>
              <a:t>(actual and simulation)</a:t>
            </a:r>
          </a:p>
          <a:p>
            <a:pPr marL="593725" lvl="1">
              <a:buClr>
                <a:schemeClr val="tx1"/>
              </a:buClr>
              <a:buSzPct val="100000"/>
              <a:buFont typeface="Arial" pitchFamily="34" charset="0"/>
              <a:buChar char="•"/>
            </a:pPr>
            <a:r>
              <a:rPr lang="en-US" dirty="0" smtClean="0"/>
              <a:t>5% of MGS set to incorrect and 5% missing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sire status and discovery</a:t>
            </a:r>
            <a:endParaRPr lang="en-US" dirty="0"/>
          </a:p>
        </p:txBody>
      </p:sp>
      <p:graphicFrame>
        <p:nvGraphicFramePr>
          <p:cNvPr id="4" name="Table Placeholder 3"/>
          <p:cNvGraphicFramePr>
            <a:graphicFrameLocks noGrp="1"/>
          </p:cNvGraphicFramePr>
          <p:nvPr>
            <p:ph type="tbl" idx="1"/>
          </p:nvPr>
        </p:nvGraphicFramePr>
        <p:xfrm>
          <a:off x="467544" y="1556792"/>
          <a:ext cx="8292853" cy="3819744"/>
        </p:xfrm>
        <a:graphic>
          <a:graphicData uri="http://schemas.openxmlformats.org/drawingml/2006/table">
            <a:tbl>
              <a:tblPr firstRow="1" bandRow="1">
                <a:tableStyleId>{5C22544A-7EE6-4342-B048-85BDC9FD1C3A}</a:tableStyleId>
              </a:tblPr>
              <a:tblGrid>
                <a:gridCol w="1728192"/>
                <a:gridCol w="1584176"/>
                <a:gridCol w="1296144"/>
                <a:gridCol w="1224136"/>
                <a:gridCol w="1020045"/>
                <a:gridCol w="1440160"/>
              </a:tblGrid>
              <a:tr h="499464">
                <a:tc>
                  <a:txBody>
                    <a:bodyPr/>
                    <a:lstStyle/>
                    <a:p>
                      <a:endParaRPr lang="en-US" sz="2400" baseline="0" dirty="0" smtClean="0">
                        <a:solidFill>
                          <a:srgbClr val="00FF00"/>
                        </a:solidFill>
                      </a:endParaRPr>
                    </a:p>
                    <a:p>
                      <a:r>
                        <a:rPr lang="en-US" sz="2400" baseline="0" dirty="0" smtClean="0">
                          <a:solidFill>
                            <a:srgbClr val="00FF00"/>
                          </a:solidFill>
                        </a:rPr>
                        <a:t>Continent</a:t>
                      </a:r>
                      <a:endParaRPr lang="en-US" sz="2400" baseline="0" dirty="0">
                        <a:solidFill>
                          <a:srgbClr val="00FF00"/>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aseline="0" dirty="0" smtClean="0">
                        <a:solidFill>
                          <a:srgbClr val="FFFF00"/>
                        </a:solidFill>
                      </a:endParaRPr>
                    </a:p>
                    <a:p>
                      <a:pPr algn="ctr"/>
                      <a:r>
                        <a:rPr lang="en-US" sz="2400" baseline="0" dirty="0" smtClean="0">
                          <a:solidFill>
                            <a:srgbClr val="FFFF00"/>
                          </a:solidFill>
                        </a:rPr>
                        <a:t>Reported</a:t>
                      </a:r>
                      <a:endParaRPr lang="en-US" sz="2400" baseline="0" dirty="0">
                        <a:solidFill>
                          <a:srgbClr val="FFFF00"/>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aseline="0" dirty="0" err="1" smtClean="0">
                          <a:solidFill>
                            <a:srgbClr val="FFFF00"/>
                          </a:solidFill>
                        </a:rPr>
                        <a:t>Discov-ered</a:t>
                      </a:r>
                      <a:endParaRPr lang="en-US" sz="2400" baseline="0" dirty="0">
                        <a:solidFill>
                          <a:srgbClr val="FFFF00"/>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aseline="0" dirty="0" smtClean="0">
                        <a:solidFill>
                          <a:srgbClr val="FFFF00"/>
                        </a:solidFill>
                      </a:endParaRPr>
                    </a:p>
                    <a:p>
                      <a:pPr algn="ctr"/>
                      <a:r>
                        <a:rPr lang="en-US" sz="2400" baseline="0" dirty="0" smtClean="0">
                          <a:solidFill>
                            <a:srgbClr val="FFFF00"/>
                          </a:solidFill>
                        </a:rPr>
                        <a:t>Wrong</a:t>
                      </a:r>
                      <a:endParaRPr lang="en-US" sz="2400" baseline="0" dirty="0">
                        <a:solidFill>
                          <a:srgbClr val="FFFF00"/>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aseline="0" dirty="0" err="1" smtClean="0">
                          <a:solidFill>
                            <a:srgbClr val="FFFF00"/>
                          </a:solidFill>
                        </a:rPr>
                        <a:t>Corr-ected</a:t>
                      </a:r>
                      <a:endParaRPr lang="en-US" sz="2400" baseline="0" dirty="0">
                        <a:solidFill>
                          <a:srgbClr val="FFFF00"/>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400" baseline="0" dirty="0" smtClean="0">
                        <a:solidFill>
                          <a:srgbClr val="FFFF00"/>
                        </a:solidFill>
                      </a:endParaRPr>
                    </a:p>
                    <a:p>
                      <a:pPr algn="r"/>
                      <a:r>
                        <a:rPr lang="en-US" sz="2400" baseline="0" dirty="0" smtClean="0">
                          <a:solidFill>
                            <a:srgbClr val="FFFF00"/>
                          </a:solidFill>
                        </a:rPr>
                        <a:t>Animals</a:t>
                      </a:r>
                      <a:endParaRPr lang="en-US" sz="2400" baseline="0" dirty="0">
                        <a:solidFill>
                          <a:srgbClr val="FFFF00"/>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99464">
                <a:tc>
                  <a:txBody>
                    <a:bodyPr/>
                    <a:lstStyle/>
                    <a:p>
                      <a:r>
                        <a:rPr lang="en-US" sz="2400" b="1" dirty="0" smtClean="0">
                          <a:solidFill>
                            <a:srgbClr val="00FF00"/>
                          </a:solidFill>
                        </a:rPr>
                        <a:t>N </a:t>
                      </a:r>
                      <a:r>
                        <a:rPr lang="en-US" sz="2400" b="1" baseline="0" dirty="0" smtClean="0">
                          <a:solidFill>
                            <a:srgbClr val="00FF00"/>
                          </a:solidFill>
                        </a:rPr>
                        <a:t>America</a:t>
                      </a:r>
                      <a:endParaRPr lang="en-US" sz="2400" b="1" dirty="0">
                        <a:solidFill>
                          <a:srgbClr val="00FF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93.8</a:t>
                      </a:r>
                      <a:endParaRPr lang="en-US" sz="2400" b="1"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3.7</a:t>
                      </a:r>
                      <a:endParaRPr lang="en-US" sz="2400" b="1"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6.9</a:t>
                      </a:r>
                      <a:endParaRPr lang="en-US" sz="2400" b="1"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6.3</a:t>
                      </a:r>
                      <a:endParaRPr lang="en-US" sz="2400" b="1"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2400" b="1" dirty="0" smtClean="0">
                          <a:solidFill>
                            <a:schemeClr val="tx1"/>
                          </a:solidFill>
                        </a:rPr>
                        <a:t>588,942</a:t>
                      </a:r>
                      <a:endParaRPr lang="en-US" sz="2400" b="1"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499464">
                <a:tc>
                  <a:txBody>
                    <a:bodyPr/>
                    <a:lstStyle/>
                    <a:p>
                      <a:r>
                        <a:rPr lang="en-US" sz="2400" b="1" dirty="0" smtClean="0">
                          <a:solidFill>
                            <a:srgbClr val="00FF00"/>
                          </a:solidFill>
                        </a:rPr>
                        <a:t>Europe</a:t>
                      </a:r>
                      <a:endParaRPr lang="en-US" sz="2400" b="1" dirty="0">
                        <a:solidFill>
                          <a:srgbClr val="00FF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97.8</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1.2</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2.0</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1.6</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400" b="1" dirty="0" smtClean="0">
                          <a:solidFill>
                            <a:schemeClr val="tx1"/>
                          </a:solidFill>
                        </a:rPr>
                        <a:t>68,677</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9464">
                <a:tc>
                  <a:txBody>
                    <a:bodyPr/>
                    <a:lstStyle/>
                    <a:p>
                      <a:r>
                        <a:rPr lang="en-US" sz="2400" b="1" dirty="0" smtClean="0">
                          <a:solidFill>
                            <a:srgbClr val="00FF00"/>
                          </a:solidFill>
                        </a:rPr>
                        <a:t>Oceania</a:t>
                      </a:r>
                      <a:endParaRPr lang="en-US" sz="2400" b="1" dirty="0">
                        <a:solidFill>
                          <a:srgbClr val="00FF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96.8</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0.0</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3.2</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2.3</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400" b="1" dirty="0" smtClean="0">
                          <a:solidFill>
                            <a:schemeClr val="tx1"/>
                          </a:solidFill>
                        </a:rPr>
                        <a:t>4,073</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9464">
                <a:tc>
                  <a:txBody>
                    <a:bodyPr/>
                    <a:lstStyle/>
                    <a:p>
                      <a:r>
                        <a:rPr lang="en-US" sz="2400" b="1" dirty="0" smtClean="0">
                          <a:solidFill>
                            <a:srgbClr val="00FF00"/>
                          </a:solidFill>
                        </a:rPr>
                        <a:t>L America</a:t>
                      </a:r>
                      <a:endParaRPr lang="en-US" sz="2400" b="1" dirty="0">
                        <a:solidFill>
                          <a:srgbClr val="00FF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85.2</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3.4</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12.3</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8.9</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400" b="1" dirty="0" smtClean="0">
                          <a:solidFill>
                            <a:schemeClr val="tx1"/>
                          </a:solidFill>
                        </a:rPr>
                        <a:t>6,494</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9464">
                <a:tc>
                  <a:txBody>
                    <a:bodyPr/>
                    <a:lstStyle/>
                    <a:p>
                      <a:r>
                        <a:rPr lang="en-US" sz="2400" b="1" dirty="0" smtClean="0">
                          <a:solidFill>
                            <a:srgbClr val="00FF00"/>
                          </a:solidFill>
                        </a:rPr>
                        <a:t>Asia</a:t>
                      </a:r>
                      <a:endParaRPr lang="en-US" sz="2400" b="1" dirty="0">
                        <a:solidFill>
                          <a:srgbClr val="00FF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78.0</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0.2</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16.0</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12.0</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400" b="1" dirty="0" smtClean="0">
                          <a:solidFill>
                            <a:schemeClr val="tx1"/>
                          </a:solidFill>
                        </a:rPr>
                        <a:t>467</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9464">
                <a:tc>
                  <a:txBody>
                    <a:bodyPr/>
                    <a:lstStyle/>
                    <a:p>
                      <a:r>
                        <a:rPr lang="en-US" sz="2400" b="1" dirty="0" smtClean="0">
                          <a:solidFill>
                            <a:srgbClr val="00FF00"/>
                          </a:solidFill>
                        </a:rPr>
                        <a:t>Africa</a:t>
                      </a:r>
                      <a:endParaRPr lang="en-US" sz="2400" b="1" dirty="0">
                        <a:solidFill>
                          <a:srgbClr val="00FF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92.4</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0.0</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7.6</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smtClean="0">
                          <a:solidFill>
                            <a:schemeClr val="tx1"/>
                          </a:solidFill>
                        </a:rPr>
                        <a:t>7.2</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400" b="1" dirty="0" smtClean="0">
                          <a:solidFill>
                            <a:schemeClr val="tx1"/>
                          </a:solidFill>
                        </a:rPr>
                        <a:t>275</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5" name="TextBox 4"/>
          <p:cNvSpPr txBox="1"/>
          <p:nvPr/>
        </p:nvSpPr>
        <p:spPr>
          <a:xfrm>
            <a:off x="2555776" y="5661248"/>
            <a:ext cx="6308137" cy="369332"/>
          </a:xfrm>
          <a:prstGeom prst="rect">
            <a:avLst/>
          </a:prstGeom>
          <a:noFill/>
        </p:spPr>
        <p:txBody>
          <a:bodyPr wrap="none" rtlCol="0">
            <a:spAutoFit/>
          </a:bodyPr>
          <a:lstStyle/>
          <a:p>
            <a:r>
              <a:rPr lang="en-US" sz="1800" b="1" dirty="0" smtClean="0">
                <a:solidFill>
                  <a:srgbClr val="FFFF00"/>
                </a:solidFill>
              </a:rPr>
              <a:t>Found or fixed sires for about 10% of animals (&gt; 50,000)</a:t>
            </a:r>
            <a:endParaRPr lang="en-US" sz="1800" b="1" dirty="0">
              <a:solidFill>
                <a:srgbClr val="FFFF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smtClean="0"/>
              <a:t>MGS status (after corrections)</a:t>
            </a:r>
          </a:p>
        </p:txBody>
      </p:sp>
      <p:graphicFrame>
        <p:nvGraphicFramePr>
          <p:cNvPr id="4" name="Table Placeholder 3"/>
          <p:cNvGraphicFramePr>
            <a:graphicFrameLocks noGrp="1"/>
          </p:cNvGraphicFramePr>
          <p:nvPr>
            <p:ph type="tbl" idx="1"/>
          </p:nvPr>
        </p:nvGraphicFramePr>
        <p:xfrm>
          <a:off x="455613" y="1233488"/>
          <a:ext cx="8226425" cy="3657600"/>
        </p:xfrm>
        <a:graphic>
          <a:graphicData uri="http://schemas.openxmlformats.org/drawingml/2006/table">
            <a:tbl>
              <a:tblPr firstRow="1" bandRow="1">
                <a:tableStyleId>{2D5ABB26-0587-4C30-8999-92F81FD0307C}</a:tableStyleId>
              </a:tblPr>
              <a:tblGrid>
                <a:gridCol w="2604219"/>
                <a:gridCol w="1512168"/>
                <a:gridCol w="1368152"/>
                <a:gridCol w="1512168"/>
                <a:gridCol w="1229718"/>
              </a:tblGrid>
              <a:tr h="370840">
                <a:tc>
                  <a:txBody>
                    <a:bodyPr/>
                    <a:lstStyle/>
                    <a:p>
                      <a:endParaRPr lang="en-US" sz="2400" b="1" dirty="0">
                        <a:solidFill>
                          <a:srgbClr val="FFFF00"/>
                        </a:solidFill>
                      </a:endParaRPr>
                    </a:p>
                  </a:txBody>
                  <a:tcPr/>
                </a:tc>
                <a:tc gridSpan="2">
                  <a:txBody>
                    <a:bodyPr/>
                    <a:lstStyle/>
                    <a:p>
                      <a:pPr algn="ctr"/>
                      <a:r>
                        <a:rPr lang="en-US" sz="2400" b="1" dirty="0" smtClean="0">
                          <a:solidFill>
                            <a:srgbClr val="FFFF00"/>
                          </a:solidFill>
                        </a:rPr>
                        <a:t>Animals (N)</a:t>
                      </a:r>
                      <a:endParaRPr lang="en-US" sz="2400" b="1" dirty="0">
                        <a:solidFill>
                          <a:srgbClr val="FFFF00"/>
                        </a:solidFill>
                      </a:endParaRPr>
                    </a:p>
                  </a:txBody>
                  <a:tcPr/>
                </a:tc>
                <a:tc hMerge="1">
                  <a:txBody>
                    <a:bodyPr/>
                    <a:lstStyle/>
                    <a:p>
                      <a:endParaRPr lang="en-US" dirty="0"/>
                    </a:p>
                  </a:txBody>
                  <a:tcPr/>
                </a:tc>
                <a:tc gridSpan="2">
                  <a:txBody>
                    <a:bodyPr/>
                    <a:lstStyle/>
                    <a:p>
                      <a:pPr algn="ctr"/>
                      <a:r>
                        <a:rPr lang="en-US" sz="2400" b="1" dirty="0" smtClean="0">
                          <a:solidFill>
                            <a:srgbClr val="FFFF00"/>
                          </a:solidFill>
                        </a:rPr>
                        <a:t>Animals (%)</a:t>
                      </a:r>
                      <a:endParaRPr lang="en-US" sz="2400" b="1" dirty="0">
                        <a:solidFill>
                          <a:srgbClr val="FFFF00"/>
                        </a:solidFill>
                      </a:endParaRPr>
                    </a:p>
                  </a:txBody>
                  <a:tcPr/>
                </a:tc>
                <a:tc hMerge="1">
                  <a:txBody>
                    <a:bodyPr/>
                    <a:lstStyle/>
                    <a:p>
                      <a:endParaRPr lang="en-US" dirty="0"/>
                    </a:p>
                  </a:txBody>
                  <a:tcPr/>
                </a:tc>
              </a:tr>
              <a:tr h="370840">
                <a:tc>
                  <a:txBody>
                    <a:bodyPr/>
                    <a:lstStyle/>
                    <a:p>
                      <a:r>
                        <a:rPr lang="en-US" sz="2400" b="1" dirty="0" smtClean="0">
                          <a:solidFill>
                            <a:srgbClr val="FFFF00"/>
                          </a:solidFill>
                        </a:rPr>
                        <a:t>MGS status</a:t>
                      </a:r>
                      <a:endParaRPr lang="en-US" sz="2400" b="1" dirty="0">
                        <a:solidFill>
                          <a:srgbClr val="FFFF00"/>
                        </a:solidFill>
                      </a:endParaRPr>
                    </a:p>
                  </a:txBody>
                  <a:tcPr/>
                </a:tc>
                <a:tc>
                  <a:txBody>
                    <a:bodyPr/>
                    <a:lstStyle/>
                    <a:p>
                      <a:pPr algn="ctr"/>
                      <a:r>
                        <a:rPr lang="en-US" sz="2400" b="1" dirty="0" smtClean="0">
                          <a:solidFill>
                            <a:srgbClr val="FFFF00"/>
                          </a:solidFill>
                        </a:rPr>
                        <a:t>Females</a:t>
                      </a:r>
                      <a:endParaRPr lang="en-US" sz="2400" b="1" dirty="0">
                        <a:solidFill>
                          <a:srgbClr val="FFFF00"/>
                        </a:solidFill>
                      </a:endParaRPr>
                    </a:p>
                  </a:txBody>
                  <a:tcPr/>
                </a:tc>
                <a:tc>
                  <a:txBody>
                    <a:bodyPr/>
                    <a:lstStyle/>
                    <a:p>
                      <a:pPr algn="ctr"/>
                      <a:r>
                        <a:rPr lang="en-US" sz="2400" b="1" dirty="0" smtClean="0">
                          <a:solidFill>
                            <a:srgbClr val="FFFF00"/>
                          </a:solidFill>
                        </a:rPr>
                        <a:t>Males</a:t>
                      </a:r>
                      <a:endParaRPr lang="en-US" sz="2400" b="1" dirty="0">
                        <a:solidFill>
                          <a:srgbClr val="FFFF00"/>
                        </a:solidFill>
                      </a:endParaRPr>
                    </a:p>
                  </a:txBody>
                  <a:tcPr/>
                </a:tc>
                <a:tc>
                  <a:txBody>
                    <a:bodyPr/>
                    <a:lstStyle/>
                    <a:p>
                      <a:pPr algn="ctr"/>
                      <a:r>
                        <a:rPr lang="en-US" sz="2400" b="1" dirty="0" smtClean="0">
                          <a:solidFill>
                            <a:srgbClr val="FFFF00"/>
                          </a:solidFill>
                        </a:rPr>
                        <a:t>Females</a:t>
                      </a:r>
                      <a:endParaRPr lang="en-US" sz="2400" b="1" dirty="0">
                        <a:solidFill>
                          <a:srgbClr val="FFFF00"/>
                        </a:solidFill>
                      </a:endParaRPr>
                    </a:p>
                  </a:txBody>
                  <a:tcPr/>
                </a:tc>
                <a:tc>
                  <a:txBody>
                    <a:bodyPr/>
                    <a:lstStyle/>
                    <a:p>
                      <a:pPr algn="ctr"/>
                      <a:r>
                        <a:rPr lang="en-US" sz="2400" b="1" dirty="0" smtClean="0">
                          <a:solidFill>
                            <a:srgbClr val="FFFF00"/>
                          </a:solidFill>
                        </a:rPr>
                        <a:t>Males</a:t>
                      </a:r>
                      <a:endParaRPr lang="en-US" sz="2400" b="1" dirty="0">
                        <a:solidFill>
                          <a:srgbClr val="FFFF00"/>
                        </a:solidFill>
                      </a:endParaRPr>
                    </a:p>
                  </a:txBody>
                  <a:tcPr/>
                </a:tc>
              </a:tr>
              <a:tr h="370840">
                <a:tc>
                  <a:txBody>
                    <a:bodyPr/>
                    <a:lstStyle/>
                    <a:p>
                      <a:endParaRPr lang="en-US" sz="2400" b="1" dirty="0">
                        <a:solidFill>
                          <a:srgbClr val="FFFF00"/>
                        </a:solidFill>
                      </a:endParaRPr>
                    </a:p>
                  </a:txBody>
                  <a:tcPr/>
                </a:tc>
                <a:tc>
                  <a:txBody>
                    <a:bodyPr/>
                    <a:lstStyle/>
                    <a:p>
                      <a:pPr algn="ctr"/>
                      <a:endParaRPr lang="en-US" sz="2400" b="1" dirty="0">
                        <a:solidFill>
                          <a:srgbClr val="FFFF00"/>
                        </a:solidFill>
                      </a:endParaRPr>
                    </a:p>
                  </a:txBody>
                  <a:tcPr/>
                </a:tc>
                <a:tc>
                  <a:txBody>
                    <a:bodyPr/>
                    <a:lstStyle/>
                    <a:p>
                      <a:pPr algn="ctr"/>
                      <a:endParaRPr lang="en-US" sz="2400" b="1" dirty="0">
                        <a:solidFill>
                          <a:srgbClr val="FFFF00"/>
                        </a:solidFill>
                      </a:endParaRPr>
                    </a:p>
                  </a:txBody>
                  <a:tcPr/>
                </a:tc>
                <a:tc>
                  <a:txBody>
                    <a:bodyPr/>
                    <a:lstStyle/>
                    <a:p>
                      <a:pPr algn="ctr"/>
                      <a:endParaRPr lang="en-US" sz="2400" b="1" dirty="0">
                        <a:solidFill>
                          <a:srgbClr val="FFFF00"/>
                        </a:solidFill>
                      </a:endParaRPr>
                    </a:p>
                  </a:txBody>
                  <a:tcPr/>
                </a:tc>
                <a:tc>
                  <a:txBody>
                    <a:bodyPr/>
                    <a:lstStyle/>
                    <a:p>
                      <a:pPr algn="ctr"/>
                      <a:endParaRPr lang="en-US" sz="2400" b="1" dirty="0">
                        <a:solidFill>
                          <a:srgbClr val="FFFF00"/>
                        </a:solidFill>
                      </a:endParaRPr>
                    </a:p>
                  </a:txBody>
                  <a:tcPr/>
                </a:tc>
              </a:tr>
              <a:tr h="370840">
                <a:tc>
                  <a:txBody>
                    <a:bodyPr/>
                    <a:lstStyle/>
                    <a:p>
                      <a:r>
                        <a:rPr lang="en-US" sz="2400" b="1" dirty="0" smtClean="0"/>
                        <a:t>Confirmed</a:t>
                      </a:r>
                      <a:endParaRPr lang="en-US" sz="2400" b="1" dirty="0"/>
                    </a:p>
                  </a:txBody>
                  <a:tcPr/>
                </a:tc>
                <a:tc>
                  <a:txBody>
                    <a:bodyPr/>
                    <a:lstStyle/>
                    <a:p>
                      <a:pPr algn="ctr"/>
                      <a:r>
                        <a:rPr lang="en-US" sz="2400" b="1" dirty="0" smtClean="0"/>
                        <a:t>141,963</a:t>
                      </a:r>
                      <a:endParaRPr lang="en-US" sz="2400" b="1" dirty="0"/>
                    </a:p>
                  </a:txBody>
                  <a:tcPr/>
                </a:tc>
                <a:tc>
                  <a:txBody>
                    <a:bodyPr/>
                    <a:lstStyle/>
                    <a:p>
                      <a:pPr algn="ctr"/>
                      <a:r>
                        <a:rPr lang="en-US" sz="2400" b="1" dirty="0" smtClean="0"/>
                        <a:t>38,270</a:t>
                      </a:r>
                      <a:endParaRPr lang="en-US" sz="2400" b="1" dirty="0"/>
                    </a:p>
                  </a:txBody>
                  <a:tcPr/>
                </a:tc>
                <a:tc>
                  <a:txBody>
                    <a:bodyPr/>
                    <a:lstStyle/>
                    <a:p>
                      <a:pPr algn="ctr"/>
                      <a:r>
                        <a:rPr lang="en-US" sz="2400" b="1" dirty="0" smtClean="0"/>
                        <a:t>49</a:t>
                      </a:r>
                      <a:endParaRPr lang="en-US" sz="2400" b="1" dirty="0"/>
                    </a:p>
                  </a:txBody>
                  <a:tcPr/>
                </a:tc>
                <a:tc>
                  <a:txBody>
                    <a:bodyPr/>
                    <a:lstStyle/>
                    <a:p>
                      <a:pPr algn="ctr"/>
                      <a:r>
                        <a:rPr lang="en-US" sz="2400" b="1" dirty="0" smtClean="0"/>
                        <a:t>87</a:t>
                      </a:r>
                      <a:endParaRPr lang="en-US" sz="2400" b="1" dirty="0"/>
                    </a:p>
                  </a:txBody>
                  <a:tcPr/>
                </a:tc>
              </a:tr>
              <a:tr h="370840">
                <a:tc>
                  <a:txBody>
                    <a:bodyPr/>
                    <a:lstStyle/>
                    <a:p>
                      <a:r>
                        <a:rPr lang="en-US" sz="2400" b="1" dirty="0" smtClean="0"/>
                        <a:t>Not genotyped</a:t>
                      </a:r>
                      <a:endParaRPr lang="en-US" sz="2400" b="1" dirty="0"/>
                    </a:p>
                  </a:txBody>
                  <a:tcPr/>
                </a:tc>
                <a:tc>
                  <a:txBody>
                    <a:bodyPr/>
                    <a:lstStyle/>
                    <a:p>
                      <a:pPr algn="ctr"/>
                      <a:r>
                        <a:rPr lang="en-US" sz="2400" b="1" dirty="0" smtClean="0"/>
                        <a:t>119,160</a:t>
                      </a:r>
                      <a:endParaRPr lang="en-US" sz="2400" b="1" dirty="0"/>
                    </a:p>
                  </a:txBody>
                  <a:tcPr/>
                </a:tc>
                <a:tc>
                  <a:txBody>
                    <a:bodyPr/>
                    <a:lstStyle/>
                    <a:p>
                      <a:pPr algn="ctr"/>
                      <a:r>
                        <a:rPr lang="en-US" sz="2400" b="1" dirty="0" smtClean="0"/>
                        <a:t>3,874</a:t>
                      </a:r>
                      <a:endParaRPr lang="en-US" sz="2400" b="1" dirty="0"/>
                    </a:p>
                  </a:txBody>
                  <a:tcPr/>
                </a:tc>
                <a:tc>
                  <a:txBody>
                    <a:bodyPr/>
                    <a:lstStyle/>
                    <a:p>
                      <a:pPr algn="ctr"/>
                      <a:r>
                        <a:rPr lang="en-US" sz="2400" b="1" dirty="0" smtClean="0"/>
                        <a:t>41</a:t>
                      </a:r>
                      <a:endParaRPr lang="en-US" sz="2400" b="1" dirty="0"/>
                    </a:p>
                  </a:txBody>
                  <a:tcPr/>
                </a:tc>
                <a:tc>
                  <a:txBody>
                    <a:bodyPr/>
                    <a:lstStyle/>
                    <a:p>
                      <a:pPr algn="ctr"/>
                      <a:r>
                        <a:rPr lang="en-US" sz="2400" b="1" dirty="0" smtClean="0"/>
                        <a:t>9</a:t>
                      </a:r>
                      <a:endParaRPr lang="en-US" sz="2400" b="1" dirty="0"/>
                    </a:p>
                  </a:txBody>
                  <a:tcPr/>
                </a:tc>
              </a:tr>
              <a:tr h="370840">
                <a:tc>
                  <a:txBody>
                    <a:bodyPr/>
                    <a:lstStyle/>
                    <a:p>
                      <a:r>
                        <a:rPr lang="en-US" sz="2400" b="1" dirty="0" smtClean="0"/>
                        <a:t>or</a:t>
                      </a:r>
                      <a:r>
                        <a:rPr lang="en-US" sz="2400" b="1" baseline="0" dirty="0" smtClean="0"/>
                        <a:t> m</a:t>
                      </a:r>
                      <a:r>
                        <a:rPr lang="en-US" sz="2400" b="1" dirty="0" smtClean="0"/>
                        <a:t>issing</a:t>
                      </a: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t>Unlikely</a:t>
                      </a:r>
                    </a:p>
                  </a:txBody>
                  <a:tcPr/>
                </a:tc>
                <a:tc>
                  <a:txBody>
                    <a:bodyPr/>
                    <a:lstStyle/>
                    <a:p>
                      <a:pPr algn="ctr"/>
                      <a:r>
                        <a:rPr lang="en-US" sz="2400" b="1" dirty="0" smtClean="0"/>
                        <a:t>28,267</a:t>
                      </a:r>
                      <a:endParaRPr lang="en-US" sz="2400" b="1" dirty="0"/>
                    </a:p>
                  </a:txBody>
                  <a:tcPr/>
                </a:tc>
                <a:tc>
                  <a:txBody>
                    <a:bodyPr/>
                    <a:lstStyle/>
                    <a:p>
                      <a:pPr algn="ctr"/>
                      <a:r>
                        <a:rPr lang="en-US" sz="2400" b="1" dirty="0" smtClean="0"/>
                        <a:t>1,787</a:t>
                      </a:r>
                      <a:endParaRPr lang="en-US" sz="2400" b="1" dirty="0"/>
                    </a:p>
                  </a:txBody>
                  <a:tcPr/>
                </a:tc>
                <a:tc>
                  <a:txBody>
                    <a:bodyPr/>
                    <a:lstStyle/>
                    <a:p>
                      <a:pPr algn="ctr"/>
                      <a:r>
                        <a:rPr lang="en-US" sz="2400" b="1" dirty="0" smtClean="0"/>
                        <a:t>10</a:t>
                      </a:r>
                      <a:endParaRPr lang="en-US" sz="2400" b="1" dirty="0"/>
                    </a:p>
                  </a:txBody>
                  <a:tcPr/>
                </a:tc>
                <a:tc>
                  <a:txBody>
                    <a:bodyPr/>
                    <a:lstStyle/>
                    <a:p>
                      <a:pPr algn="ctr"/>
                      <a:r>
                        <a:rPr lang="en-US" sz="2400" b="1" dirty="0" smtClean="0"/>
                        <a:t>4</a:t>
                      </a:r>
                      <a:endParaRPr lang="en-US" sz="2400" b="1" dirty="0"/>
                    </a:p>
                  </a:txBody>
                  <a:tcPr/>
                </a:tc>
              </a:tr>
              <a:tr h="370840">
                <a:tc>
                  <a:txBody>
                    <a:bodyPr/>
                    <a:lstStyle/>
                    <a:p>
                      <a:r>
                        <a:rPr lang="en-US" sz="2400" b="1" dirty="0" smtClean="0">
                          <a:solidFill>
                            <a:srgbClr val="00FF00"/>
                          </a:solidFill>
                        </a:rPr>
                        <a:t>Total</a:t>
                      </a:r>
                      <a:endParaRPr lang="en-US" sz="2400" b="1" dirty="0">
                        <a:solidFill>
                          <a:srgbClr val="00FF00"/>
                        </a:solidFill>
                      </a:endParaRPr>
                    </a:p>
                  </a:txBody>
                  <a:tcPr/>
                </a:tc>
                <a:tc>
                  <a:txBody>
                    <a:bodyPr/>
                    <a:lstStyle/>
                    <a:p>
                      <a:pPr algn="ctr"/>
                      <a:r>
                        <a:rPr lang="en-US" sz="2400" b="1" dirty="0" smtClean="0">
                          <a:solidFill>
                            <a:srgbClr val="00FF00"/>
                          </a:solidFill>
                        </a:rPr>
                        <a:t>289,390</a:t>
                      </a:r>
                      <a:endParaRPr lang="en-US" sz="2400" b="1" dirty="0">
                        <a:solidFill>
                          <a:srgbClr val="00FF00"/>
                        </a:solidFill>
                      </a:endParaRPr>
                    </a:p>
                  </a:txBody>
                  <a:tcPr/>
                </a:tc>
                <a:tc>
                  <a:txBody>
                    <a:bodyPr/>
                    <a:lstStyle/>
                    <a:p>
                      <a:pPr algn="ctr"/>
                      <a:r>
                        <a:rPr lang="en-US" sz="2400" b="1" dirty="0" smtClean="0">
                          <a:solidFill>
                            <a:srgbClr val="00FF00"/>
                          </a:solidFill>
                        </a:rPr>
                        <a:t>43,931</a:t>
                      </a:r>
                      <a:endParaRPr lang="en-US" sz="2400" b="1" dirty="0">
                        <a:solidFill>
                          <a:srgbClr val="00FF00"/>
                        </a:solidFill>
                      </a:endParaRPr>
                    </a:p>
                  </a:txBody>
                  <a:tcPr/>
                </a:tc>
                <a:tc>
                  <a:txBody>
                    <a:bodyPr/>
                    <a:lstStyle/>
                    <a:p>
                      <a:pPr algn="ctr"/>
                      <a:r>
                        <a:rPr lang="en-US" sz="2400" b="1" dirty="0" smtClean="0">
                          <a:solidFill>
                            <a:srgbClr val="00FF00"/>
                          </a:solidFill>
                        </a:rPr>
                        <a:t>100</a:t>
                      </a:r>
                      <a:endParaRPr lang="en-US" sz="2400" b="1" dirty="0">
                        <a:solidFill>
                          <a:srgbClr val="00FF00"/>
                        </a:solidFill>
                      </a:endParaRPr>
                    </a:p>
                  </a:txBody>
                  <a:tcPr/>
                </a:tc>
                <a:tc>
                  <a:txBody>
                    <a:bodyPr/>
                    <a:lstStyle/>
                    <a:p>
                      <a:pPr algn="ctr"/>
                      <a:r>
                        <a:rPr lang="en-US" sz="2400" b="1" dirty="0" smtClean="0">
                          <a:solidFill>
                            <a:srgbClr val="00FF00"/>
                          </a:solidFill>
                        </a:rPr>
                        <a:t>100</a:t>
                      </a:r>
                      <a:endParaRPr lang="en-US" sz="2400" b="1" dirty="0">
                        <a:solidFill>
                          <a:srgbClr val="00FF00"/>
                        </a:solidFill>
                      </a:endParaRPr>
                    </a:p>
                  </a:txBody>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smtClean="0"/>
              <a:t>Discovery of missing ancestors</a:t>
            </a:r>
          </a:p>
        </p:txBody>
      </p:sp>
      <p:graphicFrame>
        <p:nvGraphicFramePr>
          <p:cNvPr id="4" name="Table 3"/>
          <p:cNvGraphicFramePr>
            <a:graphicFrameLocks noGrp="1"/>
          </p:cNvGraphicFramePr>
          <p:nvPr/>
        </p:nvGraphicFramePr>
        <p:xfrm>
          <a:off x="468313" y="1155700"/>
          <a:ext cx="8208912" cy="3353418"/>
        </p:xfrm>
        <a:graphic>
          <a:graphicData uri="http://schemas.openxmlformats.org/drawingml/2006/table">
            <a:tbl>
              <a:tblPr/>
              <a:tblGrid>
                <a:gridCol w="2288056"/>
                <a:gridCol w="2069547"/>
                <a:gridCol w="2049534"/>
                <a:gridCol w="1801775"/>
              </a:tblGrid>
              <a:tr h="558903">
                <a:tc>
                  <a:txBody>
                    <a:bodyPr/>
                    <a:lstStyle/>
                    <a:p>
                      <a:pPr marL="0" marR="0">
                        <a:lnSpc>
                          <a:spcPct val="115000"/>
                        </a:lnSpc>
                        <a:spcBef>
                          <a:spcPts val="0"/>
                        </a:spcBef>
                        <a:spcAft>
                          <a:spcPts val="0"/>
                        </a:spcAft>
                      </a:pPr>
                      <a:endParaRPr lang="en-US" sz="2400" b="1" dirty="0">
                        <a:latin typeface="Humnst777 BT" pitchFamily="34" charset="0"/>
                        <a:ea typeface="Calibri"/>
                        <a:cs typeface="Times New Roman"/>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algn="ctr">
                        <a:lnSpc>
                          <a:spcPct val="115000"/>
                        </a:lnSpc>
                        <a:spcBef>
                          <a:spcPts val="0"/>
                        </a:spcBef>
                        <a:spcAft>
                          <a:spcPts val="0"/>
                        </a:spcAft>
                      </a:pPr>
                      <a:r>
                        <a:rPr lang="en-US" sz="2400" b="1" dirty="0" smtClean="0">
                          <a:solidFill>
                            <a:srgbClr val="FFFF00"/>
                          </a:solidFill>
                          <a:latin typeface="Humnst777 BT" pitchFamily="34" charset="0"/>
                          <a:ea typeface="Calibri"/>
                          <a:cs typeface="Times New Roman"/>
                        </a:rPr>
                        <a:t>Ancestor discovered (if genotyped)</a:t>
                      </a:r>
                      <a:endParaRPr lang="en-US" sz="2400" b="1" dirty="0">
                        <a:solidFill>
                          <a:srgbClr val="FFFF00"/>
                        </a:solidFill>
                        <a:latin typeface="Humnst777 BT" pitchFamily="34" charset="0"/>
                        <a:ea typeface="Calibri"/>
                        <a:cs typeface="Times New Roman"/>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2400" b="1" dirty="0">
                        <a:solidFill>
                          <a:srgbClr val="66FF66"/>
                        </a:solidFill>
                        <a:latin typeface="Humnst777 BT" pitchFamily="34" charset="0"/>
                        <a:ea typeface="Calibri"/>
                        <a:cs typeface="Times New Roman"/>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r>
              <a:tr h="558903">
                <a:tc>
                  <a:txBody>
                    <a:bodyPr/>
                    <a:lstStyle/>
                    <a:p>
                      <a:pPr marL="0" marR="0">
                        <a:lnSpc>
                          <a:spcPct val="115000"/>
                        </a:lnSpc>
                        <a:spcBef>
                          <a:spcPts val="0"/>
                        </a:spcBef>
                        <a:spcAft>
                          <a:spcPts val="0"/>
                        </a:spcAft>
                      </a:pPr>
                      <a:endParaRPr lang="en-US" sz="2400" b="1" dirty="0">
                        <a:latin typeface="Humnst777 BT" pitchFamily="34" charset="0"/>
                        <a:ea typeface="Calibri"/>
                        <a:cs typeface="Times New Roman"/>
                      </a:endParaRP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400" b="1" dirty="0" smtClean="0">
                          <a:latin typeface="Humnst777 BT" pitchFamily="34" charset="0"/>
                          <a:ea typeface="Calibri"/>
                          <a:cs typeface="Times New Roman"/>
                        </a:rPr>
                        <a:t>Sire</a:t>
                      </a:r>
                      <a:endParaRPr lang="en-US" sz="2400" b="1" dirty="0">
                        <a:latin typeface="Humnst777 BT" pitchFamily="34" charset="0"/>
                        <a:ea typeface="Calibri"/>
                        <a:cs typeface="Times New Roman"/>
                      </a:endParaRP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400" b="1" dirty="0">
                          <a:latin typeface="Humnst777 BT" pitchFamily="34" charset="0"/>
                          <a:ea typeface="Calibri"/>
                          <a:cs typeface="Times New Roman"/>
                        </a:rPr>
                        <a:t>MGS</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400" b="1" dirty="0">
                          <a:latin typeface="Humnst777 BT" pitchFamily="34" charset="0"/>
                          <a:ea typeface="Calibri"/>
                          <a:cs typeface="Times New Roman"/>
                        </a:rPr>
                        <a:t>MGGS</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58903">
                <a:tc>
                  <a:txBody>
                    <a:bodyPr/>
                    <a:lstStyle/>
                    <a:p>
                      <a:pPr marL="0" marR="0">
                        <a:lnSpc>
                          <a:spcPct val="115000"/>
                        </a:lnSpc>
                        <a:spcBef>
                          <a:spcPts val="0"/>
                        </a:spcBef>
                        <a:spcAft>
                          <a:spcPts val="0"/>
                        </a:spcAft>
                      </a:pPr>
                      <a:r>
                        <a:rPr lang="en-US" sz="2400" b="1" dirty="0">
                          <a:solidFill>
                            <a:srgbClr val="00FF00"/>
                          </a:solidFill>
                          <a:latin typeface="Humnst777 BT" pitchFamily="34" charset="0"/>
                          <a:ea typeface="Calibri"/>
                          <a:cs typeface="Times New Roman"/>
                        </a:rPr>
                        <a:t>Breed</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400" b="1" dirty="0">
                          <a:latin typeface="Humnst777 BT" pitchFamily="34" charset="0"/>
                          <a:ea typeface="Calibri"/>
                          <a:cs typeface="Times New Roman"/>
                        </a:rPr>
                        <a:t>% </a:t>
                      </a:r>
                      <a:r>
                        <a:rPr lang="en-US" sz="2400" b="1" dirty="0" smtClean="0">
                          <a:latin typeface="Humnst777 BT" pitchFamily="34" charset="0"/>
                          <a:ea typeface="Calibri"/>
                          <a:cs typeface="Times New Roman"/>
                        </a:rPr>
                        <a:t>Correct</a:t>
                      </a:r>
                      <a:r>
                        <a:rPr lang="en-US" sz="2400" b="1" baseline="30000" dirty="0" smtClean="0">
                          <a:latin typeface="Humnst777 BT" pitchFamily="34" charset="0"/>
                          <a:ea typeface="Calibri"/>
                          <a:cs typeface="Times New Roman"/>
                        </a:rPr>
                        <a:t>*</a:t>
                      </a:r>
                      <a:endParaRPr lang="en-US" sz="2400" b="1" dirty="0">
                        <a:latin typeface="Humnst777 BT" pitchFamily="34" charset="0"/>
                        <a:ea typeface="Calibri"/>
                        <a:cs typeface="Times New Roman"/>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400" b="1" dirty="0">
                          <a:latin typeface="Humnst777 BT" pitchFamily="34" charset="0"/>
                          <a:ea typeface="Calibri"/>
                          <a:cs typeface="Times New Roman"/>
                        </a:rPr>
                        <a:t>% </a:t>
                      </a:r>
                      <a:r>
                        <a:rPr lang="en-US" sz="2400" b="1" dirty="0" smtClean="0">
                          <a:latin typeface="Humnst777 BT" pitchFamily="34" charset="0"/>
                          <a:ea typeface="Calibri"/>
                          <a:cs typeface="Times New Roman"/>
                        </a:rPr>
                        <a:t>Correct</a:t>
                      </a:r>
                      <a:endParaRPr lang="en-US" sz="2400" b="1" dirty="0">
                        <a:latin typeface="Humnst777 BT" pitchFamily="34" charset="0"/>
                        <a:ea typeface="Calibri"/>
                        <a:cs typeface="Times New Roman"/>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400" b="1" dirty="0">
                          <a:latin typeface="Humnst777 BT" pitchFamily="34" charset="0"/>
                          <a:ea typeface="Calibri"/>
                          <a:cs typeface="Times New Roman"/>
                        </a:rPr>
                        <a:t>% </a:t>
                      </a:r>
                      <a:r>
                        <a:rPr lang="en-US" sz="2400" b="1" dirty="0" smtClean="0">
                          <a:latin typeface="Humnst777 BT" pitchFamily="34" charset="0"/>
                          <a:ea typeface="Calibri"/>
                          <a:cs typeface="Times New Roman"/>
                        </a:rPr>
                        <a:t>Correct</a:t>
                      </a:r>
                      <a:endParaRPr lang="en-US" sz="2400" b="1" dirty="0">
                        <a:latin typeface="Humnst777 BT" pitchFamily="34" charset="0"/>
                        <a:ea typeface="Calibri"/>
                        <a:cs typeface="Times New Roman"/>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58903">
                <a:tc>
                  <a:txBody>
                    <a:bodyPr/>
                    <a:lstStyle/>
                    <a:p>
                      <a:pPr marL="0" marR="0">
                        <a:lnSpc>
                          <a:spcPct val="115000"/>
                        </a:lnSpc>
                        <a:spcBef>
                          <a:spcPts val="0"/>
                        </a:spcBef>
                        <a:spcAft>
                          <a:spcPts val="0"/>
                        </a:spcAft>
                      </a:pPr>
                      <a:r>
                        <a:rPr lang="en-US" sz="2400" b="1" dirty="0">
                          <a:solidFill>
                            <a:srgbClr val="00FF00"/>
                          </a:solidFill>
                          <a:latin typeface="Humnst777 BT" pitchFamily="34" charset="0"/>
                          <a:ea typeface="Calibri"/>
                          <a:cs typeface="Times New Roman"/>
                        </a:rPr>
                        <a:t>Holstein</a:t>
                      </a: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400" b="1" dirty="0" smtClean="0">
                          <a:latin typeface="Humnst777 BT" pitchFamily="34" charset="0"/>
                          <a:ea typeface="Calibri"/>
                          <a:cs typeface="Times New Roman"/>
                        </a:rPr>
                        <a:t>100</a:t>
                      </a:r>
                      <a:endParaRPr lang="en-US" sz="2400" b="1" dirty="0">
                        <a:latin typeface="Humnst777 BT" pitchFamily="34" charset="0"/>
                        <a:ea typeface="Calibri"/>
                        <a:cs typeface="Times New Roman"/>
                      </a:endParaRP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400" b="1" dirty="0" smtClean="0">
                          <a:latin typeface="Humnst777 BT" pitchFamily="34" charset="0"/>
                          <a:ea typeface="Calibri"/>
                          <a:cs typeface="Times New Roman"/>
                        </a:rPr>
                        <a:t>97</a:t>
                      </a:r>
                      <a:endParaRPr lang="en-US" sz="2400" b="1" dirty="0">
                        <a:latin typeface="Humnst777 BT" pitchFamily="34" charset="0"/>
                        <a:ea typeface="Calibri"/>
                        <a:cs typeface="Times New Roman"/>
                      </a:endParaRP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400" b="1" dirty="0" smtClean="0">
                          <a:latin typeface="Humnst777 BT" pitchFamily="34" charset="0"/>
                          <a:ea typeface="Calibri"/>
                          <a:cs typeface="Times New Roman"/>
                        </a:rPr>
                        <a:t>92</a:t>
                      </a:r>
                      <a:endParaRPr lang="en-US" sz="2400" b="1" dirty="0">
                        <a:latin typeface="Humnst777 BT" pitchFamily="34" charset="0"/>
                        <a:ea typeface="Calibri"/>
                        <a:cs typeface="Times New Roman"/>
                      </a:endParaRP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tcPr>
                </a:tc>
              </a:tr>
              <a:tr h="558903">
                <a:tc>
                  <a:txBody>
                    <a:bodyPr/>
                    <a:lstStyle/>
                    <a:p>
                      <a:pPr marL="0" marR="0">
                        <a:lnSpc>
                          <a:spcPct val="115000"/>
                        </a:lnSpc>
                        <a:spcBef>
                          <a:spcPts val="0"/>
                        </a:spcBef>
                        <a:spcAft>
                          <a:spcPts val="0"/>
                        </a:spcAft>
                      </a:pPr>
                      <a:r>
                        <a:rPr lang="en-US" sz="2400" b="1" dirty="0">
                          <a:solidFill>
                            <a:srgbClr val="00FF00"/>
                          </a:solidFill>
                          <a:latin typeface="Humnst777 BT" pitchFamily="34" charset="0"/>
                          <a:ea typeface="Calibri"/>
                          <a:cs typeface="Times New Roman"/>
                        </a:rPr>
                        <a:t>Jersey</a:t>
                      </a: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2400" b="1" dirty="0" smtClean="0">
                          <a:latin typeface="Humnst777 BT" pitchFamily="34" charset="0"/>
                          <a:ea typeface="Calibri"/>
                          <a:cs typeface="Times New Roman"/>
                        </a:rPr>
                        <a:t>100</a:t>
                      </a:r>
                      <a:endParaRPr lang="en-US" sz="2400" b="1" dirty="0">
                        <a:latin typeface="Humnst777 BT" pitchFamily="34" charset="0"/>
                        <a:ea typeface="Calibri"/>
                        <a:cs typeface="Times New Roman"/>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2400" b="1" dirty="0" smtClean="0">
                          <a:latin typeface="Humnst777 BT" pitchFamily="34" charset="0"/>
                          <a:ea typeface="Calibri"/>
                          <a:cs typeface="Times New Roman"/>
                        </a:rPr>
                        <a:t>95</a:t>
                      </a:r>
                      <a:endParaRPr lang="en-US" sz="2400" b="1" dirty="0">
                        <a:latin typeface="Humnst777 BT" pitchFamily="34" charset="0"/>
                        <a:ea typeface="Calibri"/>
                        <a:cs typeface="Times New Roman"/>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2400" b="1" dirty="0" smtClean="0">
                          <a:latin typeface="Humnst777 BT" pitchFamily="34" charset="0"/>
                          <a:ea typeface="Calibri"/>
                          <a:cs typeface="Times New Roman"/>
                        </a:rPr>
                        <a:t>95</a:t>
                      </a:r>
                      <a:endParaRPr lang="en-US" sz="2400" b="1" dirty="0">
                        <a:latin typeface="Humnst777 BT" pitchFamily="34" charset="0"/>
                        <a:ea typeface="Calibri"/>
                        <a:cs typeface="Times New Roman"/>
                      </a:endParaRPr>
                    </a:p>
                  </a:txBody>
                  <a:tcPr marL="68580" marR="68580" marT="0" marB="0" anchor="b">
                    <a:lnL>
                      <a:noFill/>
                    </a:lnL>
                    <a:lnR>
                      <a:noFill/>
                    </a:lnR>
                    <a:lnT>
                      <a:noFill/>
                    </a:lnT>
                    <a:lnB>
                      <a:noFill/>
                    </a:lnB>
                  </a:tcPr>
                </a:tc>
              </a:tr>
              <a:tr h="558903">
                <a:tc>
                  <a:txBody>
                    <a:bodyPr/>
                    <a:lstStyle/>
                    <a:p>
                      <a:pPr marL="0" marR="0">
                        <a:lnSpc>
                          <a:spcPct val="115000"/>
                        </a:lnSpc>
                        <a:spcBef>
                          <a:spcPts val="0"/>
                        </a:spcBef>
                        <a:spcAft>
                          <a:spcPts val="0"/>
                        </a:spcAft>
                      </a:pPr>
                      <a:r>
                        <a:rPr lang="en-US" sz="2400" b="1" dirty="0">
                          <a:solidFill>
                            <a:srgbClr val="00FF00"/>
                          </a:solidFill>
                          <a:latin typeface="Humnst777 BT" pitchFamily="34" charset="0"/>
                          <a:ea typeface="Calibri"/>
                          <a:cs typeface="Times New Roman"/>
                        </a:rPr>
                        <a:t>Brown Swiss</a:t>
                      </a: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400" b="1" dirty="0" smtClean="0">
                          <a:latin typeface="Humnst777 BT" pitchFamily="34" charset="0"/>
                          <a:ea typeface="Calibri"/>
                          <a:cs typeface="Times New Roman"/>
                        </a:rPr>
                        <a:t>100</a:t>
                      </a:r>
                      <a:endParaRPr lang="en-US" sz="2400" b="1" dirty="0">
                        <a:latin typeface="Humnst777 BT" pitchFamily="34" charset="0"/>
                        <a:ea typeface="Calibri"/>
                        <a:cs typeface="Times New Roman"/>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400" b="1" dirty="0" smtClean="0">
                          <a:latin typeface="Humnst777 BT" pitchFamily="34" charset="0"/>
                          <a:ea typeface="Calibri"/>
                          <a:cs typeface="Times New Roman"/>
                        </a:rPr>
                        <a:t>97</a:t>
                      </a:r>
                      <a:endParaRPr lang="en-US" sz="2400" b="1" dirty="0">
                        <a:latin typeface="Humnst777 BT" pitchFamily="34" charset="0"/>
                        <a:ea typeface="Calibri"/>
                        <a:cs typeface="Times New Roman"/>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400" b="1" dirty="0" smtClean="0">
                          <a:latin typeface="Humnst777 BT" pitchFamily="34" charset="0"/>
                          <a:ea typeface="Calibri"/>
                          <a:cs typeface="Times New Roman"/>
                        </a:rPr>
                        <a:t>85</a:t>
                      </a:r>
                      <a:endParaRPr lang="en-US" sz="2400" b="1" dirty="0">
                        <a:latin typeface="Humnst777 BT" pitchFamily="34" charset="0"/>
                        <a:ea typeface="Calibri"/>
                        <a:cs typeface="Times New Roman"/>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4603" name="TextBox 5"/>
          <p:cNvSpPr txBox="1">
            <a:spLocks noChangeArrowheads="1"/>
          </p:cNvSpPr>
          <p:nvPr/>
        </p:nvSpPr>
        <p:spPr bwMode="auto">
          <a:xfrm>
            <a:off x="900113" y="4868863"/>
            <a:ext cx="6702425" cy="708025"/>
          </a:xfrm>
          <a:prstGeom prst="rect">
            <a:avLst/>
          </a:prstGeom>
          <a:noFill/>
          <a:ln w="9525">
            <a:noFill/>
            <a:miter lim="800000"/>
            <a:headEnd/>
            <a:tailEnd/>
          </a:ln>
        </p:spPr>
        <p:txBody>
          <a:bodyPr>
            <a:spAutoFit/>
          </a:bodyPr>
          <a:lstStyle/>
          <a:p>
            <a:r>
              <a:rPr lang="en-US" sz="2000" b="1"/>
              <a:t>* % Correct = Top ranked candidate ancestor matches the true ancestor.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5613" y="182563"/>
            <a:ext cx="8688387" cy="554037"/>
          </a:xfrm>
        </p:spPr>
        <p:txBody>
          <a:bodyPr/>
          <a:lstStyle/>
          <a:p>
            <a:r>
              <a:rPr lang="en-US" dirty="0" smtClean="0"/>
              <a:t>Genotyped ancestors, actual bull</a:t>
            </a:r>
            <a:r>
              <a:rPr lang="en-US" sz="1200" dirty="0" smtClean="0">
                <a:solidFill>
                  <a:srgbClr val="00FF00"/>
                </a:solidFill>
              </a:rPr>
              <a:t>(HOUSA73431994)</a:t>
            </a:r>
          </a:p>
        </p:txBody>
      </p:sp>
      <p:sp>
        <p:nvSpPr>
          <p:cNvPr id="26626" name="TextBox 2"/>
          <p:cNvSpPr txBox="1">
            <a:spLocks noChangeArrowheads="1"/>
          </p:cNvSpPr>
          <p:nvPr/>
        </p:nvSpPr>
        <p:spPr bwMode="auto">
          <a:xfrm>
            <a:off x="179388" y="836613"/>
            <a:ext cx="7777162" cy="6002337"/>
          </a:xfrm>
          <a:prstGeom prst="rect">
            <a:avLst/>
          </a:prstGeom>
          <a:noFill/>
          <a:ln w="9525">
            <a:noFill/>
            <a:miter lim="800000"/>
            <a:headEnd/>
            <a:tailEnd/>
          </a:ln>
        </p:spPr>
        <p:txBody>
          <a:bodyPr>
            <a:spAutoFit/>
          </a:bodyPr>
          <a:lstStyle/>
          <a:p>
            <a:r>
              <a:rPr lang="en-US" b="1" dirty="0"/>
              <a:t>					777K		</a:t>
            </a:r>
            <a:r>
              <a:rPr lang="en-US" b="1" dirty="0" err="1"/>
              <a:t>777K</a:t>
            </a:r>
            <a:endParaRPr lang="en-US" b="1" dirty="0"/>
          </a:p>
          <a:p>
            <a:r>
              <a:rPr lang="en-US" b="1" dirty="0"/>
              <a:t>			        50K				- - -</a:t>
            </a:r>
          </a:p>
          <a:p>
            <a:r>
              <a:rPr lang="en-US" b="1" dirty="0"/>
              <a:t>					50K		</a:t>
            </a:r>
            <a:r>
              <a:rPr lang="en-US" b="1" dirty="0" err="1"/>
              <a:t>50K</a:t>
            </a:r>
            <a:endParaRPr lang="en-US" b="1" dirty="0"/>
          </a:p>
          <a:p>
            <a:r>
              <a:rPr lang="en-US" b="1" dirty="0"/>
              <a:t>		50K					</a:t>
            </a:r>
            <a:r>
              <a:rPr lang="en-US" b="1" dirty="0" err="1"/>
              <a:t>50K</a:t>
            </a:r>
            <a:endParaRPr lang="en-US" b="1" dirty="0"/>
          </a:p>
          <a:p>
            <a:r>
              <a:rPr lang="en-US" b="1" dirty="0"/>
              <a:t>					777K		</a:t>
            </a:r>
            <a:r>
              <a:rPr lang="en-US" b="1" dirty="0" err="1"/>
              <a:t>777K</a:t>
            </a:r>
            <a:endParaRPr lang="en-US" b="1" dirty="0"/>
          </a:p>
          <a:p>
            <a:r>
              <a:rPr lang="en-US" b="1" dirty="0"/>
              <a:t>			        50K				- - -</a:t>
            </a:r>
          </a:p>
          <a:p>
            <a:r>
              <a:rPr lang="en-US" b="1" dirty="0"/>
              <a:t>					</a:t>
            </a:r>
            <a:r>
              <a:rPr lang="en-US" b="1" dirty="0">
                <a:solidFill>
                  <a:srgbClr val="FFFF00"/>
                </a:solidFill>
              </a:rPr>
              <a:t>3K</a:t>
            </a:r>
            <a:r>
              <a:rPr lang="en-US" b="1" dirty="0"/>
              <a:t>		777K</a:t>
            </a:r>
          </a:p>
          <a:p>
            <a:r>
              <a:rPr lang="en-US" b="1" dirty="0"/>
              <a:t>	    50K						</a:t>
            </a:r>
            <a:r>
              <a:rPr lang="en-US" b="1" dirty="0" err="1"/>
              <a:t>50K</a:t>
            </a:r>
            <a:endParaRPr lang="en-US" b="1" dirty="0"/>
          </a:p>
          <a:p>
            <a:r>
              <a:rPr lang="en-US" b="1" dirty="0"/>
              <a:t>					777K		</a:t>
            </a:r>
            <a:r>
              <a:rPr lang="en-US" b="1" dirty="0" err="1"/>
              <a:t>777K</a:t>
            </a:r>
            <a:endParaRPr lang="en-US" b="1" dirty="0"/>
          </a:p>
          <a:p>
            <a:r>
              <a:rPr lang="en-US" b="1" dirty="0"/>
              <a:t>			        50K				</a:t>
            </a:r>
            <a:r>
              <a:rPr lang="en-US" b="1" dirty="0">
                <a:solidFill>
                  <a:srgbClr val="FFFF00"/>
                </a:solidFill>
              </a:rPr>
              <a:t>Imputed</a:t>
            </a:r>
          </a:p>
          <a:p>
            <a:r>
              <a:rPr lang="en-US" b="1" dirty="0"/>
              <a:t>					</a:t>
            </a:r>
            <a:r>
              <a:rPr lang="en-US" b="1" dirty="0">
                <a:solidFill>
                  <a:srgbClr val="FFFF00"/>
                </a:solidFill>
              </a:rPr>
              <a:t>Imputed</a:t>
            </a:r>
            <a:r>
              <a:rPr lang="en-US" b="1" dirty="0"/>
              <a:t>		50K</a:t>
            </a:r>
          </a:p>
          <a:p>
            <a:r>
              <a:rPr lang="en-US" b="1" dirty="0"/>
              <a:t>		50K					</a:t>
            </a:r>
            <a:r>
              <a:rPr lang="en-US" b="1" dirty="0">
                <a:solidFill>
                  <a:srgbClr val="FFFF00"/>
                </a:solidFill>
              </a:rPr>
              <a:t>Imputed</a:t>
            </a:r>
          </a:p>
          <a:p>
            <a:r>
              <a:rPr lang="en-US" b="1" dirty="0"/>
              <a:t>					50K		777K</a:t>
            </a:r>
          </a:p>
          <a:p>
            <a:r>
              <a:rPr lang="en-US" b="1" dirty="0"/>
              <a:t>			        50K				</a:t>
            </a:r>
            <a:r>
              <a:rPr lang="en-US" b="1" dirty="0" err="1"/>
              <a:t>50K</a:t>
            </a:r>
            <a:endParaRPr lang="en-US" b="1" dirty="0"/>
          </a:p>
          <a:p>
            <a:r>
              <a:rPr lang="en-US" b="1" dirty="0"/>
              <a:t>					50K		777K</a:t>
            </a:r>
          </a:p>
          <a:p>
            <a:r>
              <a:rPr lang="en-US" b="1" dirty="0"/>
              <a:t>         </a:t>
            </a:r>
            <a:r>
              <a:rPr lang="en-US" b="1" dirty="0" smtClean="0"/>
              <a:t>77K</a:t>
            </a:r>
            <a:r>
              <a:rPr lang="en-US" b="1" dirty="0"/>
              <a:t>							- - -</a:t>
            </a:r>
          </a:p>
          <a:p>
            <a:r>
              <a:rPr lang="en-US" b="1" dirty="0"/>
              <a:t>					777K		</a:t>
            </a:r>
            <a:r>
              <a:rPr lang="en-US" b="1" dirty="0" err="1"/>
              <a:t>777K</a:t>
            </a:r>
            <a:endParaRPr lang="en-US" b="1" dirty="0"/>
          </a:p>
          <a:p>
            <a:r>
              <a:rPr lang="en-US" b="1" dirty="0"/>
              <a:t>			        50K				</a:t>
            </a:r>
            <a:r>
              <a:rPr lang="en-US" b="1" dirty="0">
                <a:solidFill>
                  <a:srgbClr val="FFFF00"/>
                </a:solidFill>
              </a:rPr>
              <a:t>Imputed</a:t>
            </a:r>
          </a:p>
          <a:p>
            <a:r>
              <a:rPr lang="en-US" b="1" dirty="0"/>
              <a:t>					</a:t>
            </a:r>
            <a:r>
              <a:rPr lang="en-US" b="1" dirty="0">
                <a:solidFill>
                  <a:srgbClr val="FFFF00"/>
                </a:solidFill>
              </a:rPr>
              <a:t>Imputed</a:t>
            </a:r>
            <a:r>
              <a:rPr lang="en-US" b="1" dirty="0"/>
              <a:t>		50K</a:t>
            </a:r>
          </a:p>
          <a:p>
            <a:r>
              <a:rPr lang="en-US" b="1" dirty="0"/>
              <a:t>		50K					</a:t>
            </a:r>
            <a:r>
              <a:rPr lang="en-US" b="1" dirty="0">
                <a:solidFill>
                  <a:srgbClr val="FFFF00"/>
                </a:solidFill>
              </a:rPr>
              <a:t>Imputed</a:t>
            </a:r>
          </a:p>
          <a:p>
            <a:r>
              <a:rPr lang="en-US" b="1" dirty="0"/>
              <a:t>					50K		777K</a:t>
            </a:r>
          </a:p>
          <a:p>
            <a:r>
              <a:rPr lang="en-US" b="1" dirty="0"/>
              <a:t>			        50K				</a:t>
            </a:r>
            <a:r>
              <a:rPr lang="en-US" b="1" dirty="0" err="1"/>
              <a:t>50K</a:t>
            </a:r>
            <a:endParaRPr lang="en-US" b="1" dirty="0"/>
          </a:p>
          <a:p>
            <a:r>
              <a:rPr lang="en-US" b="1" dirty="0"/>
              <a:t>					</a:t>
            </a:r>
            <a:r>
              <a:rPr lang="en-US" b="1" dirty="0">
                <a:solidFill>
                  <a:srgbClr val="FFFF00"/>
                </a:solidFill>
              </a:rPr>
              <a:t>3K</a:t>
            </a:r>
            <a:r>
              <a:rPr lang="en-US" b="1" dirty="0"/>
              <a:t>		777K</a:t>
            </a:r>
          </a:p>
          <a:p>
            <a:r>
              <a:rPr lang="en-US" b="1" dirty="0"/>
              <a:t>	     </a:t>
            </a:r>
            <a:r>
              <a:rPr lang="en-US" b="1" dirty="0">
                <a:solidFill>
                  <a:srgbClr val="FFFF00"/>
                </a:solidFill>
              </a:rPr>
              <a:t>9K</a:t>
            </a:r>
            <a:r>
              <a:rPr lang="en-US" b="1" dirty="0"/>
              <a:t>						50K</a:t>
            </a:r>
          </a:p>
          <a:p>
            <a:r>
              <a:rPr lang="en-US" b="1" dirty="0"/>
              <a:t>					50K		777K</a:t>
            </a:r>
          </a:p>
          <a:p>
            <a:r>
              <a:rPr lang="en-US" b="1" dirty="0"/>
              <a:t>			        50K				</a:t>
            </a:r>
            <a:r>
              <a:rPr lang="en-US" b="1" dirty="0" err="1"/>
              <a:t>50K</a:t>
            </a:r>
            <a:endParaRPr lang="en-US" b="1" dirty="0"/>
          </a:p>
          <a:p>
            <a:r>
              <a:rPr lang="en-US" b="1" dirty="0"/>
              <a:t>					50K		777K</a:t>
            </a:r>
          </a:p>
          <a:p>
            <a:r>
              <a:rPr lang="en-US" b="1" dirty="0"/>
              <a:t>		50K					</a:t>
            </a:r>
            <a:r>
              <a:rPr lang="en-US" b="1" dirty="0">
                <a:solidFill>
                  <a:srgbClr val="FFFF00"/>
                </a:solidFill>
              </a:rPr>
              <a:t>Imputed</a:t>
            </a:r>
          </a:p>
          <a:p>
            <a:r>
              <a:rPr lang="en-US" b="1" dirty="0"/>
              <a:t>					777K		</a:t>
            </a:r>
            <a:r>
              <a:rPr lang="en-US" b="1" dirty="0" err="1"/>
              <a:t>777K</a:t>
            </a:r>
            <a:endParaRPr lang="en-US" b="1" dirty="0"/>
          </a:p>
          <a:p>
            <a:r>
              <a:rPr lang="en-US" b="1" dirty="0"/>
              <a:t>			        50K				- - -</a:t>
            </a:r>
          </a:p>
          <a:p>
            <a:r>
              <a:rPr lang="en-US" b="1" dirty="0"/>
              <a:t>					</a:t>
            </a:r>
            <a:r>
              <a:rPr lang="en-US" b="1" dirty="0">
                <a:solidFill>
                  <a:srgbClr val="FFFF00"/>
                </a:solidFill>
              </a:rPr>
              <a:t>Imputed</a:t>
            </a:r>
            <a:r>
              <a:rPr lang="en-US" b="1" dirty="0"/>
              <a:t>		777K</a:t>
            </a:r>
          </a:p>
          <a:p>
            <a:r>
              <a:rPr lang="en-US" b="1" dirty="0"/>
              <a:t>							50K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68313" y="115888"/>
            <a:ext cx="6624637" cy="554037"/>
          </a:xfrm>
        </p:spPr>
        <p:txBody>
          <a:bodyPr/>
          <a:lstStyle/>
          <a:p>
            <a:r>
              <a:rPr lang="en-US" altLang="zh-CN" smtClean="0">
                <a:solidFill>
                  <a:schemeClr val="tx1"/>
                </a:solidFill>
                <a:ea typeface="SimSun" pitchFamily="2" charset="-122"/>
              </a:rPr>
              <a:t>Pedigree or genomic mating?</a:t>
            </a:r>
            <a:endParaRPr lang="zh-CN" altLang="en-US" smtClean="0">
              <a:solidFill>
                <a:schemeClr val="tx1"/>
              </a:solidFill>
              <a:ea typeface="SimSun" pitchFamily="2" charset="-122"/>
            </a:endParaRPr>
          </a:p>
        </p:txBody>
      </p:sp>
      <p:sp>
        <p:nvSpPr>
          <p:cNvPr id="3" name="Content Placeholder 2"/>
          <p:cNvSpPr>
            <a:spLocks noGrp="1"/>
          </p:cNvSpPr>
          <p:nvPr>
            <p:ph sz="quarter" idx="1"/>
          </p:nvPr>
        </p:nvSpPr>
        <p:spPr>
          <a:xfrm>
            <a:off x="533400" y="1447800"/>
            <a:ext cx="8153400" cy="3505200"/>
          </a:xfrm>
        </p:spPr>
        <p:txBody>
          <a:bodyPr>
            <a:normAutofit fontScale="92500"/>
          </a:bodyPr>
          <a:lstStyle/>
          <a:p>
            <a:pPr>
              <a:buClr>
                <a:srgbClr val="66CCFF"/>
              </a:buClr>
              <a:buSzPct val="100000"/>
              <a:buFont typeface="Wingdings" pitchFamily="2" charset="2"/>
              <a:buChar char="Ø"/>
              <a:defRPr/>
            </a:pPr>
            <a:r>
              <a:rPr lang="en-US" sz="2600" dirty="0" smtClean="0">
                <a:latin typeface="+mj-lt"/>
                <a:cs typeface="Arial" pitchFamily="34" charset="0"/>
              </a:rPr>
              <a:t>Computer mating programs have helped breeders identify potential mates with fewer </a:t>
            </a:r>
            <a:r>
              <a:rPr lang="en-US" sz="2600" dirty="0" smtClean="0">
                <a:solidFill>
                  <a:srgbClr val="FFFF00"/>
                </a:solidFill>
                <a:latin typeface="+mj-lt"/>
                <a:cs typeface="Arial" pitchFamily="34" charset="0"/>
              </a:rPr>
              <a:t>ancestors</a:t>
            </a:r>
            <a:r>
              <a:rPr lang="en-US" sz="2600" dirty="0" smtClean="0">
                <a:latin typeface="+mj-lt"/>
                <a:cs typeface="Arial" pitchFamily="34" charset="0"/>
              </a:rPr>
              <a:t> in common to reduce </a:t>
            </a:r>
            <a:r>
              <a:rPr lang="en-US" sz="2600" dirty="0" smtClean="0">
                <a:solidFill>
                  <a:srgbClr val="FFFF00"/>
                </a:solidFill>
                <a:latin typeface="+mj-lt"/>
                <a:cs typeface="Arial" pitchFamily="34" charset="0"/>
              </a:rPr>
              <a:t>pedigree inbreeding </a:t>
            </a:r>
          </a:p>
          <a:p>
            <a:pPr>
              <a:buClr>
                <a:srgbClr val="66CCFF"/>
              </a:buClr>
              <a:buSzPct val="100000"/>
              <a:buFont typeface="Wingdings" pitchFamily="2" charset="2"/>
              <a:buChar char="Ø"/>
              <a:defRPr/>
            </a:pPr>
            <a:r>
              <a:rPr lang="en-US" sz="2600" dirty="0" smtClean="0">
                <a:latin typeface="+mj-lt"/>
                <a:cs typeface="Arial" pitchFamily="34" charset="0"/>
              </a:rPr>
              <a:t>Such programs could instead help breeders to identify potential mates with fewer </a:t>
            </a:r>
            <a:r>
              <a:rPr lang="en-US" sz="2600" dirty="0" smtClean="0">
                <a:solidFill>
                  <a:srgbClr val="FFFF00"/>
                </a:solidFill>
                <a:latin typeface="+mj-lt"/>
                <a:cs typeface="Arial" pitchFamily="34" charset="0"/>
              </a:rPr>
              <a:t>alleles</a:t>
            </a:r>
            <a:r>
              <a:rPr lang="en-US" sz="2600" dirty="0" smtClean="0">
                <a:latin typeface="+mj-lt"/>
                <a:cs typeface="Arial" pitchFamily="34" charset="0"/>
              </a:rPr>
              <a:t> in common to reduce </a:t>
            </a:r>
            <a:r>
              <a:rPr lang="en-US" sz="2600" dirty="0" smtClean="0">
                <a:solidFill>
                  <a:srgbClr val="FFFF00"/>
                </a:solidFill>
                <a:latin typeface="+mj-lt"/>
                <a:cs typeface="Arial" pitchFamily="34" charset="0"/>
              </a:rPr>
              <a:t>genomic inbreeding</a:t>
            </a:r>
          </a:p>
          <a:p>
            <a:pPr>
              <a:buClr>
                <a:srgbClr val="66CCFF"/>
              </a:buClr>
              <a:buSzPct val="100000"/>
              <a:buFont typeface="Wingdings" pitchFamily="2" charset="2"/>
              <a:buChar char="Ø"/>
              <a:defRPr/>
            </a:pPr>
            <a:r>
              <a:rPr lang="en-US" altLang="zh-CN" sz="2600" dirty="0" smtClean="0"/>
              <a:t>This works best if both mates are genotyped</a:t>
            </a:r>
            <a:endParaRPr lang="zh-CN" altLang="en-US" sz="2600" dirty="0"/>
          </a:p>
        </p:txBody>
      </p:sp>
      <p:sp>
        <p:nvSpPr>
          <p:cNvPr id="4" name="TextBox 3"/>
          <p:cNvSpPr txBox="1"/>
          <p:nvPr/>
        </p:nvSpPr>
        <p:spPr>
          <a:xfrm>
            <a:off x="1905000" y="5562600"/>
            <a:ext cx="1524000" cy="584200"/>
          </a:xfrm>
          <a:prstGeom prst="rect">
            <a:avLst/>
          </a:prstGeom>
          <a:ln/>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n-US" altLang="zh-CN" sz="1600" b="1" dirty="0"/>
              <a:t>Pedigree relationships </a:t>
            </a:r>
            <a:endParaRPr lang="zh-CN" altLang="en-US" sz="1600" b="1" dirty="0"/>
          </a:p>
        </p:txBody>
      </p:sp>
      <p:sp>
        <p:nvSpPr>
          <p:cNvPr id="5" name="TextBox 4"/>
          <p:cNvSpPr txBox="1"/>
          <p:nvPr/>
        </p:nvSpPr>
        <p:spPr>
          <a:xfrm>
            <a:off x="5410200" y="5562600"/>
            <a:ext cx="1524000" cy="584200"/>
          </a:xfrm>
          <a:prstGeom prst="rect">
            <a:avLst/>
          </a:prstGeom>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altLang="zh-CN" sz="1600" b="1" dirty="0"/>
              <a:t>Genomic relationships </a:t>
            </a:r>
            <a:endParaRPr lang="zh-CN" altLang="en-US" sz="1600" b="1" dirty="0"/>
          </a:p>
        </p:txBody>
      </p:sp>
      <p:sp>
        <p:nvSpPr>
          <p:cNvPr id="6" name="Right Arrow 5"/>
          <p:cNvSpPr/>
          <p:nvPr/>
        </p:nvSpPr>
        <p:spPr>
          <a:xfrm>
            <a:off x="3810000" y="5715000"/>
            <a:ext cx="1219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7" name="Straight Connector 6"/>
          <p:cNvCxnSpPr/>
          <p:nvPr/>
        </p:nvCxnSpPr>
        <p:spPr>
          <a:xfrm>
            <a:off x="76200" y="1219200"/>
            <a:ext cx="8991600" cy="1588"/>
          </a:xfrm>
          <a:prstGeom prst="line">
            <a:avLst/>
          </a:prstGeom>
          <a:ln w="101600" cmpd="thickThin">
            <a:solidFill>
              <a:schemeClr val="accent2">
                <a:lumMod val="75000"/>
                <a:alpha val="63000"/>
              </a:schemeClr>
            </a:solidFill>
          </a:ln>
          <a:effectLst>
            <a:outerShdw blurRad="812800" dist="50800" dir="132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pic>
        <p:nvPicPr>
          <p:cNvPr id="30727" name="Picture 2" descr="MASSEY"/>
          <p:cNvPicPr>
            <a:picLocks noChangeAspect="1" noChangeArrowheads="1"/>
          </p:cNvPicPr>
          <p:nvPr/>
        </p:nvPicPr>
        <p:blipFill>
          <a:blip r:embed="rId2" cstate="print"/>
          <a:srcRect/>
          <a:stretch>
            <a:fillRect/>
          </a:stretch>
        </p:blipFill>
        <p:spPr bwMode="auto">
          <a:xfrm>
            <a:off x="7640638" y="3429000"/>
            <a:ext cx="1503362" cy="1079500"/>
          </a:xfrm>
          <a:prstGeom prst="rect">
            <a:avLst/>
          </a:prstGeom>
          <a:noFill/>
          <a:ln w="9525">
            <a:noFill/>
            <a:miter lim="800000"/>
            <a:headEnd/>
            <a:tailEnd/>
          </a:ln>
        </p:spPr>
      </p:pic>
      <p:pic>
        <p:nvPicPr>
          <p:cNvPr id="30728" name="Picture 5" descr="holsteincow"/>
          <p:cNvPicPr>
            <a:picLocks noChangeAspect="1" noChangeArrowheads="1"/>
          </p:cNvPicPr>
          <p:nvPr/>
        </p:nvPicPr>
        <p:blipFill>
          <a:blip r:embed="rId3" cstate="print"/>
          <a:srcRect/>
          <a:stretch>
            <a:fillRect/>
          </a:stretch>
        </p:blipFill>
        <p:spPr bwMode="auto">
          <a:xfrm>
            <a:off x="7669213" y="4624388"/>
            <a:ext cx="1474787" cy="1036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685800" y="274638"/>
            <a:ext cx="7772400" cy="1108075"/>
          </a:xfrm>
        </p:spPr>
        <p:txBody>
          <a:bodyPr/>
          <a:lstStyle/>
          <a:p>
            <a:r>
              <a:rPr lang="en-US" altLang="zh-CN" smtClean="0">
                <a:ea typeface="SimSun" pitchFamily="2" charset="-122"/>
              </a:rPr>
              <a:t>Genomic mating programs</a:t>
            </a:r>
            <a:r>
              <a:rPr lang="en-US" altLang="zh-CN" i="1" smtClean="0">
                <a:latin typeface="Arial" charset="0"/>
                <a:ea typeface="SimSun" pitchFamily="2" charset="-122"/>
              </a:rPr>
              <a:t/>
            </a:r>
            <a:br>
              <a:rPr lang="en-US" altLang="zh-CN" i="1" smtClean="0">
                <a:latin typeface="Arial" charset="0"/>
                <a:ea typeface="SimSun" pitchFamily="2" charset="-122"/>
              </a:rPr>
            </a:br>
            <a:endParaRPr lang="zh-CN" altLang="en-US" smtClean="0">
              <a:ea typeface="SimSun" pitchFamily="2" charset="-122"/>
            </a:endParaRPr>
          </a:p>
        </p:txBody>
      </p:sp>
      <p:sp>
        <p:nvSpPr>
          <p:cNvPr id="3" name="Content Placeholder 2"/>
          <p:cNvSpPr>
            <a:spLocks noGrp="1"/>
          </p:cNvSpPr>
          <p:nvPr>
            <p:ph sz="quarter" idx="1"/>
          </p:nvPr>
        </p:nvSpPr>
        <p:spPr>
          <a:xfrm>
            <a:off x="762000" y="1295400"/>
            <a:ext cx="7924800" cy="5105400"/>
          </a:xfrm>
        </p:spPr>
        <p:txBody>
          <a:bodyPr>
            <a:normAutofit fontScale="92500" lnSpcReduction="10000"/>
          </a:bodyPr>
          <a:lstStyle/>
          <a:p>
            <a:pPr>
              <a:spcAft>
                <a:spcPts val="1200"/>
              </a:spcAft>
              <a:buClr>
                <a:srgbClr val="66CCFF"/>
              </a:buClr>
              <a:buSzPct val="100000"/>
              <a:buFont typeface="Wingdings" pitchFamily="2" charset="2"/>
              <a:buChar char="Ø"/>
              <a:defRPr/>
            </a:pPr>
            <a:r>
              <a:rPr lang="en-US" dirty="0" smtClean="0">
                <a:latin typeface="+mj-lt"/>
                <a:cs typeface="Arial" pitchFamily="34" charset="0"/>
              </a:rPr>
              <a:t>Rapid methods now deliver genomic relationships (</a:t>
            </a:r>
            <a:r>
              <a:rPr lang="en-US" dirty="0" smtClean="0">
                <a:solidFill>
                  <a:srgbClr val="00FF00"/>
                </a:solidFill>
                <a:latin typeface="+mj-lt"/>
                <a:cs typeface="Arial" pitchFamily="34" charset="0"/>
              </a:rPr>
              <a:t>G</a:t>
            </a:r>
            <a:r>
              <a:rPr lang="en-US" dirty="0" smtClean="0">
                <a:latin typeface="+mj-lt"/>
                <a:cs typeface="Arial" pitchFamily="34" charset="0"/>
              </a:rPr>
              <a:t>) from central database to industry</a:t>
            </a:r>
          </a:p>
          <a:p>
            <a:pPr lvl="1">
              <a:spcAft>
                <a:spcPts val="1200"/>
              </a:spcAft>
              <a:buClr>
                <a:schemeClr val="tx1"/>
              </a:buClr>
              <a:buSzPct val="100000"/>
              <a:buFont typeface="Arial" pitchFamily="34" charset="0"/>
              <a:buChar char="•"/>
              <a:defRPr/>
            </a:pPr>
            <a:r>
              <a:rPr lang="en-US" sz="2200" dirty="0" smtClean="0">
                <a:latin typeface="+mj-lt"/>
                <a:cs typeface="Arial" pitchFamily="34" charset="0"/>
              </a:rPr>
              <a:t>Compute </a:t>
            </a:r>
            <a:r>
              <a:rPr lang="en-US" sz="2200" dirty="0" smtClean="0">
                <a:solidFill>
                  <a:srgbClr val="00FF00"/>
                </a:solidFill>
                <a:latin typeface="+mj-lt"/>
                <a:cs typeface="Arial" pitchFamily="34" charset="0"/>
              </a:rPr>
              <a:t>G</a:t>
            </a:r>
            <a:r>
              <a:rPr lang="en-US" sz="2200" dirty="0" smtClean="0">
                <a:latin typeface="+mj-lt"/>
                <a:cs typeface="Arial" pitchFamily="34" charset="0"/>
              </a:rPr>
              <a:t> for females with only marketed bulls</a:t>
            </a:r>
          </a:p>
          <a:p>
            <a:pPr lvl="1">
              <a:spcAft>
                <a:spcPts val="1200"/>
              </a:spcAft>
              <a:buClr>
                <a:schemeClr val="tx1"/>
              </a:buClr>
              <a:buSzPct val="100000"/>
              <a:buFont typeface="Arial" pitchFamily="34" charset="0"/>
              <a:buChar char="•"/>
              <a:defRPr/>
            </a:pPr>
            <a:r>
              <a:rPr lang="en-US" sz="2200" dirty="0" smtClean="0">
                <a:latin typeface="+mj-lt"/>
                <a:cs typeface="Arial" pitchFamily="34" charset="0"/>
              </a:rPr>
              <a:t>Compute </a:t>
            </a:r>
            <a:r>
              <a:rPr lang="en-US" sz="2200" dirty="0" smtClean="0">
                <a:solidFill>
                  <a:srgbClr val="00FF00"/>
                </a:solidFill>
                <a:latin typeface="+mj-lt"/>
                <a:cs typeface="Arial" pitchFamily="34" charset="0"/>
              </a:rPr>
              <a:t>G</a:t>
            </a:r>
            <a:r>
              <a:rPr lang="en-US" sz="2200" dirty="0" smtClean="0">
                <a:latin typeface="+mj-lt"/>
                <a:cs typeface="Arial" pitchFamily="34" charset="0"/>
              </a:rPr>
              <a:t> elements as needed by query</a:t>
            </a:r>
          </a:p>
          <a:p>
            <a:pPr lvl="1">
              <a:spcAft>
                <a:spcPts val="1200"/>
              </a:spcAft>
              <a:buClr>
                <a:schemeClr val="tx1"/>
              </a:buClr>
              <a:buSzPct val="100000"/>
              <a:buFont typeface="Arial" pitchFamily="34" charset="0"/>
              <a:buChar char="•"/>
              <a:defRPr/>
            </a:pPr>
            <a:r>
              <a:rPr lang="en-US" sz="2200" dirty="0" smtClean="0">
                <a:latin typeface="+mj-lt"/>
                <a:cs typeface="Arial" pitchFamily="34" charset="0"/>
              </a:rPr>
              <a:t>Compute </a:t>
            </a:r>
            <a:r>
              <a:rPr lang="en-US" sz="2200" dirty="0" smtClean="0">
                <a:solidFill>
                  <a:srgbClr val="00FF00"/>
                </a:solidFill>
                <a:latin typeface="+mj-lt"/>
                <a:cs typeface="Arial" pitchFamily="34" charset="0"/>
              </a:rPr>
              <a:t>G</a:t>
            </a:r>
            <a:r>
              <a:rPr lang="en-US" sz="2200" dirty="0" smtClean="0">
                <a:latin typeface="+mj-lt"/>
                <a:cs typeface="Arial" pitchFamily="34" charset="0"/>
              </a:rPr>
              <a:t> once, then retrieve elements as needed</a:t>
            </a:r>
            <a:r>
              <a:rPr lang="en-US" dirty="0" smtClean="0">
                <a:latin typeface="+mj-lt"/>
                <a:cs typeface="Arial" pitchFamily="34" charset="0"/>
              </a:rPr>
              <a:t> </a:t>
            </a:r>
          </a:p>
          <a:p>
            <a:pPr>
              <a:spcAft>
                <a:spcPts val="1200"/>
              </a:spcAft>
              <a:buClr>
                <a:srgbClr val="66CCFF"/>
              </a:buClr>
              <a:buSzPct val="100000"/>
              <a:buFont typeface="Wingdings" pitchFamily="2" charset="2"/>
              <a:buChar char="Ø"/>
              <a:defRPr/>
            </a:pPr>
            <a:r>
              <a:rPr lang="en-US" altLang="zh-CN" dirty="0" smtClean="0">
                <a:latin typeface="+mj-lt"/>
                <a:cs typeface="Arial" pitchFamily="34" charset="0"/>
              </a:rPr>
              <a:t>Several computer methods to assign mates</a:t>
            </a:r>
          </a:p>
          <a:p>
            <a:pPr lvl="1">
              <a:spcAft>
                <a:spcPts val="1200"/>
              </a:spcAft>
              <a:buClr>
                <a:schemeClr val="tx1"/>
              </a:buClr>
              <a:buSzPct val="100000"/>
              <a:buFont typeface="Arial" pitchFamily="34" charset="0"/>
              <a:buChar char="•"/>
              <a:defRPr/>
            </a:pPr>
            <a:r>
              <a:rPr lang="en-US" altLang="zh-CN" sz="2200" dirty="0" smtClean="0">
                <a:latin typeface="+mj-lt"/>
                <a:cs typeface="Arial" pitchFamily="34" charset="0"/>
              </a:rPr>
              <a:t>Minimize pedigree or genomic relationships</a:t>
            </a:r>
          </a:p>
          <a:p>
            <a:pPr lvl="2">
              <a:spcAft>
                <a:spcPts val="1200"/>
              </a:spcAft>
              <a:defRPr/>
            </a:pPr>
            <a:r>
              <a:rPr lang="en-US" sz="2000" dirty="0" smtClean="0">
                <a:latin typeface="+mj-lt"/>
                <a:cs typeface="Arial" pitchFamily="34" charset="0"/>
              </a:rPr>
              <a:t>Linear programming (</a:t>
            </a:r>
            <a:r>
              <a:rPr lang="en-US" sz="2000" dirty="0" smtClean="0">
                <a:solidFill>
                  <a:srgbClr val="00FF00"/>
                </a:solidFill>
                <a:latin typeface="+mj-lt"/>
                <a:cs typeface="Arial" pitchFamily="34" charset="0"/>
              </a:rPr>
              <a:t>Sun et al., 2013</a:t>
            </a:r>
            <a:r>
              <a:rPr lang="en-US" sz="2000" dirty="0" smtClean="0">
                <a:latin typeface="+mj-lt"/>
                <a:cs typeface="Arial" pitchFamily="34" charset="0"/>
              </a:rPr>
              <a:t>)</a:t>
            </a:r>
          </a:p>
          <a:p>
            <a:pPr lvl="2">
              <a:spcAft>
                <a:spcPts val="1200"/>
              </a:spcAft>
              <a:defRPr/>
            </a:pPr>
            <a:r>
              <a:rPr lang="en-US" sz="2000" dirty="0" smtClean="0">
                <a:latin typeface="+mj-lt"/>
                <a:cs typeface="Arial" pitchFamily="34" charset="0"/>
              </a:rPr>
              <a:t>Sequentially choose least-related mates (</a:t>
            </a:r>
            <a:r>
              <a:rPr lang="en-US" sz="2000" u="sng" dirty="0" smtClean="0">
                <a:latin typeface="+mj-lt"/>
                <a:cs typeface="Arial" pitchFamily="34" charset="0"/>
                <a:hlinkClick r:id="" action="ppaction://hlinkfile"/>
              </a:rPr>
              <a:t>Pryce et al., 2012</a:t>
            </a:r>
            <a:r>
              <a:rPr lang="en-US" sz="2000" dirty="0" smtClean="0">
                <a:latin typeface="+mj-lt"/>
                <a:cs typeface="Arial" pitchFamily="34" charset="0"/>
              </a:rPr>
              <a:t>) </a:t>
            </a:r>
          </a:p>
          <a:p>
            <a:pPr lvl="2">
              <a:spcAft>
                <a:spcPts val="1200"/>
              </a:spcAft>
              <a:defRPr/>
            </a:pPr>
            <a:r>
              <a:rPr lang="en-US" sz="2000" dirty="0" smtClean="0">
                <a:latin typeface="+mj-lt"/>
                <a:cs typeface="Arial" pitchFamily="34" charset="0"/>
              </a:rPr>
              <a:t>Random mating</a:t>
            </a:r>
          </a:p>
          <a:p>
            <a:pPr lvl="1">
              <a:spcAft>
                <a:spcPts val="1200"/>
              </a:spcAft>
              <a:buClr>
                <a:schemeClr val="tx1"/>
              </a:buClr>
              <a:buSzPct val="100000"/>
              <a:buFont typeface="Arial" pitchFamily="34" charset="0"/>
              <a:buChar char="•"/>
              <a:defRPr/>
            </a:pPr>
            <a:r>
              <a:rPr lang="en-US" altLang="zh-CN" sz="2200" dirty="0" smtClean="0">
                <a:latin typeface="+mj-lt"/>
                <a:cs typeface="Arial" pitchFamily="34" charset="0"/>
              </a:rPr>
              <a:t>Include or exclude dominance effects of markers</a:t>
            </a:r>
            <a:endParaRPr lang="zh-CN" altLang="en-US" sz="2200" dirty="0" smtClean="0">
              <a:latin typeface="+mj-lt"/>
              <a:cs typeface="Arial" pitchFamily="34" charset="0"/>
            </a:endParaRPr>
          </a:p>
        </p:txBody>
      </p:sp>
      <p:cxnSp>
        <p:nvCxnSpPr>
          <p:cNvPr id="4" name="Straight Connector 3"/>
          <p:cNvCxnSpPr/>
          <p:nvPr/>
        </p:nvCxnSpPr>
        <p:spPr>
          <a:xfrm>
            <a:off x="76200" y="1143000"/>
            <a:ext cx="8991600" cy="1588"/>
          </a:xfrm>
          <a:prstGeom prst="line">
            <a:avLst/>
          </a:prstGeom>
          <a:ln w="101600" cmpd="thickThin">
            <a:solidFill>
              <a:schemeClr val="accent2">
                <a:lumMod val="75000"/>
                <a:alpha val="63000"/>
              </a:schemeClr>
            </a:solidFill>
          </a:ln>
          <a:effectLst>
            <a:outerShdw blurRad="812800" dist="50800" dir="132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533400" y="274638"/>
            <a:ext cx="7772400" cy="792162"/>
          </a:xfrm>
        </p:spPr>
        <p:txBody>
          <a:bodyPr/>
          <a:lstStyle/>
          <a:p>
            <a:r>
              <a:rPr lang="en-US" altLang="zh-CN" smtClean="0">
                <a:solidFill>
                  <a:schemeClr val="tx1"/>
                </a:solidFill>
                <a:ea typeface="SimSun" pitchFamily="2" charset="-122"/>
              </a:rPr>
              <a:t>Mating program results</a:t>
            </a:r>
            <a:endParaRPr lang="zh-CN" altLang="en-US" smtClean="0">
              <a:solidFill>
                <a:schemeClr val="tx1"/>
              </a:solidFill>
              <a:ea typeface="SimSun" pitchFamily="2" charset="-122"/>
            </a:endParaRPr>
          </a:p>
        </p:txBody>
      </p:sp>
      <p:sp>
        <p:nvSpPr>
          <p:cNvPr id="33794" name="Content Placeholder 2"/>
          <p:cNvSpPr>
            <a:spLocks noGrp="1"/>
          </p:cNvSpPr>
          <p:nvPr>
            <p:ph sz="quarter" idx="1"/>
          </p:nvPr>
        </p:nvSpPr>
        <p:spPr>
          <a:xfrm>
            <a:off x="609600" y="1447800"/>
            <a:ext cx="7772400" cy="4555093"/>
          </a:xfrm>
        </p:spPr>
        <p:txBody>
          <a:bodyPr/>
          <a:lstStyle/>
          <a:p>
            <a:pPr marL="319088" indent="-319088">
              <a:spcBef>
                <a:spcPts val="1200"/>
              </a:spcBef>
              <a:spcAft>
                <a:spcPts val="1200"/>
              </a:spcAft>
              <a:buClr>
                <a:srgbClr val="66CCFF"/>
              </a:buClr>
              <a:buSzPct val="100000"/>
              <a:buFont typeface="Wingdings" pitchFamily="2" charset="2"/>
              <a:buChar char="Ø"/>
            </a:pPr>
            <a:r>
              <a:rPr lang="en-US" sz="2200" dirty="0" smtClean="0">
                <a:latin typeface="Arial" charset="0"/>
                <a:cs typeface="Arial" charset="0"/>
              </a:rPr>
              <a:t>With linear programming, genomic inbreeding was:</a:t>
            </a:r>
          </a:p>
          <a:p>
            <a:pPr marL="593725" lvl="1">
              <a:spcBef>
                <a:spcPts val="1200"/>
              </a:spcBef>
              <a:spcAft>
                <a:spcPts val="1200"/>
              </a:spcAft>
              <a:buClr>
                <a:schemeClr val="tx1"/>
              </a:buClr>
              <a:buSzPct val="100000"/>
              <a:buFont typeface="Arial" pitchFamily="34" charset="0"/>
              <a:buChar char="•"/>
            </a:pPr>
            <a:r>
              <a:rPr lang="en-US" sz="2200" dirty="0" smtClean="0">
                <a:latin typeface="Arial" charset="0"/>
                <a:cs typeface="Arial" charset="0"/>
              </a:rPr>
              <a:t>3% lower than with random mating</a:t>
            </a:r>
            <a:endParaRPr lang="zh-CN" altLang="en-US" sz="2200" dirty="0" smtClean="0">
              <a:latin typeface="Arial" charset="0"/>
              <a:ea typeface="SimSun" pitchFamily="2" charset="-122"/>
            </a:endParaRPr>
          </a:p>
          <a:p>
            <a:pPr marL="593725" lvl="1">
              <a:spcBef>
                <a:spcPts val="1200"/>
              </a:spcBef>
              <a:spcAft>
                <a:spcPts val="1200"/>
              </a:spcAft>
              <a:buClr>
                <a:schemeClr val="tx1"/>
              </a:buClr>
              <a:buSzPct val="100000"/>
              <a:buFont typeface="Arial" pitchFamily="34" charset="0"/>
              <a:buChar char="•"/>
            </a:pPr>
            <a:r>
              <a:rPr lang="en-US" sz="2200" dirty="0" smtClean="0">
                <a:latin typeface="Arial" charset="0"/>
                <a:cs typeface="Arial" charset="0"/>
              </a:rPr>
              <a:t>1% lower than with sequential mate selection </a:t>
            </a:r>
          </a:p>
          <a:p>
            <a:pPr marL="319088" indent="-319088">
              <a:spcBef>
                <a:spcPts val="1200"/>
              </a:spcBef>
              <a:spcAft>
                <a:spcPts val="1200"/>
              </a:spcAft>
              <a:buClr>
                <a:srgbClr val="66CCFF"/>
              </a:buClr>
              <a:buSzPct val="100000"/>
              <a:buFont typeface="Wingdings" pitchFamily="2" charset="2"/>
              <a:buChar char="Ø"/>
            </a:pPr>
            <a:r>
              <a:rPr lang="en-US" sz="2200" dirty="0" smtClean="0">
                <a:latin typeface="Arial" charset="0"/>
                <a:cs typeface="Arial" charset="0"/>
              </a:rPr>
              <a:t>Genomic instead of pedigree relationships:</a:t>
            </a:r>
          </a:p>
          <a:p>
            <a:pPr marL="593725" lvl="1">
              <a:spcBef>
                <a:spcPts val="1200"/>
              </a:spcBef>
              <a:spcAft>
                <a:spcPts val="1200"/>
              </a:spcAft>
              <a:buClr>
                <a:schemeClr val="tx1"/>
              </a:buClr>
              <a:buSzPct val="100000"/>
              <a:buFont typeface="Arial" pitchFamily="34" charset="0"/>
              <a:buChar char="•"/>
            </a:pPr>
            <a:r>
              <a:rPr lang="en-US" sz="2200" dirty="0" smtClean="0">
                <a:latin typeface="Arial" charset="0"/>
                <a:cs typeface="Arial" charset="0"/>
              </a:rPr>
              <a:t>Added value was $32 * 184,693 calves = </a:t>
            </a:r>
            <a:r>
              <a:rPr lang="en-US" sz="2200" dirty="0" smtClean="0">
                <a:solidFill>
                  <a:srgbClr val="00FF00"/>
                </a:solidFill>
                <a:latin typeface="Arial" charset="0"/>
                <a:cs typeface="Arial" charset="0"/>
              </a:rPr>
              <a:t>$5.9 million / year</a:t>
            </a:r>
            <a:r>
              <a:rPr lang="en-US" sz="2200" dirty="0" smtClean="0">
                <a:latin typeface="Arial" charset="0"/>
                <a:cs typeface="Arial" charset="0"/>
              </a:rPr>
              <a:t> for Holstein females genotyped in 2013</a:t>
            </a:r>
          </a:p>
          <a:p>
            <a:pPr marL="593725" lvl="1">
              <a:spcBef>
                <a:spcPts val="1200"/>
              </a:spcBef>
              <a:spcAft>
                <a:spcPts val="1200"/>
              </a:spcAft>
              <a:buClr>
                <a:schemeClr val="tx1"/>
              </a:buClr>
              <a:buSzPct val="100000"/>
              <a:buFont typeface="Arial" pitchFamily="34" charset="0"/>
              <a:buChar char="•"/>
            </a:pPr>
            <a:r>
              <a:rPr lang="en-US" altLang="zh-CN" sz="2200" dirty="0" smtClean="0">
                <a:latin typeface="Arial" charset="0"/>
                <a:ea typeface="SimSun" pitchFamily="2" charset="-122"/>
              </a:rPr>
              <a:t>Distributed</a:t>
            </a:r>
            <a:r>
              <a:rPr lang="zh-CN" altLang="en-US" sz="2200" dirty="0" smtClean="0">
                <a:latin typeface="Arial" charset="0"/>
                <a:ea typeface="SimSun" pitchFamily="2" charset="-122"/>
              </a:rPr>
              <a:t> </a:t>
            </a:r>
            <a:r>
              <a:rPr lang="en-US" altLang="zh-CN" sz="2200" dirty="0" smtClean="0">
                <a:latin typeface="Arial" charset="0"/>
                <a:ea typeface="SimSun" pitchFamily="2" charset="-122"/>
              </a:rPr>
              <a:t>to industry beginning August 2014</a:t>
            </a:r>
            <a:endParaRPr lang="en-US" sz="2200" dirty="0" smtClean="0">
              <a:latin typeface="Arial" charset="0"/>
              <a:cs typeface="Arial" charset="0"/>
            </a:endParaRPr>
          </a:p>
          <a:p>
            <a:pPr marL="319088" indent="-319088">
              <a:spcBef>
                <a:spcPts val="1200"/>
              </a:spcBef>
              <a:spcAft>
                <a:spcPts val="1200"/>
              </a:spcAft>
              <a:buClr>
                <a:srgbClr val="66CCFF"/>
              </a:buClr>
              <a:buSzPct val="100000"/>
              <a:buFont typeface="Wingdings" pitchFamily="2" charset="2"/>
              <a:buChar char="Ø"/>
            </a:pPr>
            <a:r>
              <a:rPr lang="en-US" sz="2200" dirty="0" smtClean="0">
                <a:latin typeface="Arial" charset="0"/>
                <a:cs typeface="Arial" charset="0"/>
              </a:rPr>
              <a:t>Extra benefits from predicting dominance were small</a:t>
            </a:r>
            <a:endParaRPr lang="en-US" altLang="zh-CN" sz="2200" dirty="0" smtClean="0">
              <a:latin typeface="Arial" charset="0"/>
              <a:ea typeface="SimSun" pitchFamily="2" charset="-122"/>
            </a:endParaRPr>
          </a:p>
        </p:txBody>
      </p:sp>
      <p:cxnSp>
        <p:nvCxnSpPr>
          <p:cNvPr id="4" name="Straight Connector 3"/>
          <p:cNvCxnSpPr/>
          <p:nvPr/>
        </p:nvCxnSpPr>
        <p:spPr>
          <a:xfrm>
            <a:off x="76200" y="1143000"/>
            <a:ext cx="8991600" cy="1588"/>
          </a:xfrm>
          <a:prstGeom prst="line">
            <a:avLst/>
          </a:prstGeom>
          <a:ln w="101600" cmpd="thickThin">
            <a:solidFill>
              <a:schemeClr val="accent2">
                <a:lumMod val="75000"/>
                <a:alpha val="63000"/>
              </a:schemeClr>
            </a:solidFill>
          </a:ln>
          <a:effectLst>
            <a:outerShdw blurRad="812800" dist="50800" dir="132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455613" y="182563"/>
            <a:ext cx="8226425" cy="554037"/>
          </a:xfrm>
        </p:spPr>
        <p:txBody>
          <a:bodyPr/>
          <a:lstStyle/>
          <a:p>
            <a:r>
              <a:rPr lang="en-US" smtClean="0"/>
              <a:t>Fertility and stillbirth defects</a:t>
            </a:r>
          </a:p>
        </p:txBody>
      </p:sp>
      <p:sp>
        <p:nvSpPr>
          <p:cNvPr id="35842" name="Content Placeholder 2"/>
          <p:cNvSpPr>
            <a:spLocks noGrp="1"/>
          </p:cNvSpPr>
          <p:nvPr>
            <p:ph idx="1"/>
          </p:nvPr>
        </p:nvSpPr>
        <p:spPr>
          <a:xfrm>
            <a:off x="455613" y="1371600"/>
            <a:ext cx="8226425" cy="4554538"/>
          </a:xfrm>
        </p:spPr>
        <p:txBody>
          <a:bodyPr/>
          <a:lstStyle/>
          <a:p>
            <a:pPr marL="319088" indent="-319088">
              <a:spcAft>
                <a:spcPts val="1200"/>
              </a:spcAft>
              <a:buClr>
                <a:srgbClr val="66CCFF"/>
              </a:buClr>
              <a:buSzPct val="100000"/>
              <a:buFont typeface="Wingdings" pitchFamily="2" charset="2"/>
              <a:buChar char="Ø"/>
            </a:pPr>
            <a:r>
              <a:rPr lang="en-US" dirty="0" smtClean="0"/>
              <a:t>Track new defects by </a:t>
            </a:r>
            <a:r>
              <a:rPr lang="en-US" dirty="0" err="1" smtClean="0"/>
              <a:t>haplotype</a:t>
            </a:r>
            <a:r>
              <a:rPr lang="en-US" dirty="0" smtClean="0"/>
              <a:t> or gene test</a:t>
            </a:r>
          </a:p>
          <a:p>
            <a:pPr marL="593725" lvl="1">
              <a:spcAft>
                <a:spcPts val="1200"/>
              </a:spcAft>
              <a:buClr>
                <a:schemeClr val="tx1"/>
              </a:buClr>
              <a:buSzPct val="100000"/>
              <a:buFont typeface="Arial" pitchFamily="34" charset="0"/>
              <a:buChar char="•"/>
            </a:pPr>
            <a:r>
              <a:rPr lang="en-US" sz="2000" dirty="0" smtClean="0"/>
              <a:t>Holstein		HH1, HH2, HH3, HH4 </a:t>
            </a:r>
            <a:r>
              <a:rPr lang="en-US" sz="2000" dirty="0" smtClean="0">
                <a:solidFill>
                  <a:schemeClr val="accent1"/>
                </a:solidFill>
              </a:rPr>
              <a:t>(Sebastien)</a:t>
            </a:r>
            <a:r>
              <a:rPr lang="en-US" sz="2000" dirty="0" smtClean="0"/>
              <a:t>, HH5</a:t>
            </a:r>
          </a:p>
          <a:p>
            <a:pPr marL="593725" lvl="1">
              <a:spcAft>
                <a:spcPts val="1200"/>
              </a:spcAft>
              <a:buClr>
                <a:schemeClr val="tx1"/>
              </a:buClr>
              <a:buSzPct val="100000"/>
              <a:buFont typeface="Arial" pitchFamily="34" charset="0"/>
              <a:buChar char="•"/>
            </a:pPr>
            <a:r>
              <a:rPr lang="en-US" sz="2000" dirty="0" smtClean="0"/>
              <a:t>Brown Swiss	BH1, BH2 </a:t>
            </a:r>
            <a:r>
              <a:rPr lang="en-US" sz="2000" dirty="0" smtClean="0">
                <a:solidFill>
                  <a:schemeClr val="accent1"/>
                </a:solidFill>
              </a:rPr>
              <a:t>(Schwarzenbacher)</a:t>
            </a:r>
          </a:p>
          <a:p>
            <a:pPr marL="593725" lvl="1">
              <a:spcAft>
                <a:spcPts val="1200"/>
              </a:spcAft>
              <a:buClr>
                <a:schemeClr val="tx1"/>
              </a:buClr>
              <a:buSzPct val="100000"/>
              <a:buFont typeface="Arial" pitchFamily="34" charset="0"/>
              <a:buChar char="•"/>
            </a:pPr>
            <a:r>
              <a:rPr lang="en-US" sz="2000" dirty="0" smtClean="0"/>
              <a:t>Jersey		JH1, JH2, Fertility1 </a:t>
            </a:r>
            <a:r>
              <a:rPr lang="en-US" sz="2000" dirty="0" smtClean="0">
                <a:solidFill>
                  <a:schemeClr val="accent1"/>
                </a:solidFill>
              </a:rPr>
              <a:t>(LIC)</a:t>
            </a:r>
          </a:p>
          <a:p>
            <a:pPr marL="593725" lvl="1">
              <a:spcAft>
                <a:spcPts val="1200"/>
              </a:spcAft>
              <a:buClr>
                <a:schemeClr val="tx1"/>
              </a:buClr>
              <a:buSzPct val="100000"/>
              <a:buFont typeface="Arial" pitchFamily="34" charset="0"/>
              <a:buChar char="•"/>
            </a:pPr>
            <a:r>
              <a:rPr lang="en-US" sz="2000" dirty="0" err="1" smtClean="0"/>
              <a:t>Montbeliarde</a:t>
            </a:r>
            <a:r>
              <a:rPr lang="en-US" sz="2000" dirty="0" smtClean="0"/>
              <a:t>	MH1 and MH2 </a:t>
            </a:r>
            <a:r>
              <a:rPr lang="en-US" sz="2000" dirty="0" smtClean="0">
                <a:solidFill>
                  <a:schemeClr val="accent1"/>
                </a:solidFill>
              </a:rPr>
              <a:t>(Sebastien)</a:t>
            </a:r>
            <a:endParaRPr lang="en-US" sz="2000" dirty="0" smtClean="0"/>
          </a:p>
          <a:p>
            <a:pPr marL="593725" lvl="1">
              <a:spcAft>
                <a:spcPts val="1200"/>
              </a:spcAft>
              <a:buClr>
                <a:schemeClr val="tx1"/>
              </a:buClr>
              <a:buSzPct val="100000"/>
              <a:buFont typeface="Arial" pitchFamily="34" charset="0"/>
              <a:buChar char="•"/>
            </a:pPr>
            <a:r>
              <a:rPr lang="en-US" sz="2000" dirty="0" err="1" smtClean="0"/>
              <a:t>Ayrshire</a:t>
            </a:r>
            <a:r>
              <a:rPr lang="en-US" sz="2000" dirty="0" smtClean="0"/>
              <a:t>		AH1</a:t>
            </a:r>
          </a:p>
          <a:p>
            <a:pPr marL="319088" indent="-319088">
              <a:spcAft>
                <a:spcPts val="1200"/>
              </a:spcAft>
              <a:buClr>
                <a:srgbClr val="66CCFF"/>
              </a:buClr>
              <a:buSzPct val="100000"/>
              <a:buFont typeface="Wingdings" pitchFamily="2" charset="2"/>
              <a:buChar char="Ø"/>
            </a:pPr>
            <a:r>
              <a:rPr lang="en-US" dirty="0" smtClean="0"/>
              <a:t>Track previous QTLs by </a:t>
            </a:r>
            <a:r>
              <a:rPr lang="en-US" dirty="0" err="1" smtClean="0"/>
              <a:t>haplotype</a:t>
            </a:r>
            <a:r>
              <a:rPr lang="en-US" dirty="0" smtClean="0"/>
              <a:t> or test</a:t>
            </a:r>
          </a:p>
          <a:p>
            <a:pPr marL="593725" lvl="1">
              <a:spcAft>
                <a:spcPts val="1200"/>
              </a:spcAft>
              <a:buClr>
                <a:schemeClr val="tx1"/>
              </a:buClr>
              <a:buSzPct val="100000"/>
              <a:buFont typeface="Arial" pitchFamily="34" charset="0"/>
              <a:buChar char="•"/>
            </a:pPr>
            <a:r>
              <a:rPr lang="en-US" sz="2000" dirty="0" smtClean="0">
                <a:solidFill>
                  <a:srgbClr val="FFFF00"/>
                </a:solidFill>
              </a:rPr>
              <a:t>BLAD, </a:t>
            </a:r>
            <a:r>
              <a:rPr lang="en-US" sz="2000" dirty="0" err="1" smtClean="0">
                <a:solidFill>
                  <a:srgbClr val="FFFF00"/>
                </a:solidFill>
              </a:rPr>
              <a:t>Brachyspina</a:t>
            </a:r>
            <a:r>
              <a:rPr lang="en-US" sz="2000" dirty="0" smtClean="0">
                <a:solidFill>
                  <a:srgbClr val="FFFF00"/>
                </a:solidFill>
              </a:rPr>
              <a:t>, CVM, DUMPS, </a:t>
            </a:r>
            <a:r>
              <a:rPr lang="en-US" sz="2000" dirty="0" err="1" smtClean="0">
                <a:solidFill>
                  <a:srgbClr val="FFFF00"/>
                </a:solidFill>
              </a:rPr>
              <a:t>Mulefoot</a:t>
            </a:r>
            <a:r>
              <a:rPr lang="en-US" sz="2000" dirty="0" smtClean="0">
                <a:solidFill>
                  <a:srgbClr val="FFFF00"/>
                </a:solidFill>
              </a:rPr>
              <a:t>, SDM, SMA, Weaver, Polled, Red, etc.</a:t>
            </a:r>
          </a:p>
          <a:p>
            <a:pPr marL="593725" lvl="1">
              <a:spcAft>
                <a:spcPts val="1200"/>
              </a:spcAft>
              <a:buClr>
                <a:schemeClr val="tx1"/>
              </a:buClr>
              <a:buSzPct val="100000"/>
              <a:buFont typeface="Arial" pitchFamily="34" charset="0"/>
              <a:buChar char="•"/>
            </a:pPr>
            <a:r>
              <a:rPr lang="en-US" sz="2000" dirty="0" smtClean="0"/>
              <a:t>Not included on early chips, but imputed from markers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228600" y="228600"/>
            <a:ext cx="7296150" cy="554038"/>
          </a:xfrm>
        </p:spPr>
        <p:txBody>
          <a:bodyPr/>
          <a:lstStyle/>
          <a:p>
            <a:r>
              <a:rPr lang="en-US" dirty="0" smtClean="0"/>
              <a:t>Top </a:t>
            </a:r>
            <a:r>
              <a:rPr lang="en-US" dirty="0" smtClean="0">
                <a:solidFill>
                  <a:srgbClr val="FFFF00"/>
                </a:solidFill>
              </a:rPr>
              <a:t>young</a:t>
            </a:r>
            <a:r>
              <a:rPr lang="en-US" dirty="0" smtClean="0"/>
              <a:t> bulls from Dec 2012</a:t>
            </a:r>
          </a:p>
        </p:txBody>
      </p:sp>
      <p:graphicFrame>
        <p:nvGraphicFramePr>
          <p:cNvPr id="4" name="Content Placeholder 3"/>
          <p:cNvGraphicFramePr>
            <a:graphicFrameLocks noGrp="1"/>
          </p:cNvGraphicFramePr>
          <p:nvPr>
            <p:ph idx="1"/>
          </p:nvPr>
        </p:nvGraphicFramePr>
        <p:xfrm>
          <a:off x="395536" y="1052736"/>
          <a:ext cx="8424937" cy="5191537"/>
        </p:xfrm>
        <a:graphic>
          <a:graphicData uri="http://schemas.openxmlformats.org/drawingml/2006/table">
            <a:tbl>
              <a:tblPr firstRow="1" bandRow="1">
                <a:tableStyleId>{616DA210-FB5B-4158-B5E0-FEB733F419BA}</a:tableStyleId>
              </a:tblPr>
              <a:tblGrid>
                <a:gridCol w="1825403"/>
                <a:gridCol w="1263741"/>
                <a:gridCol w="1333949"/>
                <a:gridCol w="1409803"/>
                <a:gridCol w="1468717"/>
                <a:gridCol w="1123324"/>
              </a:tblGrid>
              <a:tr h="399349">
                <a:tc>
                  <a:txBody>
                    <a:bodyPr/>
                    <a:lstStyle/>
                    <a:p>
                      <a:endParaRPr lang="en-US" sz="200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gridSpan="3">
                  <a:txBody>
                    <a:bodyPr/>
                    <a:lstStyle/>
                    <a:p>
                      <a:pPr algn="ctr"/>
                      <a:r>
                        <a:rPr lang="en-US" sz="2000" dirty="0" smtClean="0"/>
                        <a:t>Net Merit</a:t>
                      </a:r>
                      <a:endParaRPr lang="en-US" sz="200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hMerge="1">
                  <a:txBody>
                    <a:bodyPr/>
                    <a:lstStyle/>
                    <a:p>
                      <a:endParaRPr lang="en-US" dirty="0"/>
                    </a:p>
                  </a:txBody>
                  <a:tcPr/>
                </a:tc>
                <a:tc hMerge="1">
                  <a:txBody>
                    <a:bodyPr/>
                    <a:lstStyle/>
                    <a:p>
                      <a:endParaRPr lang="en-US" dirty="0"/>
                    </a:p>
                  </a:txBody>
                  <a:tcPr/>
                </a:tc>
                <a:tc gridSpan="2">
                  <a:txBody>
                    <a:bodyPr/>
                    <a:lstStyle/>
                    <a:p>
                      <a:pPr algn="ctr"/>
                      <a:r>
                        <a:rPr lang="en-US" sz="2000" dirty="0" smtClean="0"/>
                        <a:t>Progeny (2014)</a:t>
                      </a:r>
                      <a:endParaRPr lang="en-US" sz="200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hMerge="1">
                  <a:txBody>
                    <a:bodyPr/>
                    <a:lstStyle/>
                    <a:p>
                      <a:endParaRPr lang="en-US" dirty="0"/>
                    </a:p>
                  </a:txBody>
                  <a:tcPr/>
                </a:tc>
              </a:tr>
              <a:tr h="399349">
                <a:tc>
                  <a:txBody>
                    <a:bodyPr/>
                    <a:lstStyle/>
                    <a:p>
                      <a:r>
                        <a:rPr lang="en-US" sz="2000" b="1" dirty="0" smtClean="0">
                          <a:solidFill>
                            <a:srgbClr val="00FF00"/>
                          </a:solidFill>
                        </a:rPr>
                        <a:t>Bull</a:t>
                      </a:r>
                      <a:endParaRPr lang="en-US" sz="2000" b="1" dirty="0">
                        <a:solidFill>
                          <a:srgbClr val="00FF00"/>
                        </a:solidFill>
                      </a:endParaRPr>
                    </a:p>
                  </a:txBody>
                  <a:tcPr>
                    <a:lnL w="12700" cmpd="sng">
                      <a:noFill/>
                    </a:lnL>
                    <a:lnR w="12700" cmpd="sng">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baseline="0" dirty="0" smtClean="0">
                          <a:solidFill>
                            <a:srgbClr val="00FF00"/>
                          </a:solidFill>
                        </a:rPr>
                        <a:t>2014</a:t>
                      </a:r>
                      <a:endParaRPr lang="en-US" sz="2000" b="1" baseline="0" dirty="0">
                        <a:solidFill>
                          <a:srgbClr val="00FF00"/>
                        </a:solidFill>
                      </a:endParaRPr>
                    </a:p>
                  </a:txBody>
                  <a:tcPr>
                    <a:lnL w="12700" cmpd="sng">
                      <a:noFill/>
                    </a:lnL>
                    <a:lnR w="12700" cmpd="sng">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baseline="0" dirty="0" smtClean="0">
                          <a:solidFill>
                            <a:srgbClr val="00FF00"/>
                          </a:solidFill>
                        </a:rPr>
                        <a:t>2012</a:t>
                      </a:r>
                      <a:endParaRPr lang="en-US" sz="2000" b="1" baseline="0" dirty="0">
                        <a:solidFill>
                          <a:srgbClr val="00FF00"/>
                        </a:solidFill>
                      </a:endParaRPr>
                    </a:p>
                  </a:txBody>
                  <a:tcPr>
                    <a:lnL w="12700" cmpd="sng">
                      <a:noFill/>
                    </a:lnL>
                    <a:lnR w="12700" cmpd="sng">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baseline="0" dirty="0" smtClean="0">
                          <a:solidFill>
                            <a:srgbClr val="00FF00"/>
                          </a:solidFill>
                        </a:rPr>
                        <a:t>PA 2012</a:t>
                      </a:r>
                      <a:endParaRPr lang="en-US" sz="2000" b="1" baseline="0" dirty="0">
                        <a:solidFill>
                          <a:srgbClr val="00FF00"/>
                        </a:solidFill>
                      </a:endParaRPr>
                    </a:p>
                  </a:txBody>
                  <a:tcPr>
                    <a:lnL w="12700" cmpd="sng">
                      <a:noFill/>
                    </a:lnL>
                    <a:lnR w="12700" cmpd="sng">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baseline="0" dirty="0" smtClean="0">
                          <a:solidFill>
                            <a:schemeClr val="accent1">
                              <a:lumMod val="40000"/>
                              <a:lumOff val="60000"/>
                            </a:schemeClr>
                          </a:solidFill>
                        </a:rPr>
                        <a:t>Daughters</a:t>
                      </a:r>
                      <a:endParaRPr lang="en-US" sz="2000" b="1" baseline="0" dirty="0">
                        <a:solidFill>
                          <a:schemeClr val="accent1">
                            <a:lumMod val="40000"/>
                            <a:lumOff val="60000"/>
                          </a:schemeClr>
                        </a:solidFill>
                      </a:endParaRPr>
                    </a:p>
                  </a:txBody>
                  <a:tcPr>
                    <a:lnL w="12700" cmpd="sng">
                      <a:noFill/>
                    </a:lnL>
                    <a:lnR w="12700" cmpd="sng">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baseline="0" dirty="0" smtClean="0">
                          <a:solidFill>
                            <a:schemeClr val="accent1">
                              <a:lumMod val="40000"/>
                              <a:lumOff val="60000"/>
                            </a:schemeClr>
                          </a:solidFill>
                        </a:rPr>
                        <a:t>AI Sons</a:t>
                      </a:r>
                      <a:endParaRPr lang="en-US" sz="2000" b="1" baseline="0" dirty="0">
                        <a:solidFill>
                          <a:schemeClr val="accent1">
                            <a:lumMod val="40000"/>
                            <a:lumOff val="60000"/>
                          </a:schemeClr>
                        </a:solidFill>
                      </a:endParaRPr>
                    </a:p>
                  </a:txBody>
                  <a:tcPr>
                    <a:lnL w="12700" cmpd="sng">
                      <a:noFill/>
                    </a:lnL>
                    <a:lnR w="12700" cmpd="sng">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9349">
                <a:tc>
                  <a:txBody>
                    <a:bodyPr/>
                    <a:lstStyle/>
                    <a:p>
                      <a:r>
                        <a:rPr lang="en-US" sz="2000" b="1" dirty="0" smtClean="0"/>
                        <a:t>Uno</a:t>
                      </a:r>
                      <a:endParaRPr lang="en-US" sz="2000" b="1"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b="1" dirty="0" smtClean="0"/>
                        <a:t>478</a:t>
                      </a:r>
                      <a:endParaRPr lang="en-US" sz="2000" b="1"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b="1" dirty="0" smtClean="0"/>
                        <a:t>628</a:t>
                      </a:r>
                      <a:endParaRPr lang="en-US" sz="2000" b="1"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b="1" dirty="0" smtClean="0"/>
                        <a:t>390</a:t>
                      </a:r>
                      <a:endParaRPr lang="en-US" sz="2000" b="1"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169</a:t>
                      </a:r>
                      <a:endParaRPr lang="en-US" sz="2000" b="1" dirty="0">
                        <a:solidFill>
                          <a:schemeClr val="accent1">
                            <a:lumMod val="40000"/>
                            <a:lumOff val="6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190</a:t>
                      </a:r>
                      <a:endParaRPr lang="en-US" sz="2000" b="1" dirty="0">
                        <a:solidFill>
                          <a:schemeClr val="accent1">
                            <a:lumMod val="40000"/>
                            <a:lumOff val="6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399349">
                <a:tc>
                  <a:txBody>
                    <a:bodyPr/>
                    <a:lstStyle/>
                    <a:p>
                      <a:r>
                        <a:rPr lang="en-US" sz="2000" b="1" dirty="0" smtClean="0"/>
                        <a:t>Gonzo</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549</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590</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339</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289</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11</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99349">
                <a:tc>
                  <a:txBody>
                    <a:bodyPr/>
                    <a:lstStyle/>
                    <a:p>
                      <a:r>
                        <a:rPr lang="en-US" sz="2000" b="1" dirty="0" smtClean="0"/>
                        <a:t>Denim</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615</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574</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488</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725</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16</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99349">
                <a:tc>
                  <a:txBody>
                    <a:bodyPr/>
                    <a:lstStyle/>
                    <a:p>
                      <a:r>
                        <a:rPr lang="en-US" sz="2000" b="1" dirty="0" smtClean="0"/>
                        <a:t>Tape</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504</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574</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389</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109</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10</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99349">
                <a:tc>
                  <a:txBody>
                    <a:bodyPr/>
                    <a:lstStyle/>
                    <a:p>
                      <a:r>
                        <a:rPr lang="en-US" sz="2000" b="1" dirty="0" err="1" smtClean="0"/>
                        <a:t>Grafeeti</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545</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571</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438</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477</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26</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99349">
                <a:tc>
                  <a:txBody>
                    <a:bodyPr/>
                    <a:lstStyle/>
                    <a:p>
                      <a:r>
                        <a:rPr lang="en-US" sz="2000" b="1" dirty="0" smtClean="0"/>
                        <a:t>Mogul</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728</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566</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291</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274</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269</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99349">
                <a:tc>
                  <a:txBody>
                    <a:bodyPr/>
                    <a:lstStyle/>
                    <a:p>
                      <a:r>
                        <a:rPr lang="en-US" sz="2000" b="1" dirty="0" smtClean="0"/>
                        <a:t>Erdman</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631</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559</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355</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1878</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10</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99349">
                <a:tc>
                  <a:txBody>
                    <a:bodyPr/>
                    <a:lstStyle/>
                    <a:p>
                      <a:r>
                        <a:rPr lang="en-US" sz="2000" b="1" dirty="0" smtClean="0"/>
                        <a:t>Robust</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767</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553</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379</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1173</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111</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99349">
                <a:tc>
                  <a:txBody>
                    <a:bodyPr/>
                    <a:lstStyle/>
                    <a:p>
                      <a:r>
                        <a:rPr lang="en-US" sz="2000" b="1" dirty="0" smtClean="0"/>
                        <a:t>Shamrock</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565</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548</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403</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4285</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178</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99349">
                <a:tc>
                  <a:txBody>
                    <a:bodyPr/>
                    <a:lstStyle/>
                    <a:p>
                      <a:r>
                        <a:rPr lang="en-US" sz="2000" b="1" dirty="0" smtClean="0"/>
                        <a:t>Saugatuck</a:t>
                      </a:r>
                      <a:endParaRPr lang="en-US" sz="2000" b="1"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smtClean="0"/>
                        <a:t>568</a:t>
                      </a:r>
                      <a:endParaRPr lang="en-US" sz="2000" b="1"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smtClean="0"/>
                        <a:t>536</a:t>
                      </a:r>
                      <a:endParaRPr lang="en-US" sz="2000" b="1"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smtClean="0"/>
                        <a:t>454</a:t>
                      </a:r>
                      <a:endParaRPr lang="en-US" sz="2000" b="1"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482</a:t>
                      </a:r>
                      <a:endParaRPr lang="en-US" sz="2000" b="1" dirty="0">
                        <a:solidFill>
                          <a:schemeClr val="accent1">
                            <a:lumMod val="40000"/>
                            <a:lumOff val="6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0</a:t>
                      </a:r>
                      <a:endParaRPr lang="en-US" sz="2000" b="1" dirty="0">
                        <a:solidFill>
                          <a:schemeClr val="accent1">
                            <a:lumMod val="40000"/>
                            <a:lumOff val="6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9349">
                <a:tc>
                  <a:txBody>
                    <a:bodyPr/>
                    <a:lstStyle/>
                    <a:p>
                      <a:r>
                        <a:rPr lang="en-US" sz="2000" b="1" dirty="0" smtClean="0">
                          <a:solidFill>
                            <a:srgbClr val="FFFF00"/>
                          </a:solidFill>
                        </a:rPr>
                        <a:t>Top 10 </a:t>
                      </a:r>
                      <a:r>
                        <a:rPr lang="en-US" sz="2000" b="1" dirty="0" err="1" smtClean="0">
                          <a:solidFill>
                            <a:srgbClr val="FFFF00"/>
                          </a:solidFill>
                        </a:rPr>
                        <a:t>Avg</a:t>
                      </a:r>
                      <a:endParaRPr lang="en-US" sz="2000" b="1" dirty="0">
                        <a:solidFill>
                          <a:srgbClr val="FFFF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rgbClr val="FFFF00"/>
                          </a:solidFill>
                        </a:rPr>
                        <a:t>595</a:t>
                      </a:r>
                      <a:endParaRPr lang="en-US" sz="2000" b="1" dirty="0">
                        <a:solidFill>
                          <a:srgbClr val="FFFF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rgbClr val="FFFF00"/>
                          </a:solidFill>
                        </a:rPr>
                        <a:t>570</a:t>
                      </a:r>
                      <a:endParaRPr lang="en-US" sz="2000" b="1" dirty="0">
                        <a:solidFill>
                          <a:srgbClr val="FFFF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rgbClr val="FFFF00"/>
                          </a:solidFill>
                        </a:rPr>
                        <a:t>393</a:t>
                      </a:r>
                      <a:endParaRPr lang="en-US" sz="2000" b="1" dirty="0">
                        <a:solidFill>
                          <a:srgbClr val="FFFF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rgbClr val="FFFF00"/>
                          </a:solidFill>
                        </a:rPr>
                        <a:t>986</a:t>
                      </a:r>
                      <a:endParaRPr lang="en-US" sz="2000" b="1" dirty="0">
                        <a:solidFill>
                          <a:srgbClr val="FFFF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rgbClr val="FFFF00"/>
                          </a:solidFill>
                        </a:rPr>
                        <a:t>82</a:t>
                      </a:r>
                      <a:endParaRPr lang="en-US" sz="2000" b="1" dirty="0">
                        <a:solidFill>
                          <a:srgbClr val="FFFF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pic>
        <p:nvPicPr>
          <p:cNvPr id="45123" name="Picture 2" descr="ERDMAN"/>
          <p:cNvPicPr>
            <a:picLocks noChangeAspect="1" noChangeArrowheads="1"/>
          </p:cNvPicPr>
          <p:nvPr/>
        </p:nvPicPr>
        <p:blipFill>
          <a:blip r:embed="rId2" cstate="print"/>
          <a:srcRect/>
          <a:stretch>
            <a:fillRect/>
          </a:stretch>
        </p:blipFill>
        <p:spPr bwMode="auto">
          <a:xfrm>
            <a:off x="7956550" y="0"/>
            <a:ext cx="1187450" cy="854075"/>
          </a:xfrm>
          <a:prstGeom prst="rect">
            <a:avLst/>
          </a:prstGeom>
          <a:noFill/>
          <a:ln w="9525">
            <a:noFill/>
            <a:miter lim="800000"/>
            <a:headEnd/>
            <a:tailEnd/>
          </a:ln>
        </p:spPr>
      </p:pic>
      <p:sp>
        <p:nvSpPr>
          <p:cNvPr id="5" name="TextBox 4"/>
          <p:cNvSpPr txBox="1"/>
          <p:nvPr/>
        </p:nvSpPr>
        <p:spPr>
          <a:xfrm>
            <a:off x="3851920" y="6237312"/>
            <a:ext cx="1984839" cy="307777"/>
          </a:xfrm>
          <a:prstGeom prst="rect">
            <a:avLst/>
          </a:prstGeom>
          <a:noFill/>
        </p:spPr>
        <p:txBody>
          <a:bodyPr wrap="none" rtlCol="0">
            <a:spAutoFit/>
          </a:bodyPr>
          <a:lstStyle/>
          <a:p>
            <a:r>
              <a:rPr lang="en-US" sz="1400" dirty="0" smtClean="0"/>
              <a:t>(base adjusted values)</a:t>
            </a:r>
            <a:endParaRPr lang="en-US" sz="1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smtClean="0"/>
              <a:t>Economics of fertility defect </a:t>
            </a:r>
            <a:r>
              <a:rPr lang="en-US" smtClean="0">
                <a:solidFill>
                  <a:srgbClr val="FFFF00"/>
                </a:solidFill>
              </a:rPr>
              <a:t>HH1</a:t>
            </a:r>
          </a:p>
        </p:txBody>
      </p:sp>
      <p:sp>
        <p:nvSpPr>
          <p:cNvPr id="36866" name="Content Placeholder 2"/>
          <p:cNvSpPr>
            <a:spLocks noGrp="1"/>
          </p:cNvSpPr>
          <p:nvPr>
            <p:ph idx="1"/>
          </p:nvPr>
        </p:nvSpPr>
        <p:spPr>
          <a:xfrm>
            <a:off x="455613" y="1371600"/>
            <a:ext cx="8226425" cy="3693319"/>
          </a:xfrm>
        </p:spPr>
        <p:txBody>
          <a:bodyPr/>
          <a:lstStyle/>
          <a:p>
            <a:pPr marL="319088" indent="-319088">
              <a:buClr>
                <a:srgbClr val="66CCFF"/>
              </a:buClr>
              <a:buSzPct val="100000"/>
              <a:buFont typeface="Wingdings" pitchFamily="2" charset="2"/>
              <a:buChar char="Ø"/>
            </a:pPr>
            <a:r>
              <a:rPr lang="en-US" dirty="0" smtClean="0"/>
              <a:t>Pawnee Farm </a:t>
            </a:r>
            <a:r>
              <a:rPr lang="en-US" dirty="0" err="1" smtClean="0"/>
              <a:t>Arlinda</a:t>
            </a:r>
            <a:r>
              <a:rPr lang="en-US" dirty="0" smtClean="0"/>
              <a:t> Chief  </a:t>
            </a:r>
            <a:r>
              <a:rPr lang="en-US" dirty="0" smtClean="0">
                <a:solidFill>
                  <a:schemeClr val="accent1"/>
                </a:solidFill>
              </a:rPr>
              <a:t>(born 1962)</a:t>
            </a:r>
          </a:p>
          <a:p>
            <a:pPr marL="593725" lvl="1">
              <a:buClr>
                <a:schemeClr val="tx1"/>
              </a:buClr>
              <a:buSzPct val="100000"/>
              <a:buFont typeface="Arial" pitchFamily="34" charset="0"/>
              <a:buChar char="•"/>
            </a:pPr>
            <a:r>
              <a:rPr lang="en-US" dirty="0" smtClean="0"/>
              <a:t>Contributed 14% of global Holstein genes</a:t>
            </a:r>
          </a:p>
          <a:p>
            <a:pPr marL="593725" lvl="1">
              <a:buClr>
                <a:schemeClr val="tx1"/>
              </a:buClr>
              <a:buSzPct val="100000"/>
              <a:buFont typeface="Arial" pitchFamily="34" charset="0"/>
              <a:buChar char="•"/>
            </a:pPr>
            <a:r>
              <a:rPr lang="en-US" dirty="0" smtClean="0"/>
              <a:t>$25 billion value of increased milk yield</a:t>
            </a:r>
          </a:p>
          <a:p>
            <a:pPr marL="593725" lvl="1">
              <a:buClr>
                <a:schemeClr val="tx1"/>
              </a:buClr>
              <a:buSzPct val="100000"/>
              <a:buFont typeface="Arial" pitchFamily="34" charset="0"/>
              <a:buChar char="•"/>
            </a:pPr>
            <a:r>
              <a:rPr lang="en-US" dirty="0" smtClean="0"/>
              <a:t>$0.4 billion cost of </a:t>
            </a:r>
            <a:r>
              <a:rPr lang="en-US" dirty="0" smtClean="0">
                <a:solidFill>
                  <a:srgbClr val="FFFF00"/>
                </a:solidFill>
              </a:rPr>
              <a:t>HH1</a:t>
            </a:r>
            <a:r>
              <a:rPr lang="en-US" dirty="0" smtClean="0"/>
              <a:t> mid-term abortions</a:t>
            </a:r>
          </a:p>
          <a:p>
            <a:pPr marL="593725" lvl="1">
              <a:buClr>
                <a:schemeClr val="tx1"/>
              </a:buClr>
              <a:buSzPct val="100000"/>
              <a:buFont typeface="Arial" pitchFamily="34" charset="0"/>
              <a:buChar char="•"/>
            </a:pPr>
            <a:r>
              <a:rPr lang="en-US" dirty="0" smtClean="0"/>
              <a:t>Mutation in APAF1 gene</a:t>
            </a:r>
          </a:p>
        </p:txBody>
      </p:sp>
      <p:sp>
        <p:nvSpPr>
          <p:cNvPr id="40964" name="AutoShape 4" descr="Image result for photo pawnee farm arlinda chief"/>
          <p:cNvSpPr>
            <a:spLocks noChangeAspect="1" noChangeArrowheads="1"/>
          </p:cNvSpPr>
          <p:nvPr/>
        </p:nvSpPr>
        <p:spPr bwMode="auto">
          <a:xfrm>
            <a:off x="0" y="-136525"/>
            <a:ext cx="1276350" cy="857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5508105" y="4347383"/>
            <a:ext cx="3635895" cy="2510617"/>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Haplotype</a:t>
            </a:r>
            <a:r>
              <a:rPr lang="en-US" dirty="0" smtClean="0"/>
              <a:t> tests, then lab tests</a:t>
            </a:r>
            <a:endParaRPr lang="en-US" dirty="0"/>
          </a:p>
        </p:txBody>
      </p:sp>
      <p:graphicFrame>
        <p:nvGraphicFramePr>
          <p:cNvPr id="4" name="Content Placeholder 3"/>
          <p:cNvGraphicFramePr>
            <a:graphicFrameLocks noGrp="1"/>
          </p:cNvGraphicFramePr>
          <p:nvPr>
            <p:ph idx="1"/>
          </p:nvPr>
        </p:nvGraphicFramePr>
        <p:xfrm>
          <a:off x="455613" y="1371600"/>
          <a:ext cx="8226425" cy="3200400"/>
        </p:xfrm>
        <a:graphic>
          <a:graphicData uri="http://schemas.openxmlformats.org/drawingml/2006/table">
            <a:tbl>
              <a:tblPr firstRow="1" bandRow="1">
                <a:tableStyleId>{2D5ABB26-0587-4C30-8999-92F81FD0307C}</a:tableStyleId>
              </a:tblPr>
              <a:tblGrid>
                <a:gridCol w="2604219"/>
                <a:gridCol w="1368152"/>
                <a:gridCol w="1296144"/>
                <a:gridCol w="1312625"/>
                <a:gridCol w="1645285"/>
              </a:tblGrid>
              <a:tr h="370840">
                <a:tc>
                  <a:txBody>
                    <a:bodyPr/>
                    <a:lstStyle/>
                    <a:p>
                      <a:endParaRPr lang="en-US" sz="2400" b="1" dirty="0">
                        <a:solidFill>
                          <a:srgbClr val="FFFF00"/>
                        </a:solidFill>
                      </a:endParaRPr>
                    </a:p>
                  </a:txBody>
                  <a:tcPr/>
                </a:tc>
                <a:tc gridSpan="2">
                  <a:txBody>
                    <a:bodyPr/>
                    <a:lstStyle/>
                    <a:p>
                      <a:pPr algn="ctr"/>
                      <a:r>
                        <a:rPr lang="en-US" sz="2400" b="1" dirty="0" smtClean="0">
                          <a:solidFill>
                            <a:srgbClr val="FFFF00"/>
                          </a:solidFill>
                        </a:rPr>
                        <a:t>Frequency</a:t>
                      </a:r>
                      <a:endParaRPr lang="en-US" sz="2400" b="1" dirty="0">
                        <a:solidFill>
                          <a:srgbClr val="FFFF00"/>
                        </a:solidFill>
                      </a:endParaRPr>
                    </a:p>
                  </a:txBody>
                  <a:tcPr/>
                </a:tc>
                <a:tc hMerge="1">
                  <a:txBody>
                    <a:bodyPr/>
                    <a:lstStyle/>
                    <a:p>
                      <a:endParaRPr lang="en-US" dirty="0"/>
                    </a:p>
                  </a:txBody>
                  <a:tcPr/>
                </a:tc>
                <a:tc gridSpan="2">
                  <a:txBody>
                    <a:bodyPr/>
                    <a:lstStyle/>
                    <a:p>
                      <a:pPr algn="ctr"/>
                      <a:r>
                        <a:rPr lang="en-US" sz="2400" b="1" dirty="0" smtClean="0">
                          <a:solidFill>
                            <a:srgbClr val="FFFF00"/>
                          </a:solidFill>
                        </a:rPr>
                        <a:t>Lab tests</a:t>
                      </a:r>
                      <a:r>
                        <a:rPr lang="en-US" sz="2400" b="1" baseline="30000" dirty="0" smtClean="0">
                          <a:solidFill>
                            <a:srgbClr val="FFFF00"/>
                          </a:solidFill>
                        </a:rPr>
                        <a:t>1</a:t>
                      </a:r>
                      <a:endParaRPr lang="en-US" sz="2400" b="1" baseline="30000" dirty="0">
                        <a:solidFill>
                          <a:srgbClr val="FFFF00"/>
                        </a:solidFill>
                      </a:endParaRPr>
                    </a:p>
                  </a:txBody>
                  <a:tcPr/>
                </a:tc>
                <a:tc hMerge="1">
                  <a:txBody>
                    <a:bodyPr/>
                    <a:lstStyle/>
                    <a:p>
                      <a:endParaRPr lang="en-US" dirty="0"/>
                    </a:p>
                  </a:txBody>
                  <a:tcPr/>
                </a:tc>
              </a:tr>
              <a:tr h="370840">
                <a:tc>
                  <a:txBody>
                    <a:bodyPr/>
                    <a:lstStyle/>
                    <a:p>
                      <a:r>
                        <a:rPr lang="en-US" sz="2400" b="1" dirty="0" smtClean="0">
                          <a:solidFill>
                            <a:srgbClr val="FFFF00"/>
                          </a:solidFill>
                        </a:rPr>
                        <a:t>Genotypes</a:t>
                      </a:r>
                      <a:r>
                        <a:rPr lang="en-US" sz="2400" b="1" baseline="0" dirty="0" smtClean="0">
                          <a:solidFill>
                            <a:srgbClr val="FFFF00"/>
                          </a:solidFill>
                        </a:rPr>
                        <a:t> </a:t>
                      </a:r>
                      <a:endParaRPr lang="en-US" sz="2400" b="1" dirty="0">
                        <a:solidFill>
                          <a:srgbClr val="FFFF00"/>
                        </a:solidFill>
                      </a:endParaRPr>
                    </a:p>
                  </a:txBody>
                  <a:tcPr/>
                </a:tc>
                <a:tc>
                  <a:txBody>
                    <a:bodyPr/>
                    <a:lstStyle/>
                    <a:p>
                      <a:pPr algn="ctr"/>
                      <a:r>
                        <a:rPr lang="en-US" sz="2400" b="1" dirty="0" smtClean="0">
                          <a:solidFill>
                            <a:srgbClr val="FFFF00"/>
                          </a:solidFill>
                        </a:rPr>
                        <a:t>JH1</a:t>
                      </a:r>
                      <a:endParaRPr lang="en-US" sz="2400" b="1" dirty="0">
                        <a:solidFill>
                          <a:srgbClr val="FFFF00"/>
                        </a:solidFill>
                      </a:endParaRPr>
                    </a:p>
                  </a:txBody>
                  <a:tcPr/>
                </a:tc>
                <a:tc>
                  <a:txBody>
                    <a:bodyPr/>
                    <a:lstStyle/>
                    <a:p>
                      <a:pPr algn="ctr"/>
                      <a:r>
                        <a:rPr lang="en-US" sz="2400" b="1" dirty="0" smtClean="0">
                          <a:solidFill>
                            <a:srgbClr val="FFFF00"/>
                          </a:solidFill>
                        </a:rPr>
                        <a:t>HH1</a:t>
                      </a:r>
                      <a:endParaRPr lang="en-US" sz="2400" b="1" dirty="0">
                        <a:solidFill>
                          <a:srgbClr val="FFFF00"/>
                        </a:solidFill>
                      </a:endParaRPr>
                    </a:p>
                  </a:txBody>
                  <a:tcPr/>
                </a:tc>
                <a:tc>
                  <a:txBody>
                    <a:bodyPr/>
                    <a:lstStyle/>
                    <a:p>
                      <a:pPr algn="ctr"/>
                      <a:r>
                        <a:rPr lang="en-US" sz="2400" b="1" dirty="0" smtClean="0">
                          <a:solidFill>
                            <a:srgbClr val="FFFF00"/>
                          </a:solidFill>
                        </a:rPr>
                        <a:t>JH1</a:t>
                      </a:r>
                      <a:endParaRPr lang="en-US" sz="2400" b="1" dirty="0">
                        <a:solidFill>
                          <a:srgbClr val="FFFF00"/>
                        </a:solidFill>
                      </a:endParaRPr>
                    </a:p>
                  </a:txBody>
                  <a:tcPr/>
                </a:tc>
                <a:tc>
                  <a:txBody>
                    <a:bodyPr/>
                    <a:lstStyle/>
                    <a:p>
                      <a:pPr algn="ctr"/>
                      <a:r>
                        <a:rPr lang="en-US" sz="2400" b="1" dirty="0" smtClean="0">
                          <a:solidFill>
                            <a:srgbClr val="FFFF00"/>
                          </a:solidFill>
                        </a:rPr>
                        <a:t>HH1</a:t>
                      </a:r>
                      <a:endParaRPr lang="en-US" sz="2400" b="1" dirty="0">
                        <a:solidFill>
                          <a:srgbClr val="FFFF00"/>
                        </a:solidFill>
                      </a:endParaRPr>
                    </a:p>
                  </a:txBody>
                  <a:tcPr/>
                </a:tc>
              </a:tr>
              <a:tr h="370840">
                <a:tc>
                  <a:txBody>
                    <a:bodyPr/>
                    <a:lstStyle/>
                    <a:p>
                      <a:r>
                        <a:rPr lang="en-US" sz="2400" b="1" dirty="0" smtClean="0"/>
                        <a:t>Normal</a:t>
                      </a:r>
                      <a:endParaRPr lang="en-US" sz="2400" b="1" dirty="0"/>
                    </a:p>
                  </a:txBody>
                  <a:tcPr/>
                </a:tc>
                <a:tc>
                  <a:txBody>
                    <a:bodyPr/>
                    <a:lstStyle/>
                    <a:p>
                      <a:pPr algn="ctr"/>
                      <a:r>
                        <a:rPr lang="en-US" sz="2400" b="1" dirty="0" smtClean="0"/>
                        <a:t>76.5</a:t>
                      </a:r>
                      <a:endParaRPr lang="en-US" sz="2400" b="1" dirty="0"/>
                    </a:p>
                  </a:txBody>
                  <a:tcPr/>
                </a:tc>
                <a:tc>
                  <a:txBody>
                    <a:bodyPr/>
                    <a:lstStyle/>
                    <a:p>
                      <a:pPr algn="ctr"/>
                      <a:r>
                        <a:rPr lang="en-US" sz="2400" b="1" dirty="0" smtClean="0"/>
                        <a:t>97.2</a:t>
                      </a:r>
                      <a:endParaRPr lang="en-US" sz="2400" b="1" dirty="0"/>
                    </a:p>
                  </a:txBody>
                  <a:tcPr/>
                </a:tc>
                <a:tc>
                  <a:txBody>
                    <a:bodyPr/>
                    <a:lstStyle/>
                    <a:p>
                      <a:pPr algn="ctr"/>
                      <a:r>
                        <a:rPr lang="en-US" sz="2400" b="1" dirty="0" smtClean="0"/>
                        <a:t>9,867</a:t>
                      </a:r>
                      <a:endParaRPr lang="en-US" sz="2400" b="1" dirty="0"/>
                    </a:p>
                  </a:txBody>
                  <a:tcPr/>
                </a:tc>
                <a:tc>
                  <a:txBody>
                    <a:bodyPr/>
                    <a:lstStyle/>
                    <a:p>
                      <a:pPr algn="ctr"/>
                      <a:r>
                        <a:rPr lang="en-US" sz="2400" b="1" dirty="0" smtClean="0"/>
                        <a:t>113,792</a:t>
                      </a:r>
                      <a:endParaRPr lang="en-US" sz="2400" b="1" dirty="0"/>
                    </a:p>
                  </a:txBody>
                  <a:tcPr/>
                </a:tc>
              </a:tr>
              <a:tr h="370840">
                <a:tc>
                  <a:txBody>
                    <a:bodyPr/>
                    <a:lstStyle/>
                    <a:p>
                      <a:r>
                        <a:rPr lang="en-US" sz="2400" b="1" dirty="0" smtClean="0"/>
                        <a:t>Carrier</a:t>
                      </a:r>
                      <a:endParaRPr lang="en-US" sz="2400" b="1" dirty="0"/>
                    </a:p>
                  </a:txBody>
                  <a:tcPr/>
                </a:tc>
                <a:tc>
                  <a:txBody>
                    <a:bodyPr/>
                    <a:lstStyle/>
                    <a:p>
                      <a:pPr algn="ctr"/>
                      <a:r>
                        <a:rPr lang="en-US" sz="2400" b="1" dirty="0" smtClean="0"/>
                        <a:t>21.3</a:t>
                      </a:r>
                      <a:endParaRPr lang="en-US" sz="2400" b="1" dirty="0"/>
                    </a:p>
                  </a:txBody>
                  <a:tcPr/>
                </a:tc>
                <a:tc>
                  <a:txBody>
                    <a:bodyPr/>
                    <a:lstStyle/>
                    <a:p>
                      <a:pPr algn="ctr"/>
                      <a:r>
                        <a:rPr lang="en-US" sz="2400" b="1" dirty="0" smtClean="0"/>
                        <a:t>2.4</a:t>
                      </a:r>
                      <a:endParaRPr lang="en-US" sz="2400" b="1" dirty="0"/>
                    </a:p>
                  </a:txBody>
                  <a:tcPr/>
                </a:tc>
                <a:tc>
                  <a:txBody>
                    <a:bodyPr/>
                    <a:lstStyle/>
                    <a:p>
                      <a:pPr algn="ctr"/>
                      <a:r>
                        <a:rPr lang="en-US" sz="2400" b="1" dirty="0" smtClean="0"/>
                        <a:t>2,750</a:t>
                      </a:r>
                      <a:endParaRPr lang="en-US" sz="2400" b="1" dirty="0"/>
                    </a:p>
                  </a:txBody>
                  <a:tcPr/>
                </a:tc>
                <a:tc>
                  <a:txBody>
                    <a:bodyPr/>
                    <a:lstStyle/>
                    <a:p>
                      <a:pPr algn="ctr"/>
                      <a:r>
                        <a:rPr lang="en-US" sz="2400" b="1" dirty="0" smtClean="0"/>
                        <a:t>2,793</a:t>
                      </a:r>
                      <a:endParaRPr lang="en-US" sz="2400" b="1" dirty="0"/>
                    </a:p>
                  </a:txBody>
                  <a:tcPr/>
                </a:tc>
              </a:tr>
              <a:tr h="370840">
                <a:tc>
                  <a:txBody>
                    <a:bodyPr/>
                    <a:lstStyle/>
                    <a:p>
                      <a:r>
                        <a:rPr lang="en-US" sz="2400" b="1" dirty="0" smtClean="0"/>
                        <a:t>Homozygous</a:t>
                      </a:r>
                      <a:endParaRPr lang="en-US" sz="2400" b="1" dirty="0"/>
                    </a:p>
                  </a:txBody>
                  <a:tcPr/>
                </a:tc>
                <a:tc>
                  <a:txBody>
                    <a:bodyPr/>
                    <a:lstStyle/>
                    <a:p>
                      <a:pPr algn="ctr"/>
                      <a:r>
                        <a:rPr lang="en-US" sz="2400" b="1" dirty="0" smtClean="0"/>
                        <a:t>0.0</a:t>
                      </a:r>
                      <a:endParaRPr lang="en-US" sz="2400" b="1" dirty="0"/>
                    </a:p>
                  </a:txBody>
                  <a:tcPr/>
                </a:tc>
                <a:tc>
                  <a:txBody>
                    <a:bodyPr/>
                    <a:lstStyle/>
                    <a:p>
                      <a:pPr algn="ctr"/>
                      <a:r>
                        <a:rPr lang="en-US" sz="2400" b="1" dirty="0" smtClean="0"/>
                        <a:t>0.0</a:t>
                      </a:r>
                      <a:endParaRPr lang="en-US" sz="2400" b="1" dirty="0"/>
                    </a:p>
                  </a:txBody>
                  <a:tcPr/>
                </a:tc>
                <a:tc>
                  <a:txBody>
                    <a:bodyPr/>
                    <a:lstStyle/>
                    <a:p>
                      <a:pPr algn="ctr"/>
                      <a:r>
                        <a:rPr lang="en-US" sz="2400" b="1" dirty="0" smtClean="0"/>
                        <a:t>0</a:t>
                      </a:r>
                      <a:endParaRPr lang="en-US" sz="2400" b="1" dirty="0"/>
                    </a:p>
                  </a:txBody>
                  <a:tcPr/>
                </a:tc>
                <a:tc>
                  <a:txBody>
                    <a:bodyPr/>
                    <a:lstStyle/>
                    <a:p>
                      <a:pPr algn="ctr"/>
                      <a:r>
                        <a:rPr lang="en-US" sz="2400" b="1" dirty="0" smtClean="0"/>
                        <a:t>0</a:t>
                      </a:r>
                      <a:endParaRPr lang="en-US" sz="2400" b="1" dirty="0"/>
                    </a:p>
                  </a:txBody>
                  <a:tcPr/>
                </a:tc>
              </a:tr>
              <a:tr h="370840">
                <a:tc>
                  <a:txBody>
                    <a:bodyPr/>
                    <a:lstStyle/>
                    <a:p>
                      <a:r>
                        <a:rPr lang="en-US" sz="2400" b="1" dirty="0" smtClean="0">
                          <a:solidFill>
                            <a:srgbClr val="00B0F0"/>
                          </a:solidFill>
                        </a:rPr>
                        <a:t>No call</a:t>
                      </a:r>
                      <a:endParaRPr lang="en-US" sz="2400" b="1" dirty="0">
                        <a:solidFill>
                          <a:srgbClr val="00B0F0"/>
                        </a:solidFill>
                      </a:endParaRPr>
                    </a:p>
                  </a:txBody>
                  <a:tcPr/>
                </a:tc>
                <a:tc>
                  <a:txBody>
                    <a:bodyPr/>
                    <a:lstStyle/>
                    <a:p>
                      <a:pPr algn="ctr"/>
                      <a:r>
                        <a:rPr lang="en-US" sz="2400" b="1" dirty="0" smtClean="0">
                          <a:solidFill>
                            <a:srgbClr val="00B0F0"/>
                          </a:solidFill>
                        </a:rPr>
                        <a:t>2.1</a:t>
                      </a:r>
                      <a:endParaRPr lang="en-US" sz="2400" b="1" dirty="0">
                        <a:solidFill>
                          <a:srgbClr val="00B0F0"/>
                        </a:solidFill>
                      </a:endParaRPr>
                    </a:p>
                  </a:txBody>
                  <a:tcPr/>
                </a:tc>
                <a:tc>
                  <a:txBody>
                    <a:bodyPr/>
                    <a:lstStyle/>
                    <a:p>
                      <a:pPr algn="ctr"/>
                      <a:r>
                        <a:rPr lang="en-US" sz="2400" b="1" dirty="0" smtClean="0">
                          <a:solidFill>
                            <a:srgbClr val="00B0F0"/>
                          </a:solidFill>
                        </a:rPr>
                        <a:t>0.4</a:t>
                      </a:r>
                      <a:endParaRPr lang="en-US" sz="2400" b="1" dirty="0">
                        <a:solidFill>
                          <a:srgbClr val="00B0F0"/>
                        </a:solidFill>
                      </a:endParaRPr>
                    </a:p>
                  </a:txBody>
                  <a:tcPr/>
                </a:tc>
                <a:tc>
                  <a:txBody>
                    <a:bodyPr/>
                    <a:lstStyle/>
                    <a:p>
                      <a:pPr algn="ctr"/>
                      <a:r>
                        <a:rPr lang="en-US" sz="2400" b="1" dirty="0" smtClean="0">
                          <a:solidFill>
                            <a:srgbClr val="00B0F0"/>
                          </a:solidFill>
                        </a:rPr>
                        <a:t>276</a:t>
                      </a:r>
                      <a:endParaRPr lang="en-US" sz="2400" b="1" dirty="0">
                        <a:solidFill>
                          <a:srgbClr val="00B0F0"/>
                        </a:solidFill>
                      </a:endParaRPr>
                    </a:p>
                  </a:txBody>
                  <a:tcPr/>
                </a:tc>
                <a:tc>
                  <a:txBody>
                    <a:bodyPr/>
                    <a:lstStyle/>
                    <a:p>
                      <a:pPr algn="ctr"/>
                      <a:r>
                        <a:rPr lang="en-US" sz="2400" b="1" dirty="0" smtClean="0">
                          <a:solidFill>
                            <a:srgbClr val="00B0F0"/>
                          </a:solidFill>
                        </a:rPr>
                        <a:t>464</a:t>
                      </a:r>
                      <a:endParaRPr lang="en-US" sz="2400" b="1" dirty="0">
                        <a:solidFill>
                          <a:srgbClr val="00B0F0"/>
                        </a:solidFill>
                      </a:endParaRPr>
                    </a:p>
                  </a:txBody>
                  <a:tcPr/>
                </a:tc>
              </a:tr>
              <a:tr h="370840">
                <a:tc>
                  <a:txBody>
                    <a:bodyPr/>
                    <a:lstStyle/>
                    <a:p>
                      <a:r>
                        <a:rPr lang="en-US" sz="2400" b="1" dirty="0" smtClean="0"/>
                        <a:t>Total </a:t>
                      </a:r>
                      <a:endParaRPr lang="en-US" sz="2400" b="1" dirty="0"/>
                    </a:p>
                  </a:txBody>
                  <a:tcPr/>
                </a:tc>
                <a:tc>
                  <a:txBody>
                    <a:bodyPr/>
                    <a:lstStyle/>
                    <a:p>
                      <a:pPr algn="ctr"/>
                      <a:r>
                        <a:rPr lang="en-US" sz="2400" b="1" dirty="0" smtClean="0"/>
                        <a:t>100.0</a:t>
                      </a:r>
                      <a:endParaRPr lang="en-US" sz="2400" b="1" dirty="0"/>
                    </a:p>
                  </a:txBody>
                  <a:tcPr/>
                </a:tc>
                <a:tc>
                  <a:txBody>
                    <a:bodyPr/>
                    <a:lstStyle/>
                    <a:p>
                      <a:pPr algn="ctr"/>
                      <a:r>
                        <a:rPr lang="en-US" sz="2400" b="1" dirty="0" smtClean="0"/>
                        <a:t>100.0</a:t>
                      </a:r>
                      <a:endParaRPr lang="en-US" sz="2400" b="1" dirty="0"/>
                    </a:p>
                  </a:txBody>
                  <a:tcPr/>
                </a:tc>
                <a:tc>
                  <a:txBody>
                    <a:bodyPr/>
                    <a:lstStyle/>
                    <a:p>
                      <a:pPr algn="ctr"/>
                      <a:r>
                        <a:rPr lang="en-US" sz="2400" b="1" dirty="0" smtClean="0"/>
                        <a:t>12,893</a:t>
                      </a:r>
                      <a:endParaRPr lang="en-US" sz="2400" b="1" dirty="0"/>
                    </a:p>
                  </a:txBody>
                  <a:tcPr/>
                </a:tc>
                <a:tc>
                  <a:txBody>
                    <a:bodyPr/>
                    <a:lstStyle/>
                    <a:p>
                      <a:pPr algn="ctr"/>
                      <a:r>
                        <a:rPr lang="en-US" sz="2400" b="1" dirty="0" smtClean="0"/>
                        <a:t>117,049</a:t>
                      </a:r>
                      <a:endParaRPr lang="en-US" sz="2400" b="1" dirty="0"/>
                    </a:p>
                  </a:txBody>
                  <a:tcPr/>
                </a:tc>
              </a:tr>
            </a:tbl>
          </a:graphicData>
        </a:graphic>
      </p:graphicFrame>
      <p:sp>
        <p:nvSpPr>
          <p:cNvPr id="5" name="TextBox 4"/>
          <p:cNvSpPr txBox="1"/>
          <p:nvPr/>
        </p:nvSpPr>
        <p:spPr>
          <a:xfrm>
            <a:off x="539552" y="5157192"/>
            <a:ext cx="7920880" cy="707886"/>
          </a:xfrm>
          <a:prstGeom prst="rect">
            <a:avLst/>
          </a:prstGeom>
          <a:noFill/>
        </p:spPr>
        <p:txBody>
          <a:bodyPr wrap="square" rtlCol="0">
            <a:spAutoFit/>
          </a:bodyPr>
          <a:lstStyle/>
          <a:p>
            <a:r>
              <a:rPr lang="en-US" sz="2000" b="1" baseline="30000" dirty="0" smtClean="0">
                <a:solidFill>
                  <a:srgbClr val="FFFF00"/>
                </a:solidFill>
              </a:rPr>
              <a:t>1</a:t>
            </a:r>
            <a:r>
              <a:rPr lang="en-US" sz="2000" b="1" dirty="0" smtClean="0">
                <a:solidFill>
                  <a:srgbClr val="FFFF00"/>
                </a:solidFill>
              </a:rPr>
              <a:t>Data from the </a:t>
            </a:r>
            <a:r>
              <a:rPr lang="en-US" sz="2000" b="1" dirty="0" err="1" smtClean="0">
                <a:solidFill>
                  <a:srgbClr val="FFFF00"/>
                </a:solidFill>
              </a:rPr>
              <a:t>Geneseek</a:t>
            </a:r>
            <a:r>
              <a:rPr lang="en-US" sz="2000" b="1" dirty="0" smtClean="0">
                <a:solidFill>
                  <a:srgbClr val="FFFF00"/>
                </a:solidFill>
              </a:rPr>
              <a:t> Genomic Profiler (GGP) and GGP-HD for causative mutations (JH1 = CWC15 and HH1 = APAF1)</a:t>
            </a:r>
            <a:endParaRPr lang="en-US" sz="2000" b="1" dirty="0">
              <a:solidFill>
                <a:srgbClr val="FFFF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226425" cy="553998"/>
          </a:xfrm>
        </p:spPr>
        <p:txBody>
          <a:bodyPr/>
          <a:lstStyle/>
          <a:p>
            <a:r>
              <a:rPr lang="en-US" dirty="0" smtClean="0"/>
              <a:t>Jay Lush, 1948 </a:t>
            </a:r>
            <a:r>
              <a:rPr lang="en-US" sz="2400" dirty="0" smtClean="0">
                <a:solidFill>
                  <a:srgbClr val="FFFF00"/>
                </a:solidFill>
              </a:rPr>
              <a:t>(The Genetics of Populations) </a:t>
            </a:r>
            <a:endParaRPr lang="en-US" sz="2400" dirty="0">
              <a:solidFill>
                <a:srgbClr val="FFFF00"/>
              </a:solidFill>
            </a:endParaRPr>
          </a:p>
        </p:txBody>
      </p:sp>
      <p:sp>
        <p:nvSpPr>
          <p:cNvPr id="3" name="Content Placeholder 2"/>
          <p:cNvSpPr>
            <a:spLocks noGrp="1"/>
          </p:cNvSpPr>
          <p:nvPr>
            <p:ph idx="1"/>
          </p:nvPr>
        </p:nvSpPr>
        <p:spPr>
          <a:xfrm>
            <a:off x="455613" y="1371600"/>
            <a:ext cx="8226425" cy="3447098"/>
          </a:xfrm>
        </p:spPr>
        <p:txBody>
          <a:bodyPr/>
          <a:lstStyle/>
          <a:p>
            <a:pPr>
              <a:buNone/>
            </a:pPr>
            <a:r>
              <a:rPr lang="en-US" dirty="0" smtClean="0"/>
              <a:t>“The rapid rate at which genes have been found in each species, whenever people started to study it genetically, and the fact that in most of these species the rate of finding new genes actually seemed to increase with continued study until so many genes were known that interest in keeping stocks of each new one waned.” </a:t>
            </a:r>
            <a:r>
              <a:rPr lang="en-US" dirty="0" smtClean="0">
                <a:solidFill>
                  <a:schemeClr val="accent1">
                    <a:lumMod val="75000"/>
                  </a:schemeClr>
                </a:solidFill>
              </a:rPr>
              <a:t>(p. 32)</a:t>
            </a:r>
            <a:endParaRPr lang="en-US" dirty="0">
              <a:solidFill>
                <a:schemeClr val="accent1">
                  <a:lumMod val="75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Grp="1" noChangeArrowheads="1"/>
          </p:cNvSpPr>
          <p:nvPr>
            <p:ph type="title"/>
          </p:nvPr>
        </p:nvSpPr>
        <p:spPr/>
        <p:txBody>
          <a:bodyPr/>
          <a:lstStyle/>
          <a:p>
            <a:r>
              <a:rPr lang="en-US"/>
              <a:t>What’s the best cow we can make?</a:t>
            </a:r>
          </a:p>
        </p:txBody>
      </p:sp>
      <p:pic>
        <p:nvPicPr>
          <p:cNvPr id="83976" name="Picture 8" descr="ho_supercow_adjusted_nm_adsa2010"/>
          <p:cNvPicPr>
            <a:picLocks noGrp="1" noChangeAspect="1" noChangeArrowheads="1"/>
          </p:cNvPicPr>
          <p:nvPr>
            <p:ph idx="1"/>
          </p:nvPr>
        </p:nvPicPr>
        <p:blipFill>
          <a:blip r:embed="rId2" cstate="print"/>
          <a:srcRect/>
          <a:stretch>
            <a:fillRect/>
          </a:stretch>
        </p:blipFill>
        <p:spPr>
          <a:xfrm>
            <a:off x="28575" y="1066800"/>
            <a:ext cx="9150350" cy="4575175"/>
          </a:xfrm>
        </p:spPr>
      </p:pic>
      <p:sp>
        <p:nvSpPr>
          <p:cNvPr id="83977" name="Text Box 9"/>
          <p:cNvSpPr txBox="1">
            <a:spLocks noChangeArrowheads="1"/>
          </p:cNvSpPr>
          <p:nvPr/>
        </p:nvSpPr>
        <p:spPr bwMode="auto">
          <a:xfrm>
            <a:off x="156592" y="5715000"/>
            <a:ext cx="8807896" cy="830997"/>
          </a:xfrm>
          <a:prstGeom prst="rect">
            <a:avLst/>
          </a:prstGeom>
          <a:noFill/>
          <a:ln w="9525">
            <a:noFill/>
            <a:miter lim="800000"/>
            <a:headEnd/>
            <a:tailEnd/>
          </a:ln>
          <a:effectLst/>
        </p:spPr>
        <p:txBody>
          <a:bodyPr wrap="square">
            <a:spAutoFit/>
          </a:bodyPr>
          <a:lstStyle/>
          <a:p>
            <a:pPr>
              <a:spcBef>
                <a:spcPct val="50000"/>
              </a:spcBef>
            </a:pPr>
            <a:r>
              <a:rPr lang="en-US" sz="2400" b="1" dirty="0"/>
              <a:t>A “</a:t>
            </a:r>
            <a:r>
              <a:rPr lang="en-US" sz="2400" b="1" dirty="0" err="1"/>
              <a:t>Supercow</a:t>
            </a:r>
            <a:r>
              <a:rPr lang="en-US" sz="2400" b="1" dirty="0"/>
              <a:t>” constructed from the best haplotypes in the Holstein population would have an EBV(NM$) of </a:t>
            </a:r>
            <a:r>
              <a:rPr lang="en-US" sz="2400" b="1" dirty="0">
                <a:solidFill>
                  <a:srgbClr val="66CCFF"/>
                </a:solidFill>
              </a:rPr>
              <a:t>$7515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the cow is perfected </a:t>
            </a:r>
            <a:endParaRPr lang="en-US" dirty="0"/>
          </a:p>
        </p:txBody>
      </p:sp>
      <p:sp>
        <p:nvSpPr>
          <p:cNvPr id="3" name="Content Placeholder 2"/>
          <p:cNvSpPr>
            <a:spLocks noGrp="1"/>
          </p:cNvSpPr>
          <p:nvPr>
            <p:ph idx="1"/>
          </p:nvPr>
        </p:nvSpPr>
        <p:spPr>
          <a:xfrm>
            <a:off x="455613" y="1371600"/>
            <a:ext cx="8226425" cy="4124206"/>
          </a:xfrm>
        </p:spPr>
        <p:txBody>
          <a:bodyPr/>
          <a:lstStyle/>
          <a:p>
            <a:pPr>
              <a:buClr>
                <a:srgbClr val="66CCFF"/>
              </a:buClr>
              <a:buSzPct val="100000"/>
              <a:buFont typeface="Wingdings" pitchFamily="2" charset="2"/>
              <a:buChar char="Ø"/>
            </a:pPr>
            <a:r>
              <a:rPr lang="en-US" dirty="0" smtClean="0"/>
              <a:t>Beyond genomics could be </a:t>
            </a:r>
            <a:r>
              <a:rPr lang="en-US" dirty="0" err="1" smtClean="0">
                <a:solidFill>
                  <a:srgbClr val="00FF00"/>
                </a:solidFill>
              </a:rPr>
              <a:t>transgenics</a:t>
            </a:r>
            <a:endParaRPr lang="en-US" dirty="0" smtClean="0">
              <a:solidFill>
                <a:srgbClr val="00FF00"/>
              </a:solidFill>
            </a:endParaRPr>
          </a:p>
          <a:p>
            <a:pPr lvl="1">
              <a:buClr>
                <a:schemeClr val="tx1"/>
              </a:buClr>
              <a:buSzPct val="100000"/>
              <a:buFont typeface="Arial" pitchFamily="34" charset="0"/>
              <a:buChar char="•"/>
            </a:pPr>
            <a:r>
              <a:rPr lang="en-US" dirty="0" smtClean="0"/>
              <a:t>Create traits not yet available in nature</a:t>
            </a:r>
          </a:p>
          <a:p>
            <a:pPr lvl="1">
              <a:buClr>
                <a:schemeClr val="tx1"/>
              </a:buClr>
              <a:buSzPct val="100000"/>
              <a:buFont typeface="Arial" pitchFamily="34" charset="0"/>
              <a:buChar char="•"/>
            </a:pPr>
            <a:r>
              <a:rPr lang="en-US" dirty="0" smtClean="0"/>
              <a:t>Add or subtract genes as needed or desired</a:t>
            </a:r>
          </a:p>
          <a:p>
            <a:pPr lvl="1">
              <a:buClr>
                <a:schemeClr val="tx1"/>
              </a:buClr>
              <a:buSzPct val="100000"/>
              <a:buFont typeface="Arial" pitchFamily="34" charset="0"/>
              <a:buChar char="•"/>
            </a:pPr>
            <a:r>
              <a:rPr lang="en-US" dirty="0" smtClean="0"/>
              <a:t>Produce higher value milk, create polled</a:t>
            </a:r>
          </a:p>
          <a:p>
            <a:pPr>
              <a:buClr>
                <a:srgbClr val="66CCFF"/>
              </a:buClr>
              <a:buSzPct val="100000"/>
              <a:buFont typeface="Wingdings" pitchFamily="2" charset="2"/>
              <a:buChar char="Ø"/>
            </a:pPr>
            <a:r>
              <a:rPr lang="en-US" dirty="0" smtClean="0">
                <a:solidFill>
                  <a:srgbClr val="00FF00"/>
                </a:solidFill>
              </a:rPr>
              <a:t>Preserving genetic variation </a:t>
            </a:r>
            <a:r>
              <a:rPr lang="en-US" dirty="0" smtClean="0"/>
              <a:t>is a key to adapting to different definitions of perfection</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455613" y="1124744"/>
            <a:ext cx="8226425" cy="2062103"/>
          </a:xfrm>
        </p:spPr>
        <p:txBody>
          <a:bodyPr>
            <a:noAutofit/>
          </a:bodyPr>
          <a:lstStyle/>
          <a:p>
            <a:pPr>
              <a:buClr>
                <a:srgbClr val="66CCFF"/>
              </a:buClr>
              <a:buSzPct val="100000"/>
              <a:buFont typeface="Wingdings" pitchFamily="2" charset="2"/>
              <a:buChar char="Ø"/>
            </a:pPr>
            <a:r>
              <a:rPr lang="en-US" dirty="0" smtClean="0"/>
              <a:t>Young animals with improved reliability and high merit can greatly speed genetic progress</a:t>
            </a:r>
          </a:p>
          <a:p>
            <a:pPr marL="319088" indent="-319088">
              <a:buClr>
                <a:srgbClr val="66CCFF"/>
              </a:buClr>
              <a:buSzPct val="100000"/>
              <a:buFont typeface="Wingdings" pitchFamily="2" charset="2"/>
              <a:buChar char="Ø"/>
            </a:pPr>
            <a:r>
              <a:rPr lang="en-US" dirty="0" smtClean="0"/>
              <a:t>Ancestor discovery and pedigree corrections have become a big business</a:t>
            </a:r>
          </a:p>
          <a:p>
            <a:pPr marL="319088" indent="-319088">
              <a:buClr>
                <a:srgbClr val="66CCFF"/>
              </a:buClr>
              <a:buSzPct val="100000"/>
              <a:buFont typeface="Wingdings" pitchFamily="2" charset="2"/>
              <a:buChar char="Ø"/>
            </a:pPr>
            <a:r>
              <a:rPr lang="en-US" dirty="0" smtClean="0"/>
              <a:t>Genomic mating programs are profitable</a:t>
            </a:r>
          </a:p>
          <a:p>
            <a:pPr marL="319088" indent="-319088">
              <a:buClr>
                <a:srgbClr val="66CCFF"/>
              </a:buClr>
              <a:buSzPct val="100000"/>
              <a:buFont typeface="Wingdings" pitchFamily="2" charset="2"/>
              <a:buChar char="Ø"/>
            </a:pPr>
            <a:r>
              <a:rPr lang="en-US" dirty="0" smtClean="0"/>
              <a:t>Fertility defects are easy to discover and track</a:t>
            </a:r>
          </a:p>
          <a:p>
            <a:pPr marL="319088" indent="-319088">
              <a:buClr>
                <a:srgbClr val="66CCFF"/>
              </a:buClr>
              <a:buSzPct val="100000"/>
              <a:buFont typeface="Wingdings" pitchFamily="2" charset="2"/>
              <a:buChar char="Ø"/>
            </a:pPr>
            <a:r>
              <a:rPr lang="en-US" dirty="0" smtClean="0"/>
              <a:t>Genomic predictions are more accurate for populations with more reference animals</a:t>
            </a:r>
          </a:p>
          <a:p>
            <a:pPr marL="319088" indent="-319088"/>
            <a:endParaRPr lang="en-US" dirty="0" smtClean="0"/>
          </a:p>
          <a:p>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288" y="1125538"/>
            <a:ext cx="8226425" cy="5032147"/>
          </a:xfrm>
        </p:spPr>
        <p:txBody>
          <a:bodyPr/>
          <a:lstStyle/>
          <a:p>
            <a:pPr>
              <a:buClr>
                <a:srgbClr val="66CCFF"/>
              </a:buClr>
              <a:buSzPct val="100000"/>
              <a:buFont typeface="Wingdings" pitchFamily="2" charset="2"/>
              <a:buChar char="Ø"/>
              <a:defRPr/>
            </a:pPr>
            <a:r>
              <a:rPr lang="en-US" dirty="0" smtClean="0"/>
              <a:t>Mel Tooker, Jan Wright, George Wiggans, John Cole, Dan Null, Jana Hutchison, Tabatha Cooper, Lillian Bacheller, Jeff O’Connell, Chuanyu Sun, and Katie Olson contributed to the computation and graphics</a:t>
            </a:r>
          </a:p>
          <a:p>
            <a:pPr>
              <a:buClr>
                <a:srgbClr val="66CCFF"/>
              </a:buClr>
              <a:buSzPct val="100000"/>
              <a:buFont typeface="Wingdings" pitchFamily="2" charset="2"/>
              <a:buChar char="Ø"/>
              <a:defRPr/>
            </a:pPr>
            <a:r>
              <a:rPr lang="en-US" dirty="0" smtClean="0"/>
              <a:t>Members of the Council on Dairy Cattle Breeding (CDCB) provided the data</a:t>
            </a:r>
          </a:p>
          <a:p>
            <a:pPr marL="0" indent="0">
              <a:buFont typeface="Monotype Sorts" pitchFamily="2" charset="2"/>
              <a:buNone/>
              <a:defRPr/>
            </a:pPr>
            <a:endParaRPr lang="en-US" dirty="0" smtClean="0"/>
          </a:p>
          <a:p>
            <a:pPr>
              <a:defRPr/>
            </a:pPr>
            <a:endParaRPr lang="en-US" dirty="0"/>
          </a:p>
        </p:txBody>
      </p:sp>
      <p:sp>
        <p:nvSpPr>
          <p:cNvPr id="48130" name="Title 2"/>
          <p:cNvSpPr>
            <a:spLocks noGrp="1"/>
          </p:cNvSpPr>
          <p:nvPr>
            <p:ph type="title"/>
          </p:nvPr>
        </p:nvSpPr>
        <p:spPr/>
        <p:txBody>
          <a:bodyPr/>
          <a:lstStyle/>
          <a:p>
            <a:r>
              <a:rPr lang="en-US" smtClean="0"/>
              <a:t>Acknowledgments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8686800" cy="914400"/>
          </a:xfrm>
        </p:spPr>
        <p:txBody>
          <a:bodyPr/>
          <a:lstStyle/>
          <a:p>
            <a:r>
              <a:rPr lang="en-US" dirty="0" smtClean="0"/>
              <a:t>Questions?</a:t>
            </a:r>
            <a:endParaRPr lang="en-US" dirty="0"/>
          </a:p>
        </p:txBody>
      </p:sp>
      <p:pic>
        <p:nvPicPr>
          <p:cNvPr id="8" name="Picture 7" descr="crossbred.jpg"/>
          <p:cNvPicPr>
            <a:picLocks noChangeAspect="1"/>
          </p:cNvPicPr>
          <p:nvPr/>
        </p:nvPicPr>
        <p:blipFill>
          <a:blip r:embed="rId2" cstate="print"/>
          <a:srcRect t="5070" b="3380"/>
          <a:stretch>
            <a:fillRect/>
          </a:stretch>
        </p:blipFill>
        <p:spPr>
          <a:xfrm>
            <a:off x="-228600" y="762001"/>
            <a:ext cx="9763544" cy="5902262"/>
          </a:xfrm>
          <a:prstGeom prst="rect">
            <a:avLst/>
          </a:prstGeom>
          <a:effectLst>
            <a:softEdge rad="317500"/>
          </a:effectLst>
        </p:spPr>
      </p:pic>
      <p:sp>
        <p:nvSpPr>
          <p:cNvPr id="9" name="TextBox 8"/>
          <p:cNvSpPr txBox="1"/>
          <p:nvPr/>
        </p:nvSpPr>
        <p:spPr>
          <a:xfrm>
            <a:off x="0" y="5228614"/>
            <a:ext cx="9144000" cy="1118255"/>
          </a:xfrm>
          <a:prstGeom prst="rect">
            <a:avLst/>
          </a:prstGeom>
          <a:solidFill>
            <a:srgbClr val="CCFFCC">
              <a:alpha val="35294"/>
            </a:srgbClr>
          </a:solidFill>
          <a:effectLst>
            <a:softEdge rad="127000"/>
          </a:effectLst>
        </p:spPr>
        <p:txBody>
          <a:bodyPr wrap="square" lIns="182880" tIns="137160" rIns="137160" bIns="91440" rtlCol="0">
            <a:spAutoFit/>
          </a:bodyPr>
          <a:lstStyle/>
          <a:p>
            <a:pPr marL="803275" algn="l">
              <a:lnSpc>
                <a:spcPts val="2200"/>
              </a:lnSpc>
            </a:pPr>
            <a:r>
              <a:rPr lang="en-US" sz="2000" b="1" dirty="0" smtClean="0">
                <a:solidFill>
                  <a:srgbClr val="00337F"/>
                </a:solidFill>
                <a:latin typeface="Calibri" pitchFamily="34" charset="0"/>
                <a:cs typeface="Calibri" pitchFamily="34" charset="0"/>
              </a:rPr>
              <a:t>Holsteins, Jerseys, and crossbreds graze on American Farm Land Trust’s</a:t>
            </a:r>
          </a:p>
          <a:p>
            <a:pPr marL="803275" algn="l">
              <a:lnSpc>
                <a:spcPts val="2000"/>
              </a:lnSpc>
              <a:spcAft>
                <a:spcPts val="600"/>
              </a:spcAft>
            </a:pPr>
            <a:r>
              <a:rPr lang="en-US" sz="2000" b="1" dirty="0" smtClean="0">
                <a:solidFill>
                  <a:srgbClr val="00337F"/>
                </a:solidFill>
                <a:latin typeface="Calibri" pitchFamily="34" charset="0"/>
                <a:cs typeface="Calibri" pitchFamily="34" charset="0"/>
              </a:rPr>
              <a:t>Cove Mountain Farm in south-central Pennsylvania</a:t>
            </a:r>
          </a:p>
          <a:p>
            <a:pPr marL="803275" algn="l"/>
            <a:r>
              <a:rPr lang="en-US" sz="1600" b="1" i="1" dirty="0" smtClean="0">
                <a:solidFill>
                  <a:srgbClr val="00563F"/>
                </a:solidFill>
                <a:latin typeface="Calibri" pitchFamily="34" charset="0"/>
                <a:cs typeface="Calibri" pitchFamily="34" charset="0"/>
              </a:rPr>
              <a:t>Source: ARS Image Gallery, image #K8587-14; photo by Bob Nichols</a:t>
            </a:r>
            <a:endParaRPr lang="en-US" sz="1600" b="1" i="1" dirty="0">
              <a:solidFill>
                <a:srgbClr val="00563F"/>
              </a:solidFill>
              <a:latin typeface="Calibri" pitchFamily="34" charset="0"/>
              <a:cs typeface="Calibri" pitchFamily="34" charset="0"/>
            </a:endParaRPr>
          </a:p>
        </p:txBody>
      </p:sp>
      <p:sp>
        <p:nvSpPr>
          <p:cNvPr id="10" name="TextBox 9"/>
          <p:cNvSpPr txBox="1"/>
          <p:nvPr/>
        </p:nvSpPr>
        <p:spPr>
          <a:xfrm>
            <a:off x="3810001" y="3705315"/>
            <a:ext cx="5105400" cy="1405513"/>
          </a:xfrm>
          <a:prstGeom prst="rect">
            <a:avLst/>
          </a:prstGeom>
          <a:solidFill>
            <a:srgbClr val="8AAE72">
              <a:alpha val="40000"/>
            </a:srgbClr>
          </a:solidFill>
          <a:effectLst>
            <a:softEdge rad="317500"/>
          </a:effectLst>
        </p:spPr>
        <p:txBody>
          <a:bodyPr wrap="square" lIns="182880" tIns="137160" rIns="182880" bIns="137160" rtlCol="0">
            <a:spAutoFit/>
          </a:bodyPr>
          <a:lstStyle/>
          <a:p>
            <a:pPr algn="ctr">
              <a:lnSpc>
                <a:spcPts val="4200"/>
              </a:lnSpc>
            </a:pPr>
            <a:r>
              <a:rPr lang="en-US" sz="3500" b="1"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latin typeface="Calibri" pitchFamily="34" charset="0"/>
                <a:cs typeface="Calibri" pitchFamily="34" charset="0"/>
              </a:rPr>
              <a:t>AIP web site:</a:t>
            </a:r>
          </a:p>
          <a:p>
            <a:pPr algn="ctr">
              <a:lnSpc>
                <a:spcPts val="4400"/>
              </a:lnSpc>
            </a:pPr>
            <a:r>
              <a:rPr lang="en-US" sz="3500" b="1"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latin typeface="Calibri" pitchFamily="34" charset="0"/>
                <a:cs typeface="Calibri" pitchFamily="34" charset="0"/>
              </a:rPr>
              <a:t>http</a:t>
            </a:r>
            <a:r>
              <a:rPr lang="en-US" sz="3500" b="1" spc="100"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latin typeface="Calibri" pitchFamily="34" charset="0"/>
                <a:cs typeface="Calibri" pitchFamily="34" charset="0"/>
              </a:rPr>
              <a:t>:</a:t>
            </a:r>
            <a:r>
              <a:rPr lang="en-US" sz="3500" b="1" spc="-150"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latin typeface="Calibri" pitchFamily="34" charset="0"/>
                <a:cs typeface="Calibri" pitchFamily="34" charset="0"/>
              </a:rPr>
              <a:t>/</a:t>
            </a:r>
            <a:r>
              <a:rPr lang="en-US" sz="3500" b="1"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latin typeface="Calibri" pitchFamily="34" charset="0"/>
                <a:cs typeface="Calibri" pitchFamily="34" charset="0"/>
              </a:rPr>
              <a:t>/aipl.arsusda.gov</a:t>
            </a:r>
            <a:endPar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228600" y="228600"/>
            <a:ext cx="7296150" cy="554038"/>
          </a:xfrm>
        </p:spPr>
        <p:txBody>
          <a:bodyPr/>
          <a:lstStyle/>
          <a:p>
            <a:r>
              <a:rPr lang="en-US" dirty="0" smtClean="0"/>
              <a:t>Top </a:t>
            </a:r>
            <a:r>
              <a:rPr lang="en-US" dirty="0" smtClean="0">
                <a:solidFill>
                  <a:srgbClr val="FFFF00"/>
                </a:solidFill>
              </a:rPr>
              <a:t>proven</a:t>
            </a:r>
            <a:r>
              <a:rPr lang="en-US" dirty="0" smtClean="0"/>
              <a:t> bulls from Dec 2012</a:t>
            </a:r>
          </a:p>
        </p:txBody>
      </p:sp>
      <p:graphicFrame>
        <p:nvGraphicFramePr>
          <p:cNvPr id="4" name="Content Placeholder 3"/>
          <p:cNvGraphicFramePr>
            <a:graphicFrameLocks noGrp="1"/>
          </p:cNvGraphicFramePr>
          <p:nvPr>
            <p:ph idx="1"/>
          </p:nvPr>
        </p:nvGraphicFramePr>
        <p:xfrm>
          <a:off x="395536" y="1052736"/>
          <a:ext cx="8424937" cy="5191537"/>
        </p:xfrm>
        <a:graphic>
          <a:graphicData uri="http://schemas.openxmlformats.org/drawingml/2006/table">
            <a:tbl>
              <a:tblPr firstRow="1" bandRow="1">
                <a:tableStyleId>{616DA210-FB5B-4158-B5E0-FEB733F419BA}</a:tableStyleId>
              </a:tblPr>
              <a:tblGrid>
                <a:gridCol w="1825403"/>
                <a:gridCol w="1263741"/>
                <a:gridCol w="1333949"/>
                <a:gridCol w="1409803"/>
                <a:gridCol w="1468717"/>
                <a:gridCol w="1123324"/>
              </a:tblGrid>
              <a:tr h="399349">
                <a:tc>
                  <a:txBody>
                    <a:bodyPr/>
                    <a:lstStyle/>
                    <a:p>
                      <a:endParaRPr lang="en-US" sz="200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gridSpan="3">
                  <a:txBody>
                    <a:bodyPr/>
                    <a:lstStyle/>
                    <a:p>
                      <a:pPr algn="ctr"/>
                      <a:r>
                        <a:rPr lang="en-US" sz="2000" dirty="0" smtClean="0"/>
                        <a:t>Net Merit</a:t>
                      </a:r>
                      <a:endParaRPr lang="en-US" sz="200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hMerge="1">
                  <a:txBody>
                    <a:bodyPr/>
                    <a:lstStyle/>
                    <a:p>
                      <a:endParaRPr lang="en-US" dirty="0"/>
                    </a:p>
                  </a:txBody>
                  <a:tcPr/>
                </a:tc>
                <a:tc hMerge="1">
                  <a:txBody>
                    <a:bodyPr/>
                    <a:lstStyle/>
                    <a:p>
                      <a:endParaRPr lang="en-US" dirty="0"/>
                    </a:p>
                  </a:txBody>
                  <a:tcPr/>
                </a:tc>
                <a:tc gridSpan="2">
                  <a:txBody>
                    <a:bodyPr/>
                    <a:lstStyle/>
                    <a:p>
                      <a:pPr algn="ctr"/>
                      <a:r>
                        <a:rPr lang="en-US" sz="2000" dirty="0" smtClean="0"/>
                        <a:t>Progeny (2014)</a:t>
                      </a:r>
                      <a:endParaRPr lang="en-US" sz="200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hMerge="1">
                  <a:txBody>
                    <a:bodyPr/>
                    <a:lstStyle/>
                    <a:p>
                      <a:endParaRPr lang="en-US" dirty="0"/>
                    </a:p>
                  </a:txBody>
                  <a:tcPr/>
                </a:tc>
              </a:tr>
              <a:tr h="399349">
                <a:tc>
                  <a:txBody>
                    <a:bodyPr/>
                    <a:lstStyle/>
                    <a:p>
                      <a:r>
                        <a:rPr lang="en-US" sz="2000" b="1" dirty="0" smtClean="0">
                          <a:solidFill>
                            <a:srgbClr val="00FF00"/>
                          </a:solidFill>
                        </a:rPr>
                        <a:t>Bull</a:t>
                      </a:r>
                      <a:endParaRPr lang="en-US" sz="2000" b="1" dirty="0">
                        <a:solidFill>
                          <a:srgbClr val="00FF00"/>
                        </a:solidFill>
                      </a:endParaRPr>
                    </a:p>
                  </a:txBody>
                  <a:tcPr>
                    <a:lnL w="12700" cmpd="sng">
                      <a:noFill/>
                    </a:lnL>
                    <a:lnR w="12700" cmpd="sng">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baseline="0" dirty="0" smtClean="0">
                          <a:solidFill>
                            <a:srgbClr val="00FF00"/>
                          </a:solidFill>
                        </a:rPr>
                        <a:t>2014</a:t>
                      </a:r>
                      <a:endParaRPr lang="en-US" sz="2000" b="1" baseline="0" dirty="0">
                        <a:solidFill>
                          <a:srgbClr val="00FF00"/>
                        </a:solidFill>
                      </a:endParaRPr>
                    </a:p>
                  </a:txBody>
                  <a:tcPr>
                    <a:lnL w="12700" cmpd="sng">
                      <a:noFill/>
                    </a:lnL>
                    <a:lnR w="12700" cmpd="sng">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baseline="0" dirty="0" smtClean="0">
                          <a:solidFill>
                            <a:srgbClr val="00FF00"/>
                          </a:solidFill>
                        </a:rPr>
                        <a:t>2012</a:t>
                      </a:r>
                      <a:endParaRPr lang="en-US" sz="2000" b="1" baseline="0" dirty="0">
                        <a:solidFill>
                          <a:srgbClr val="00FF00"/>
                        </a:solidFill>
                      </a:endParaRPr>
                    </a:p>
                  </a:txBody>
                  <a:tcPr>
                    <a:lnL w="12700" cmpd="sng">
                      <a:noFill/>
                    </a:lnL>
                    <a:lnR w="12700" cmpd="sng">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baseline="0" dirty="0" smtClean="0">
                          <a:solidFill>
                            <a:srgbClr val="00FF00"/>
                          </a:solidFill>
                        </a:rPr>
                        <a:t>PA 2012</a:t>
                      </a:r>
                      <a:endParaRPr lang="en-US" sz="2000" b="1" baseline="0" dirty="0">
                        <a:solidFill>
                          <a:srgbClr val="00FF00"/>
                        </a:solidFill>
                      </a:endParaRPr>
                    </a:p>
                  </a:txBody>
                  <a:tcPr>
                    <a:lnL w="12700" cmpd="sng">
                      <a:noFill/>
                    </a:lnL>
                    <a:lnR w="12700" cmpd="sng">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baseline="0" dirty="0" smtClean="0">
                          <a:solidFill>
                            <a:schemeClr val="accent1">
                              <a:lumMod val="40000"/>
                              <a:lumOff val="60000"/>
                            </a:schemeClr>
                          </a:solidFill>
                        </a:rPr>
                        <a:t>Daughters</a:t>
                      </a:r>
                      <a:endParaRPr lang="en-US" sz="2000" b="1" baseline="0" dirty="0">
                        <a:solidFill>
                          <a:schemeClr val="accent1">
                            <a:lumMod val="40000"/>
                            <a:lumOff val="60000"/>
                          </a:schemeClr>
                        </a:solidFill>
                      </a:endParaRPr>
                    </a:p>
                  </a:txBody>
                  <a:tcPr>
                    <a:lnL w="12700" cmpd="sng">
                      <a:noFill/>
                    </a:lnL>
                    <a:lnR w="12700" cmpd="sng">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baseline="0" dirty="0" smtClean="0">
                          <a:solidFill>
                            <a:schemeClr val="accent1">
                              <a:lumMod val="40000"/>
                              <a:lumOff val="60000"/>
                            </a:schemeClr>
                          </a:solidFill>
                        </a:rPr>
                        <a:t>AI Sons</a:t>
                      </a:r>
                      <a:endParaRPr lang="en-US" sz="2000" b="1" baseline="0" dirty="0">
                        <a:solidFill>
                          <a:schemeClr val="accent1">
                            <a:lumMod val="40000"/>
                            <a:lumOff val="60000"/>
                          </a:schemeClr>
                        </a:solidFill>
                      </a:endParaRPr>
                    </a:p>
                  </a:txBody>
                  <a:tcPr>
                    <a:lnL w="12700" cmpd="sng">
                      <a:noFill/>
                    </a:lnL>
                    <a:lnR w="12700" cmpd="sng">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9349">
                <a:tc>
                  <a:txBody>
                    <a:bodyPr/>
                    <a:lstStyle/>
                    <a:p>
                      <a:r>
                        <a:rPr lang="en-US" sz="2000" b="1" dirty="0" smtClean="0"/>
                        <a:t>Freddie</a:t>
                      </a:r>
                      <a:endParaRPr lang="en-US" sz="2000" b="1"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b="1" dirty="0" smtClean="0"/>
                        <a:t>533</a:t>
                      </a:r>
                      <a:endParaRPr lang="en-US" sz="2000" b="1"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b="1" dirty="0" smtClean="0"/>
                        <a:t>554</a:t>
                      </a:r>
                      <a:endParaRPr lang="en-US" sz="2000" b="1"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b="1" dirty="0" smtClean="0"/>
                        <a:t>282</a:t>
                      </a:r>
                      <a:endParaRPr lang="en-US" sz="2000" b="1"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14,538</a:t>
                      </a:r>
                      <a:endParaRPr lang="en-US" sz="2000" b="1" dirty="0">
                        <a:solidFill>
                          <a:schemeClr val="accent1">
                            <a:lumMod val="40000"/>
                            <a:lumOff val="6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169</a:t>
                      </a:r>
                      <a:endParaRPr lang="en-US" sz="2000" b="1" dirty="0">
                        <a:solidFill>
                          <a:schemeClr val="accent1">
                            <a:lumMod val="40000"/>
                            <a:lumOff val="6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399349">
                <a:tc>
                  <a:txBody>
                    <a:bodyPr/>
                    <a:lstStyle/>
                    <a:p>
                      <a:r>
                        <a:rPr lang="en-US" sz="2000" b="1" dirty="0" smtClean="0"/>
                        <a:t>Awesome</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483</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493</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324</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4,376</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0</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99349">
                <a:tc>
                  <a:txBody>
                    <a:bodyPr/>
                    <a:lstStyle/>
                    <a:p>
                      <a:r>
                        <a:rPr lang="en-US" sz="2000" b="1" dirty="0" err="1" smtClean="0"/>
                        <a:t>Mano</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475</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492</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311</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137</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1</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99349">
                <a:tc>
                  <a:txBody>
                    <a:bodyPr/>
                    <a:lstStyle/>
                    <a:p>
                      <a:r>
                        <a:rPr lang="en-US" sz="2000" b="1" dirty="0" smtClean="0"/>
                        <a:t>O-Style</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455</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482</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385</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7,293</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64</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99349">
                <a:tc>
                  <a:txBody>
                    <a:bodyPr/>
                    <a:lstStyle/>
                    <a:p>
                      <a:r>
                        <a:rPr lang="en-US" sz="2000" b="1" dirty="0" smtClean="0"/>
                        <a:t>Twist</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538</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481</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253</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414</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4</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99349">
                <a:tc>
                  <a:txBody>
                    <a:bodyPr/>
                    <a:lstStyle/>
                    <a:p>
                      <a:r>
                        <a:rPr lang="en-US" sz="2000" b="1" dirty="0" smtClean="0"/>
                        <a:t>Massey</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506</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474</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248</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4,122</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50</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99349">
                <a:tc>
                  <a:txBody>
                    <a:bodyPr/>
                    <a:lstStyle/>
                    <a:p>
                      <a:r>
                        <a:rPr lang="en-US" sz="2000" b="1" dirty="0" smtClean="0"/>
                        <a:t>Tread</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382</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465</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t>314</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724</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smtClean="0">
                          <a:solidFill>
                            <a:schemeClr val="accent1">
                              <a:lumMod val="40000"/>
                              <a:lumOff val="60000"/>
                            </a:schemeClr>
                          </a:solidFill>
                        </a:rPr>
                        <a:t>0</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99349">
                <a:tc>
                  <a:txBody>
                    <a:bodyPr/>
                    <a:lstStyle/>
                    <a:p>
                      <a:r>
                        <a:rPr lang="en-US" sz="2000" b="1" dirty="0" smtClean="0"/>
                        <a:t>Levi</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440</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463</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177</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2,857</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14</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99349">
                <a:tc>
                  <a:txBody>
                    <a:bodyPr/>
                    <a:lstStyle/>
                    <a:p>
                      <a:r>
                        <a:rPr lang="en-US" sz="2000" b="1" dirty="0" smtClean="0"/>
                        <a:t>ABC</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527</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452</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t>265</a:t>
                      </a:r>
                      <a:endParaRPr lang="en-US" sz="2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147</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0</a:t>
                      </a:r>
                      <a:endParaRPr lang="en-US" sz="2000" b="1"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99349">
                <a:tc>
                  <a:txBody>
                    <a:bodyPr/>
                    <a:lstStyle/>
                    <a:p>
                      <a:r>
                        <a:rPr lang="en-US" sz="2000" b="1" dirty="0" smtClean="0"/>
                        <a:t>Planet</a:t>
                      </a:r>
                      <a:endParaRPr lang="en-US" sz="2000" b="1"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smtClean="0"/>
                        <a:t>526</a:t>
                      </a:r>
                      <a:endParaRPr lang="en-US" sz="2000" b="1"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smtClean="0"/>
                        <a:t>447</a:t>
                      </a:r>
                      <a:endParaRPr lang="en-US" sz="2000" b="1"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smtClean="0"/>
                        <a:t>182</a:t>
                      </a:r>
                      <a:endParaRPr lang="en-US" sz="2000" b="1"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42,214</a:t>
                      </a:r>
                      <a:endParaRPr lang="en-US" sz="2000" b="1" dirty="0">
                        <a:solidFill>
                          <a:schemeClr val="accent1">
                            <a:lumMod val="40000"/>
                            <a:lumOff val="6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smtClean="0">
                          <a:solidFill>
                            <a:schemeClr val="accent1">
                              <a:lumMod val="40000"/>
                              <a:lumOff val="60000"/>
                            </a:schemeClr>
                          </a:solidFill>
                        </a:rPr>
                        <a:t>338</a:t>
                      </a:r>
                      <a:endParaRPr lang="en-US" sz="2000" b="1" dirty="0">
                        <a:solidFill>
                          <a:schemeClr val="accent1">
                            <a:lumMod val="40000"/>
                            <a:lumOff val="6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9349">
                <a:tc>
                  <a:txBody>
                    <a:bodyPr/>
                    <a:lstStyle/>
                    <a:p>
                      <a:r>
                        <a:rPr lang="en-US" sz="2000" b="1" dirty="0" smtClean="0">
                          <a:solidFill>
                            <a:srgbClr val="FFFF00"/>
                          </a:solidFill>
                        </a:rPr>
                        <a:t>Top 10 </a:t>
                      </a:r>
                      <a:r>
                        <a:rPr lang="en-US" sz="2000" b="1" dirty="0" err="1" smtClean="0">
                          <a:solidFill>
                            <a:srgbClr val="FFFF00"/>
                          </a:solidFill>
                        </a:rPr>
                        <a:t>Avg</a:t>
                      </a:r>
                      <a:endParaRPr lang="en-US" sz="2000" b="1" dirty="0">
                        <a:solidFill>
                          <a:srgbClr val="FFFF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rgbClr val="FFFF00"/>
                          </a:solidFill>
                        </a:rPr>
                        <a:t>487</a:t>
                      </a:r>
                      <a:endParaRPr lang="en-US" sz="2000" b="1" dirty="0">
                        <a:solidFill>
                          <a:srgbClr val="FFFF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rgbClr val="FFFF00"/>
                          </a:solidFill>
                        </a:rPr>
                        <a:t>480</a:t>
                      </a:r>
                      <a:endParaRPr lang="en-US" sz="2000" b="1" dirty="0">
                        <a:solidFill>
                          <a:srgbClr val="FFFF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rgbClr val="FFFF00"/>
                          </a:solidFill>
                        </a:rPr>
                        <a:t>274</a:t>
                      </a:r>
                      <a:endParaRPr lang="en-US" sz="2000" b="1" dirty="0">
                        <a:solidFill>
                          <a:srgbClr val="FFFF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rgbClr val="FFFF00"/>
                          </a:solidFill>
                        </a:rPr>
                        <a:t>7,682</a:t>
                      </a:r>
                      <a:endParaRPr lang="en-US" sz="2000" b="1" dirty="0">
                        <a:solidFill>
                          <a:srgbClr val="FFFF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rgbClr val="FFFF00"/>
                          </a:solidFill>
                        </a:rPr>
                        <a:t>64</a:t>
                      </a:r>
                      <a:endParaRPr lang="en-US" sz="2000" b="1" dirty="0">
                        <a:solidFill>
                          <a:srgbClr val="FFFF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5" name="TextBox 4"/>
          <p:cNvSpPr txBox="1"/>
          <p:nvPr/>
        </p:nvSpPr>
        <p:spPr>
          <a:xfrm>
            <a:off x="3851920" y="6237312"/>
            <a:ext cx="1984839" cy="307777"/>
          </a:xfrm>
          <a:prstGeom prst="rect">
            <a:avLst/>
          </a:prstGeom>
          <a:noFill/>
        </p:spPr>
        <p:txBody>
          <a:bodyPr wrap="none" rtlCol="0">
            <a:spAutoFit/>
          </a:bodyPr>
          <a:lstStyle/>
          <a:p>
            <a:r>
              <a:rPr lang="en-US" sz="1400" dirty="0" smtClean="0"/>
              <a:t>(base adjusted values)</a:t>
            </a:r>
            <a:endParaRPr lang="en-US" sz="1400" dirty="0"/>
          </a:p>
        </p:txBody>
      </p:sp>
      <p:pic>
        <p:nvPicPr>
          <p:cNvPr id="1026" name="Picture 2" descr="FREDDIE"/>
          <p:cNvPicPr>
            <a:picLocks noChangeAspect="1" noChangeArrowheads="1"/>
          </p:cNvPicPr>
          <p:nvPr/>
        </p:nvPicPr>
        <p:blipFill>
          <a:blip r:embed="rId2" cstate="print"/>
          <a:srcRect/>
          <a:stretch>
            <a:fillRect/>
          </a:stretch>
        </p:blipFill>
        <p:spPr bwMode="auto">
          <a:xfrm>
            <a:off x="7947869" y="0"/>
            <a:ext cx="1196131" cy="85549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14400" y="1600200"/>
          <a:ext cx="7315200" cy="3596640"/>
        </p:xfrm>
        <a:graphic>
          <a:graphicData uri="http://schemas.openxmlformats.org/drawingml/2006/table">
            <a:tbl>
              <a:tblPr firstRow="1" bandRow="1">
                <a:tableStyleId>{2D5ABB26-0587-4C30-8999-92F81FD0307C}</a:tableStyleId>
              </a:tblPr>
              <a:tblGrid>
                <a:gridCol w="1569368"/>
                <a:gridCol w="1512168"/>
                <a:gridCol w="1224136"/>
                <a:gridCol w="3009528"/>
              </a:tblGrid>
              <a:tr h="370840">
                <a:tc>
                  <a:txBody>
                    <a:bodyPr/>
                    <a:lstStyle/>
                    <a:p>
                      <a:r>
                        <a:rPr lang="en-US" sz="2000" b="1" dirty="0" smtClean="0">
                          <a:solidFill>
                            <a:srgbClr val="FFFF00"/>
                          </a:solidFill>
                        </a:rPr>
                        <a:t>Year</a:t>
                      </a:r>
                      <a:endParaRPr lang="en-US" sz="2000" b="1" dirty="0">
                        <a:solidFill>
                          <a:srgbClr val="FFFF00"/>
                        </a:solidFill>
                      </a:endParaRPr>
                    </a:p>
                  </a:txBody>
                  <a:tcPr/>
                </a:tc>
                <a:tc>
                  <a:txBody>
                    <a:bodyPr/>
                    <a:lstStyle/>
                    <a:p>
                      <a:pPr algn="ctr"/>
                      <a:r>
                        <a:rPr lang="en-US" sz="2000" b="1" dirty="0" smtClean="0"/>
                        <a:t>Markers</a:t>
                      </a:r>
                      <a:endParaRPr lang="en-US"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Animals</a:t>
                      </a:r>
                    </a:p>
                  </a:txBody>
                  <a:tcPr/>
                </a:tc>
                <a:tc>
                  <a:txBody>
                    <a:bodyPr/>
                    <a:lstStyle/>
                    <a:p>
                      <a:pPr algn="l"/>
                      <a:r>
                        <a:rPr lang="en-US" sz="2000" b="1" dirty="0" smtClean="0">
                          <a:solidFill>
                            <a:srgbClr val="00FF00"/>
                          </a:solidFill>
                        </a:rPr>
                        <a:t>Research partners</a:t>
                      </a:r>
                      <a:endParaRPr lang="en-US" sz="2000" b="1" dirty="0">
                        <a:solidFill>
                          <a:srgbClr val="00FF00"/>
                        </a:solidFill>
                      </a:endParaRPr>
                    </a:p>
                  </a:txBody>
                  <a:tcPr/>
                </a:tc>
              </a:tr>
              <a:tr h="370840">
                <a:tc>
                  <a:txBody>
                    <a:bodyPr/>
                    <a:lstStyle/>
                    <a:p>
                      <a:r>
                        <a:rPr lang="en-US" sz="2000" dirty="0" smtClean="0">
                          <a:solidFill>
                            <a:srgbClr val="FFFF00"/>
                          </a:solidFill>
                        </a:rPr>
                        <a:t>1991-2004</a:t>
                      </a:r>
                      <a:endParaRPr lang="en-US" sz="2000" dirty="0">
                        <a:solidFill>
                          <a:srgbClr val="FFFF00"/>
                        </a:solidFill>
                      </a:endParaRPr>
                    </a:p>
                  </a:txBody>
                  <a:tcPr/>
                </a:tc>
                <a:tc>
                  <a:txBody>
                    <a:bodyPr/>
                    <a:lstStyle/>
                    <a:p>
                      <a:pPr algn="ctr"/>
                      <a:r>
                        <a:rPr lang="en-US" sz="2000" dirty="0" smtClean="0"/>
                        <a:t>367</a:t>
                      </a:r>
                      <a:endParaRPr lang="en-US" sz="2000" dirty="0"/>
                    </a:p>
                  </a:txBody>
                  <a:tcPr/>
                </a:tc>
                <a:tc>
                  <a:txBody>
                    <a:bodyPr/>
                    <a:lstStyle/>
                    <a:p>
                      <a:pPr algn="ctr"/>
                      <a:r>
                        <a:rPr lang="en-US" sz="2000" dirty="0" smtClean="0"/>
                        <a:t>1,415</a:t>
                      </a:r>
                    </a:p>
                  </a:txBody>
                  <a:tcPr/>
                </a:tc>
                <a:tc>
                  <a:txBody>
                    <a:bodyPr/>
                    <a:lstStyle/>
                    <a:p>
                      <a:pPr algn="l"/>
                      <a:r>
                        <a:rPr lang="en-US" sz="2000" dirty="0" smtClean="0">
                          <a:solidFill>
                            <a:srgbClr val="00FF00"/>
                          </a:solidFill>
                        </a:rPr>
                        <a:t>USDA, Illinois, Israel</a:t>
                      </a:r>
                      <a:endParaRPr lang="en-US" sz="2000" dirty="0">
                        <a:solidFill>
                          <a:srgbClr val="00FF00"/>
                        </a:solidFill>
                      </a:endParaRPr>
                    </a:p>
                  </a:txBody>
                  <a:tcPr/>
                </a:tc>
              </a:tr>
              <a:tr h="370840">
                <a:tc>
                  <a:txBody>
                    <a:bodyPr/>
                    <a:lstStyle/>
                    <a:p>
                      <a:r>
                        <a:rPr lang="en-US" sz="2000" dirty="0" smtClean="0">
                          <a:solidFill>
                            <a:srgbClr val="FFFF00"/>
                          </a:solidFill>
                        </a:rPr>
                        <a:t>2007-2008</a:t>
                      </a:r>
                      <a:endParaRPr lang="en-US" sz="2000" dirty="0">
                        <a:solidFill>
                          <a:srgbClr val="FFFF00"/>
                        </a:solidFill>
                      </a:endParaRPr>
                    </a:p>
                  </a:txBody>
                  <a:tcPr/>
                </a:tc>
                <a:tc>
                  <a:txBody>
                    <a:bodyPr/>
                    <a:lstStyle/>
                    <a:p>
                      <a:pPr algn="ctr"/>
                      <a:r>
                        <a:rPr lang="en-US" sz="2000" dirty="0" smtClean="0"/>
                        <a:t>38,416</a:t>
                      </a:r>
                      <a:endParaRPr lang="en-US" sz="2000" dirty="0"/>
                    </a:p>
                  </a:txBody>
                  <a:tcPr/>
                </a:tc>
                <a:tc>
                  <a:txBody>
                    <a:bodyPr/>
                    <a:lstStyle/>
                    <a:p>
                      <a:pPr algn="ctr"/>
                      <a:r>
                        <a:rPr lang="en-US" sz="2000" dirty="0" smtClean="0"/>
                        <a:t>16,646</a:t>
                      </a:r>
                      <a:endParaRPr lang="en-US" sz="2000" dirty="0"/>
                    </a:p>
                  </a:txBody>
                  <a:tcPr/>
                </a:tc>
                <a:tc>
                  <a:txBody>
                    <a:bodyPr/>
                    <a:lstStyle/>
                    <a:p>
                      <a:pPr algn="l"/>
                      <a:r>
                        <a:rPr lang="en-US" sz="2000" dirty="0" smtClean="0">
                          <a:solidFill>
                            <a:srgbClr val="00FF00"/>
                          </a:solidFill>
                        </a:rPr>
                        <a:t>USDA, Missouri, Canada, </a:t>
                      </a:r>
                      <a:r>
                        <a:rPr lang="en-US" sz="2000" dirty="0" err="1" smtClean="0">
                          <a:solidFill>
                            <a:srgbClr val="00FF00"/>
                          </a:solidFill>
                        </a:rPr>
                        <a:t>Illumina</a:t>
                      </a:r>
                      <a:endParaRPr lang="en-US" sz="2000" dirty="0">
                        <a:solidFill>
                          <a:srgbClr val="00FF00"/>
                        </a:solidFill>
                      </a:endParaRPr>
                    </a:p>
                  </a:txBody>
                  <a:tcPr/>
                </a:tc>
              </a:tr>
              <a:tr h="370840">
                <a:tc>
                  <a:txBody>
                    <a:bodyPr/>
                    <a:lstStyle/>
                    <a:p>
                      <a:r>
                        <a:rPr lang="en-US" sz="2000" dirty="0" smtClean="0">
                          <a:solidFill>
                            <a:srgbClr val="FFFF00"/>
                          </a:solidFill>
                        </a:rPr>
                        <a:t>2011-2013</a:t>
                      </a:r>
                      <a:endParaRPr lang="en-US" sz="2000" dirty="0">
                        <a:solidFill>
                          <a:srgbClr val="FFFF00"/>
                        </a:solidFill>
                      </a:endParaRPr>
                    </a:p>
                  </a:txBody>
                  <a:tcPr/>
                </a:tc>
                <a:tc>
                  <a:txBody>
                    <a:bodyPr/>
                    <a:lstStyle/>
                    <a:p>
                      <a:pPr algn="ctr"/>
                      <a:r>
                        <a:rPr lang="en-US" sz="2000" dirty="0" smtClean="0"/>
                        <a:t>636,967 </a:t>
                      </a:r>
                      <a:endParaRPr lang="en-US" sz="2000" dirty="0"/>
                    </a:p>
                  </a:txBody>
                  <a:tcPr/>
                </a:tc>
                <a:tc>
                  <a:txBody>
                    <a:bodyPr/>
                    <a:lstStyle/>
                    <a:p>
                      <a:pPr algn="ctr"/>
                      <a:r>
                        <a:rPr lang="en-US" sz="2000" dirty="0" smtClean="0"/>
                        <a:t>161,341 </a:t>
                      </a:r>
                      <a:endParaRPr lang="en-US" sz="2000" dirty="0"/>
                    </a:p>
                  </a:txBody>
                  <a:tcPr/>
                </a:tc>
                <a:tc>
                  <a:txBody>
                    <a:bodyPr/>
                    <a:lstStyle/>
                    <a:p>
                      <a:pPr algn="l"/>
                      <a:r>
                        <a:rPr lang="en-US" sz="2000" kern="1200" dirty="0" smtClean="0">
                          <a:solidFill>
                            <a:srgbClr val="00FF00"/>
                          </a:solidFill>
                          <a:latin typeface="+mn-lt"/>
                          <a:ea typeface="+mn-ea"/>
                          <a:cs typeface="+mn-cs"/>
                        </a:rPr>
                        <a:t>Added Italy, United Kingdom, HD genotypes</a:t>
                      </a:r>
                      <a:endParaRPr lang="en-US" sz="2000" dirty="0">
                        <a:solidFill>
                          <a:srgbClr val="00FF00"/>
                        </a:solidFill>
                      </a:endParaRPr>
                    </a:p>
                  </a:txBody>
                  <a:tcPr/>
                </a:tc>
              </a:tr>
              <a:tr h="370840">
                <a:tc>
                  <a:txBody>
                    <a:bodyPr/>
                    <a:lstStyle/>
                    <a:p>
                      <a:r>
                        <a:rPr lang="en-US" sz="2000" dirty="0" smtClean="0">
                          <a:solidFill>
                            <a:srgbClr val="FFFF00"/>
                          </a:solidFill>
                        </a:rPr>
                        <a:t>2012-2014</a:t>
                      </a:r>
                      <a:endParaRPr lang="en-US" sz="2000" dirty="0">
                        <a:solidFill>
                          <a:srgbClr val="FFFF00"/>
                        </a:solidFill>
                      </a:endParaRPr>
                    </a:p>
                  </a:txBody>
                  <a:tcPr/>
                </a:tc>
                <a:tc>
                  <a:txBody>
                    <a:bodyPr/>
                    <a:lstStyle/>
                    <a:p>
                      <a:pPr algn="ctr"/>
                      <a:r>
                        <a:rPr lang="en-US" sz="2000" dirty="0" smtClean="0"/>
                        <a:t>61,013</a:t>
                      </a:r>
                      <a:endParaRPr lang="en-US" sz="2000" dirty="0"/>
                    </a:p>
                  </a:txBody>
                  <a:tcPr/>
                </a:tc>
                <a:tc>
                  <a:txBody>
                    <a:bodyPr/>
                    <a:lstStyle/>
                    <a:p>
                      <a:pPr algn="ctr"/>
                      <a:r>
                        <a:rPr lang="en-US" sz="2000" dirty="0" smtClean="0"/>
                        <a:t>776,198</a:t>
                      </a:r>
                      <a:endParaRPr lang="en-US" sz="2000" dirty="0"/>
                    </a:p>
                  </a:txBody>
                  <a:tcPr/>
                </a:tc>
                <a:tc>
                  <a:txBody>
                    <a:bodyPr/>
                    <a:lstStyle/>
                    <a:p>
                      <a:pPr algn="l"/>
                      <a:r>
                        <a:rPr lang="en-US" sz="2000" dirty="0" smtClean="0">
                          <a:solidFill>
                            <a:srgbClr val="00FF00"/>
                          </a:solidFill>
                        </a:rPr>
                        <a:t>Added Interbull (BSW) and Denmark (JER)</a:t>
                      </a:r>
                      <a:endParaRPr lang="en-US" sz="2000" dirty="0">
                        <a:solidFill>
                          <a:srgbClr val="00FF00"/>
                        </a:solidFill>
                      </a:endParaRPr>
                    </a:p>
                  </a:txBody>
                  <a:tcPr/>
                </a:tc>
              </a:tr>
              <a:tr h="370840">
                <a:tc>
                  <a:txBody>
                    <a:bodyPr/>
                    <a:lstStyle/>
                    <a:p>
                      <a:r>
                        <a:rPr lang="en-US" sz="2000" dirty="0" smtClean="0">
                          <a:solidFill>
                            <a:srgbClr val="FFFF00"/>
                          </a:solidFill>
                        </a:rPr>
                        <a:t>2012-2015</a:t>
                      </a:r>
                      <a:endParaRPr lang="en-US" sz="2000" dirty="0">
                        <a:solidFill>
                          <a:srgbClr val="FFFF00"/>
                        </a:solidFill>
                      </a:endParaRPr>
                    </a:p>
                  </a:txBody>
                  <a:tcPr/>
                </a:tc>
                <a:tc>
                  <a:txBody>
                    <a:bodyPr/>
                    <a:lstStyle/>
                    <a:p>
                      <a:pPr algn="ctr"/>
                      <a:r>
                        <a:rPr lang="en-US" sz="2000" dirty="0" smtClean="0"/>
                        <a:t>30,000,000</a:t>
                      </a:r>
                      <a:endParaRPr lang="en-US" sz="2000" dirty="0"/>
                    </a:p>
                  </a:txBody>
                  <a:tcPr/>
                </a:tc>
                <a:tc>
                  <a:txBody>
                    <a:bodyPr/>
                    <a:lstStyle/>
                    <a:p>
                      <a:pPr algn="ctr"/>
                      <a:r>
                        <a:rPr lang="en-US" sz="2000" dirty="0" smtClean="0"/>
                        <a:t>&gt;1000</a:t>
                      </a:r>
                      <a:endParaRPr lang="en-US" sz="2000" dirty="0"/>
                    </a:p>
                  </a:txBody>
                  <a:tcPr/>
                </a:tc>
                <a:tc>
                  <a:txBody>
                    <a:bodyPr/>
                    <a:lstStyle/>
                    <a:p>
                      <a:pPr algn="l"/>
                      <a:r>
                        <a:rPr lang="en-US" sz="2000" dirty="0" smtClean="0">
                          <a:solidFill>
                            <a:srgbClr val="00FF00"/>
                          </a:solidFill>
                        </a:rPr>
                        <a:t>Worldwide</a:t>
                      </a:r>
                      <a:r>
                        <a:rPr lang="en-US" sz="2000" baseline="0" dirty="0" smtClean="0">
                          <a:solidFill>
                            <a:srgbClr val="00FF00"/>
                          </a:solidFill>
                        </a:rPr>
                        <a:t> </a:t>
                      </a:r>
                      <a:r>
                        <a:rPr lang="en-US" sz="2000" dirty="0" smtClean="0">
                          <a:solidFill>
                            <a:srgbClr val="00FF00"/>
                          </a:solidFill>
                        </a:rPr>
                        <a:t>exchange </a:t>
                      </a:r>
                      <a:r>
                        <a:rPr lang="en-US" sz="2000" baseline="0" dirty="0" smtClean="0">
                          <a:solidFill>
                            <a:srgbClr val="00FF00"/>
                          </a:solidFill>
                        </a:rPr>
                        <a:t>in Melbourne, Australia</a:t>
                      </a:r>
                      <a:endParaRPr lang="en-US" sz="2000" dirty="0">
                        <a:solidFill>
                          <a:srgbClr val="00FF00"/>
                        </a:solidFill>
                      </a:endParaRPr>
                    </a:p>
                  </a:txBody>
                  <a:tcPr/>
                </a:tc>
              </a:tr>
            </a:tbl>
          </a:graphicData>
        </a:graphic>
      </p:graphicFrame>
      <p:sp>
        <p:nvSpPr>
          <p:cNvPr id="3" name="Title 2"/>
          <p:cNvSpPr>
            <a:spLocks noGrp="1"/>
          </p:cNvSpPr>
          <p:nvPr>
            <p:ph type="title"/>
          </p:nvPr>
        </p:nvSpPr>
        <p:spPr/>
        <p:txBody>
          <a:bodyPr/>
          <a:lstStyle/>
          <a:p>
            <a:r>
              <a:rPr lang="en-US" dirty="0" smtClean="0"/>
              <a:t>Growth of Markers and Animals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a:xfrm>
            <a:off x="455613" y="182563"/>
            <a:ext cx="8436867" cy="1323439"/>
          </a:xfrm>
          <a:noFill/>
        </p:spPr>
        <p:txBody>
          <a:bodyPr/>
          <a:lstStyle/>
          <a:p>
            <a:r>
              <a:rPr lang="en-US" sz="4300" dirty="0" smtClean="0"/>
              <a:t>Central DNA storage since 1992</a:t>
            </a:r>
            <a:endParaRPr lang="en-US" sz="4300" dirty="0"/>
          </a:p>
        </p:txBody>
      </p:sp>
      <p:sp>
        <p:nvSpPr>
          <p:cNvPr id="699395" name="Rectangle 3"/>
          <p:cNvSpPr>
            <a:spLocks noGrp="1" noChangeArrowheads="1"/>
          </p:cNvSpPr>
          <p:nvPr>
            <p:ph type="body" idx="1"/>
          </p:nvPr>
        </p:nvSpPr>
        <p:spPr>
          <a:xfrm>
            <a:off x="457200" y="1233488"/>
            <a:ext cx="8458200" cy="4715137"/>
          </a:xfrm>
          <a:noFill/>
          <a:ln/>
        </p:spPr>
        <p:txBody>
          <a:bodyPr>
            <a:spAutoFit/>
          </a:bodyPr>
          <a:lstStyle/>
          <a:p>
            <a:pPr marL="285750" indent="-285750">
              <a:spcAft>
                <a:spcPct val="5000"/>
              </a:spcAft>
              <a:buClr>
                <a:srgbClr val="66CCFF"/>
              </a:buClr>
              <a:buSzPct val="100000"/>
              <a:buFont typeface="Wingdings" pitchFamily="2" charset="2"/>
              <a:buChar char="Ø"/>
            </a:pPr>
            <a:r>
              <a:rPr lang="en-US" dirty="0" smtClean="0">
                <a:solidFill>
                  <a:schemeClr val="hlink"/>
                </a:solidFill>
              </a:rPr>
              <a:t>Cooperative Dairy DNA Repository (CDDR)</a:t>
            </a:r>
          </a:p>
          <a:p>
            <a:pPr marL="628650" lvl="1">
              <a:spcAft>
                <a:spcPct val="5000"/>
              </a:spcAft>
              <a:buClr>
                <a:schemeClr val="tx1"/>
              </a:buClr>
              <a:buSzPct val="100000"/>
              <a:buFont typeface="Arial" pitchFamily="34" charset="0"/>
              <a:buChar char="•"/>
            </a:pPr>
            <a:r>
              <a:rPr lang="en-US" sz="2400" dirty="0" smtClean="0"/>
              <a:t>ABS Global (</a:t>
            </a:r>
            <a:r>
              <a:rPr lang="en-US" sz="2400" dirty="0" err="1" smtClean="0"/>
              <a:t>DeForest</a:t>
            </a:r>
            <a:r>
              <a:rPr lang="en-US" sz="2400" dirty="0" smtClean="0"/>
              <a:t>, WI)</a:t>
            </a:r>
          </a:p>
          <a:p>
            <a:pPr marL="628650" lvl="1">
              <a:spcAft>
                <a:spcPct val="5000"/>
              </a:spcAft>
              <a:buClr>
                <a:schemeClr val="tx1"/>
              </a:buClr>
              <a:buSzPct val="100000"/>
              <a:buFont typeface="Arial" pitchFamily="34" charset="0"/>
              <a:buChar char="•"/>
            </a:pPr>
            <a:r>
              <a:rPr lang="en-US" sz="2400" dirty="0" smtClean="0"/>
              <a:t>Accelerated Genetics (Baraboo, WI)</a:t>
            </a:r>
          </a:p>
          <a:p>
            <a:pPr marL="628650" lvl="1">
              <a:spcAft>
                <a:spcPct val="5000"/>
              </a:spcAft>
              <a:buClr>
                <a:schemeClr val="tx1"/>
              </a:buClr>
              <a:buSzPct val="100000"/>
              <a:buFont typeface="Arial" pitchFamily="34" charset="0"/>
              <a:buChar char="•"/>
            </a:pPr>
            <a:r>
              <a:rPr lang="en-US" sz="2400" dirty="0" smtClean="0"/>
              <a:t>Alta (Balzac, AB, Canada)</a:t>
            </a:r>
          </a:p>
          <a:p>
            <a:pPr marL="628650" lvl="1">
              <a:spcAft>
                <a:spcPct val="5000"/>
              </a:spcAft>
              <a:buClr>
                <a:schemeClr val="tx1"/>
              </a:buClr>
              <a:buSzPct val="100000"/>
              <a:buFont typeface="Arial" pitchFamily="34" charset="0"/>
              <a:buChar char="•"/>
            </a:pPr>
            <a:r>
              <a:rPr lang="en-US" sz="2400" dirty="0" err="1" smtClean="0"/>
              <a:t>Genex</a:t>
            </a:r>
            <a:r>
              <a:rPr lang="en-US" sz="2400" dirty="0" smtClean="0"/>
              <a:t> (Shawano, WI)</a:t>
            </a:r>
          </a:p>
          <a:p>
            <a:pPr marL="628650" lvl="1">
              <a:spcAft>
                <a:spcPct val="5000"/>
              </a:spcAft>
              <a:buClr>
                <a:schemeClr val="tx1"/>
              </a:buClr>
              <a:buSzPct val="100000"/>
              <a:buFont typeface="Arial" pitchFamily="34" charset="0"/>
              <a:buChar char="•"/>
            </a:pPr>
            <a:r>
              <a:rPr lang="en-US" sz="2400" dirty="0" smtClean="0"/>
              <a:t>New Generation Genetics (Fort Atkinson, WI)</a:t>
            </a:r>
          </a:p>
          <a:p>
            <a:pPr marL="628650" lvl="1">
              <a:spcAft>
                <a:spcPct val="5000"/>
              </a:spcAft>
              <a:buClr>
                <a:schemeClr val="tx1"/>
              </a:buClr>
              <a:buSzPct val="100000"/>
              <a:buFont typeface="Arial" pitchFamily="34" charset="0"/>
              <a:buChar char="•"/>
            </a:pPr>
            <a:r>
              <a:rPr lang="en-US" sz="2400" dirty="0" smtClean="0"/>
              <a:t>Select Sires (Plain City, OH)</a:t>
            </a:r>
          </a:p>
          <a:p>
            <a:pPr marL="628650" lvl="1">
              <a:spcAft>
                <a:spcPct val="5000"/>
              </a:spcAft>
              <a:buClr>
                <a:schemeClr val="tx1"/>
              </a:buClr>
              <a:buSzPct val="100000"/>
              <a:buFont typeface="Arial" pitchFamily="34" charset="0"/>
              <a:buChar char="•"/>
            </a:pPr>
            <a:r>
              <a:rPr lang="en-US" sz="2400" dirty="0" err="1" smtClean="0"/>
              <a:t>Semex</a:t>
            </a:r>
            <a:r>
              <a:rPr lang="en-US" sz="2400" dirty="0" smtClean="0"/>
              <a:t> Alliance (Guelph, ON, Canada)</a:t>
            </a:r>
          </a:p>
          <a:p>
            <a:pPr marL="628650" lvl="1">
              <a:spcAft>
                <a:spcPct val="80000"/>
              </a:spcAft>
              <a:buClr>
                <a:schemeClr val="tx1"/>
              </a:buClr>
              <a:buSzPct val="100000"/>
              <a:buFont typeface="Arial" pitchFamily="34" charset="0"/>
              <a:buChar char="•"/>
            </a:pPr>
            <a:r>
              <a:rPr lang="en-US" sz="2400" dirty="0" smtClean="0"/>
              <a:t>Taurus-Service (Mehoopany, PA)</a:t>
            </a:r>
          </a:p>
          <a:p>
            <a:pPr marL="285750" indent="-285750">
              <a:spcAft>
                <a:spcPct val="5000"/>
              </a:spcAft>
              <a:buClr>
                <a:srgbClr val="66CCFF"/>
              </a:buClr>
              <a:buSzPct val="100000"/>
              <a:buFont typeface="Wingdings" pitchFamily="2" charset="2"/>
              <a:buChar char="Ø"/>
            </a:pPr>
            <a:r>
              <a:rPr lang="en-US" sz="2800" dirty="0" smtClean="0">
                <a:solidFill>
                  <a:schemeClr val="hlink"/>
                </a:solidFill>
              </a:rPr>
              <a:t>AI companies send straws of each bull sampled</a:t>
            </a:r>
          </a:p>
          <a:p>
            <a:pPr marL="285750" indent="-285750">
              <a:spcAft>
                <a:spcPct val="5000"/>
              </a:spcAft>
              <a:buClr>
                <a:srgbClr val="66CCFF"/>
              </a:buClr>
              <a:buSzPct val="100000"/>
              <a:buFont typeface="Wingdings" pitchFamily="2" charset="2"/>
              <a:buChar char="Ø"/>
            </a:pPr>
            <a:r>
              <a:rPr lang="en-US" dirty="0" smtClean="0">
                <a:solidFill>
                  <a:schemeClr val="hlink"/>
                </a:solidFill>
              </a:rPr>
              <a:t>Repository maintained at USDA, Beltsville, MD</a:t>
            </a:r>
            <a:endParaRPr lang="en-US" sz="2800" dirty="0" smtClean="0">
              <a:solidFill>
                <a:schemeClr val="hlink"/>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27584" y="1268760"/>
          <a:ext cx="7543800" cy="4480560"/>
        </p:xfrm>
        <a:graphic>
          <a:graphicData uri="http://schemas.openxmlformats.org/drawingml/2006/table">
            <a:tbl>
              <a:tblPr firstRow="1" bandRow="1">
                <a:tableStyleId>{2D5ABB26-0587-4C30-8999-92F81FD0307C}</a:tableStyleId>
              </a:tblPr>
              <a:tblGrid>
                <a:gridCol w="5678016"/>
                <a:gridCol w="1865784"/>
              </a:tblGrid>
              <a:tr h="370840">
                <a:tc>
                  <a:txBody>
                    <a:bodyPr/>
                    <a:lstStyle/>
                    <a:p>
                      <a:endParaRPr lang="en-US" sz="2400" b="1" dirty="0" smtClean="0">
                        <a:solidFill>
                          <a:srgbClr val="FFFF00"/>
                        </a:solidFill>
                      </a:endParaRPr>
                    </a:p>
                    <a:p>
                      <a:r>
                        <a:rPr lang="en-US" sz="2400" b="1" dirty="0" smtClean="0">
                          <a:solidFill>
                            <a:srgbClr val="FFFF00"/>
                          </a:solidFill>
                        </a:rPr>
                        <a:t>Data Received in 2014</a:t>
                      </a:r>
                      <a:endParaRPr lang="en-US" sz="2400" b="1" dirty="0">
                        <a:solidFill>
                          <a:srgbClr val="FFFF00"/>
                        </a:solidFill>
                      </a:endParaRPr>
                    </a:p>
                  </a:txBody>
                  <a:tcPr/>
                </a:tc>
                <a:tc>
                  <a:txBody>
                    <a:bodyPr/>
                    <a:lstStyle/>
                    <a:p>
                      <a:pPr algn="r"/>
                      <a:r>
                        <a:rPr lang="en-US" sz="2400" b="1" dirty="0" smtClean="0">
                          <a:solidFill>
                            <a:srgbClr val="00FF00"/>
                          </a:solidFill>
                        </a:rPr>
                        <a:t>Annual Value</a:t>
                      </a:r>
                      <a:endParaRPr lang="en-US" sz="2400" b="1" dirty="0">
                        <a:solidFill>
                          <a:srgbClr val="00FF00"/>
                        </a:solidFill>
                      </a:endParaRPr>
                    </a:p>
                  </a:txBody>
                  <a:tcPr/>
                </a:tc>
              </a:tr>
              <a:tr h="370840">
                <a:tc>
                  <a:txBody>
                    <a:bodyPr/>
                    <a:lstStyle/>
                    <a:p>
                      <a:r>
                        <a:rPr lang="en-US" sz="2400" dirty="0" smtClean="0"/>
                        <a:t>Phenotypes from DHI</a:t>
                      </a:r>
                      <a:endParaRPr lang="en-US" sz="2400" dirty="0"/>
                    </a:p>
                  </a:txBody>
                  <a:tcPr/>
                </a:tc>
                <a:tc>
                  <a:txBody>
                    <a:bodyPr/>
                    <a:lstStyle/>
                    <a:p>
                      <a:pPr algn="r"/>
                      <a:endParaRPr lang="en-US" sz="2400" dirty="0">
                        <a:solidFill>
                          <a:srgbClr val="00FF00"/>
                        </a:solidFill>
                      </a:endParaRPr>
                    </a:p>
                  </a:txBody>
                  <a:tcPr/>
                </a:tc>
              </a:tr>
              <a:tr h="370840">
                <a:tc>
                  <a:txBody>
                    <a:bodyPr/>
                    <a:lstStyle/>
                    <a:p>
                      <a:r>
                        <a:rPr lang="en-US" sz="2400" dirty="0" smtClean="0"/>
                        <a:t>     4 million cows x $1.25 / cow / mo</a:t>
                      </a:r>
                      <a:endParaRPr lang="en-US" sz="2400" dirty="0"/>
                    </a:p>
                  </a:txBody>
                  <a:tcPr/>
                </a:tc>
                <a:tc>
                  <a:txBody>
                    <a:bodyPr/>
                    <a:lstStyle/>
                    <a:p>
                      <a:pPr algn="r"/>
                      <a:r>
                        <a:rPr lang="en-US" sz="2400" dirty="0" smtClean="0">
                          <a:solidFill>
                            <a:srgbClr val="00FF00"/>
                          </a:solidFill>
                        </a:rPr>
                        <a:t>$60 million</a:t>
                      </a:r>
                      <a:endParaRPr lang="en-US" sz="2400" dirty="0">
                        <a:solidFill>
                          <a:srgbClr val="00FF00"/>
                        </a:solidFill>
                      </a:endParaRPr>
                    </a:p>
                  </a:txBody>
                  <a:tcPr/>
                </a:tc>
              </a:tr>
              <a:tr h="370840">
                <a:tc>
                  <a:txBody>
                    <a:bodyPr/>
                    <a:lstStyle/>
                    <a:p>
                      <a:r>
                        <a:rPr lang="en-US" sz="2400" dirty="0" smtClean="0"/>
                        <a:t>Genotypes from CDCB</a:t>
                      </a:r>
                      <a:endParaRPr lang="en-US" sz="2400" dirty="0"/>
                    </a:p>
                  </a:txBody>
                  <a:tcPr/>
                </a:tc>
                <a:tc>
                  <a:txBody>
                    <a:bodyPr/>
                    <a:lstStyle/>
                    <a:p>
                      <a:pPr algn="r"/>
                      <a:endParaRPr lang="en-US" sz="2400" dirty="0">
                        <a:solidFill>
                          <a:srgbClr val="00FF00"/>
                        </a:solidFill>
                      </a:endParaRPr>
                    </a:p>
                  </a:txBody>
                  <a:tcPr/>
                </a:tc>
              </a:tr>
              <a:tr h="370840">
                <a:tc>
                  <a:txBody>
                    <a:bodyPr/>
                    <a:lstStyle/>
                    <a:p>
                      <a:r>
                        <a:rPr lang="en-US" sz="2400" dirty="0" smtClean="0"/>
                        <a:t>     15,000 medium density x $125</a:t>
                      </a:r>
                      <a:endParaRPr lang="en-US" sz="2400" dirty="0"/>
                    </a:p>
                  </a:txBody>
                  <a:tcPr/>
                </a:tc>
                <a:tc>
                  <a:txBody>
                    <a:bodyPr/>
                    <a:lstStyle/>
                    <a:p>
                      <a:pPr algn="r"/>
                      <a:r>
                        <a:rPr lang="en-US" sz="2400" dirty="0" smtClean="0">
                          <a:solidFill>
                            <a:srgbClr val="00FF00"/>
                          </a:solidFill>
                        </a:rPr>
                        <a:t>$2 million</a:t>
                      </a:r>
                      <a:endParaRPr lang="en-US" sz="2400" dirty="0">
                        <a:solidFill>
                          <a:srgbClr val="00FF00"/>
                        </a:solidFill>
                      </a:endParaRPr>
                    </a:p>
                  </a:txBody>
                  <a:tcPr/>
                </a:tc>
              </a:tr>
              <a:tr h="370840">
                <a:tc>
                  <a:txBody>
                    <a:bodyPr/>
                    <a:lstStyle/>
                    <a:p>
                      <a:r>
                        <a:rPr lang="en-US" sz="2400" dirty="0" smtClean="0"/>
                        <a:t>     258,000 </a:t>
                      </a:r>
                      <a:r>
                        <a:rPr lang="en-US" sz="2400" baseline="0" dirty="0" smtClean="0"/>
                        <a:t>low density x $45</a:t>
                      </a:r>
                      <a:endParaRPr lang="en-US" sz="2400" dirty="0"/>
                    </a:p>
                  </a:txBody>
                  <a:tcPr/>
                </a:tc>
                <a:tc>
                  <a:txBody>
                    <a:bodyPr/>
                    <a:lstStyle/>
                    <a:p>
                      <a:pPr algn="r"/>
                      <a:r>
                        <a:rPr lang="en-US" sz="2400" dirty="0" smtClean="0">
                          <a:solidFill>
                            <a:srgbClr val="00FF00"/>
                          </a:solidFill>
                        </a:rPr>
                        <a:t>$12 million</a:t>
                      </a:r>
                      <a:endParaRPr lang="en-US" sz="2400" dirty="0">
                        <a:solidFill>
                          <a:srgbClr val="00FF00"/>
                        </a:solidFill>
                      </a:endParaRPr>
                    </a:p>
                  </a:txBody>
                  <a:tcPr/>
                </a:tc>
              </a:tr>
              <a:tr h="370840">
                <a:tc>
                  <a:txBody>
                    <a:bodyPr/>
                    <a:lstStyle/>
                    <a:p>
                      <a:r>
                        <a:rPr lang="en-US" sz="2400" dirty="0" smtClean="0"/>
                        <a:t>Whole genome sequence</a:t>
                      </a:r>
                      <a:r>
                        <a:rPr lang="en-US" sz="2400" baseline="0" dirty="0" smtClean="0"/>
                        <a:t> </a:t>
                      </a:r>
                      <a:r>
                        <a:rPr lang="en-US" sz="2400" baseline="0" smtClean="0"/>
                        <a:t>data </a:t>
                      </a:r>
                      <a:r>
                        <a:rPr lang="en-US" sz="2400" baseline="0" smtClean="0">
                          <a:solidFill>
                            <a:schemeClr val="accent5"/>
                          </a:solidFill>
                        </a:rPr>
                        <a:t>(2015</a:t>
                      </a:r>
                      <a:r>
                        <a:rPr lang="en-US" sz="2400" baseline="0" dirty="0" smtClean="0">
                          <a:solidFill>
                            <a:schemeClr val="accent5"/>
                          </a:solidFill>
                        </a:rPr>
                        <a:t>)</a:t>
                      </a:r>
                      <a:endParaRPr lang="en-US" sz="2400" dirty="0">
                        <a:solidFill>
                          <a:schemeClr val="accent5"/>
                        </a:solidFill>
                      </a:endParaRPr>
                    </a:p>
                  </a:txBody>
                  <a:tcPr/>
                </a:tc>
                <a:tc>
                  <a:txBody>
                    <a:bodyPr/>
                    <a:lstStyle/>
                    <a:p>
                      <a:pPr algn="r"/>
                      <a:endParaRPr lang="en-US" sz="2400" dirty="0">
                        <a:solidFill>
                          <a:srgbClr val="00FF00"/>
                        </a:solidFill>
                      </a:endParaRPr>
                    </a:p>
                  </a:txBody>
                  <a:tcPr/>
                </a:tc>
              </a:tr>
              <a:tr h="370840">
                <a:tc>
                  <a:txBody>
                    <a:bodyPr/>
                    <a:lstStyle/>
                    <a:p>
                      <a:r>
                        <a:rPr lang="en-US" sz="2400" dirty="0" smtClean="0"/>
                        <a:t>     200+ bulls x $1,000 </a:t>
                      </a:r>
                      <a:r>
                        <a:rPr lang="en-US" sz="2400" dirty="0" smtClean="0">
                          <a:solidFill>
                            <a:schemeClr val="accent5"/>
                          </a:solidFill>
                        </a:rPr>
                        <a:t>(AGIL data)</a:t>
                      </a:r>
                      <a:endParaRPr lang="en-US" sz="2400" dirty="0">
                        <a:solidFill>
                          <a:schemeClr val="accent5"/>
                        </a:solidFill>
                      </a:endParaRPr>
                    </a:p>
                  </a:txBody>
                  <a:tcPr/>
                </a:tc>
                <a:tc>
                  <a:txBody>
                    <a:bodyPr/>
                    <a:lstStyle/>
                    <a:p>
                      <a:pPr algn="r"/>
                      <a:r>
                        <a:rPr lang="en-US" sz="2400" dirty="0" smtClean="0">
                          <a:solidFill>
                            <a:srgbClr val="00FF00"/>
                          </a:solidFill>
                        </a:rPr>
                        <a:t>$0.2 million</a:t>
                      </a:r>
                      <a:endParaRPr lang="en-US" sz="2400" dirty="0">
                        <a:solidFill>
                          <a:srgbClr val="00FF00"/>
                        </a:solidFill>
                      </a:endParaRPr>
                    </a:p>
                  </a:txBody>
                  <a:tcPr/>
                </a:tc>
              </a:tr>
              <a:tr h="370840">
                <a:tc>
                  <a:txBody>
                    <a:bodyPr/>
                    <a:lstStyle/>
                    <a:p>
                      <a:r>
                        <a:rPr lang="en-US" sz="2400" dirty="0" smtClean="0"/>
                        <a:t>     1,000+ bulls x $3,000 </a:t>
                      </a:r>
                      <a:r>
                        <a:rPr lang="en-US" sz="2400" dirty="0" smtClean="0">
                          <a:solidFill>
                            <a:schemeClr val="accent5"/>
                          </a:solidFill>
                        </a:rPr>
                        <a:t>(World data)</a:t>
                      </a:r>
                      <a:endParaRPr lang="en-US" sz="2400" dirty="0">
                        <a:solidFill>
                          <a:schemeClr val="accent5"/>
                        </a:solidFill>
                      </a:endParaRPr>
                    </a:p>
                  </a:txBody>
                  <a:tcPr/>
                </a:tc>
                <a:tc>
                  <a:txBody>
                    <a:bodyPr/>
                    <a:lstStyle/>
                    <a:p>
                      <a:pPr algn="r"/>
                      <a:r>
                        <a:rPr lang="en-US" sz="2400" dirty="0" smtClean="0">
                          <a:solidFill>
                            <a:srgbClr val="00FF00"/>
                          </a:solidFill>
                        </a:rPr>
                        <a:t>$3 million</a:t>
                      </a:r>
                      <a:endParaRPr lang="en-US" sz="2400" dirty="0">
                        <a:solidFill>
                          <a:srgbClr val="00FF00"/>
                        </a:solidFill>
                      </a:endParaRPr>
                    </a:p>
                  </a:txBody>
                  <a:tcPr/>
                </a:tc>
              </a:tr>
            </a:tbl>
          </a:graphicData>
        </a:graphic>
      </p:graphicFrame>
      <p:sp>
        <p:nvSpPr>
          <p:cNvPr id="3" name="Title 2"/>
          <p:cNvSpPr>
            <a:spLocks noGrp="1"/>
          </p:cNvSpPr>
          <p:nvPr>
            <p:ph type="title"/>
          </p:nvPr>
        </p:nvSpPr>
        <p:spPr/>
        <p:txBody>
          <a:bodyPr/>
          <a:lstStyle/>
          <a:p>
            <a:r>
              <a:rPr lang="en-US" dirty="0" smtClean="0"/>
              <a:t>Value of Incoming Data</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455613" y="182563"/>
            <a:ext cx="8226425" cy="554037"/>
          </a:xfrm>
        </p:spPr>
        <p:txBody>
          <a:bodyPr/>
          <a:lstStyle/>
          <a:p>
            <a:r>
              <a:rPr lang="en-US" dirty="0" smtClean="0"/>
              <a:t>Sources of genotypes used</a:t>
            </a:r>
            <a:endParaRPr lang="en-US" sz="2400" dirty="0" smtClean="0">
              <a:solidFill>
                <a:srgbClr val="00FFFF"/>
              </a:solidFill>
            </a:endParaRPr>
          </a:p>
        </p:txBody>
      </p:sp>
      <p:graphicFrame>
        <p:nvGraphicFramePr>
          <p:cNvPr id="847875" name="Group 3"/>
          <p:cNvGraphicFramePr>
            <a:graphicFrameLocks noGrp="1"/>
          </p:cNvGraphicFramePr>
          <p:nvPr>
            <p:ph type="tbl" idx="1"/>
          </p:nvPr>
        </p:nvGraphicFramePr>
        <p:xfrm>
          <a:off x="533400" y="1371600"/>
          <a:ext cx="8153400" cy="4509795"/>
        </p:xfrm>
        <a:graphic>
          <a:graphicData uri="http://schemas.openxmlformats.org/drawingml/2006/table">
            <a:tbl>
              <a:tblPr/>
              <a:tblGrid>
                <a:gridCol w="1662336"/>
                <a:gridCol w="1228844"/>
                <a:gridCol w="1356825"/>
                <a:gridCol w="1268061"/>
                <a:gridCol w="1394867"/>
                <a:gridCol w="1242467"/>
              </a:tblGrid>
              <a:tr h="50282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endParaRPr kumimoji="0" lang="en-US" sz="2800" b="1" i="0" u="none" strike="noStrike" cap="none" normalizeH="0" baseline="0" dirty="0" smtClean="0">
                        <a:ln>
                          <a:noFill/>
                        </a:ln>
                        <a:solidFill>
                          <a:schemeClr val="hlink"/>
                        </a:solidFill>
                        <a:effectLst/>
                        <a:latin typeface="Arial" charset="0"/>
                      </a:endParaRPr>
                    </a:p>
                  </a:txBody>
                  <a:tcPr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err="1" smtClean="0">
                          <a:ln>
                            <a:noFill/>
                          </a:ln>
                          <a:solidFill>
                            <a:schemeClr val="tx1"/>
                          </a:solidFill>
                          <a:effectLst/>
                          <a:latin typeface="Arial" charset="0"/>
                        </a:rPr>
                        <a:t>Phenotyped</a:t>
                      </a:r>
                      <a:endParaRPr kumimoji="0" lang="en-US" sz="2200" b="1" i="0" u="none" strike="noStrike" cap="none" normalizeH="0" baseline="0" dirty="0" smtClean="0">
                        <a:ln>
                          <a:noFill/>
                        </a:ln>
                        <a:solidFill>
                          <a:schemeClr val="tx1"/>
                        </a:solidFill>
                        <a:effectLst/>
                        <a:latin typeface="Arial"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endParaRPr kumimoji="0" lang="en-US" sz="2800" b="1" i="0" u="none" strike="noStrike" cap="none" normalizeH="0" baseline="0" dirty="0" smtClean="0">
                        <a:ln>
                          <a:noFill/>
                        </a:ln>
                        <a:solidFill>
                          <a:schemeClr val="tx1"/>
                        </a:solidFill>
                        <a:effectLst/>
                        <a:latin typeface="Arial"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Young</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endParaRPr kumimoji="0" lang="en-US" sz="2800" b="1" i="0" u="none" strike="noStrike" cap="none" normalizeH="0" baseline="0" dirty="0" smtClean="0">
                        <a:ln>
                          <a:noFill/>
                        </a:ln>
                        <a:solidFill>
                          <a:schemeClr val="tx1"/>
                        </a:solidFill>
                        <a:effectLst/>
                        <a:latin typeface="Arial" charset="0"/>
                      </a:endParaRPr>
                    </a:p>
                  </a:txBody>
                  <a:tcPr horzOverflow="overflow">
                    <a:lnL>
                      <a:noFill/>
                    </a:lnL>
                    <a:lnR w="12700" cap="flat" cmpd="sng" algn="ctr">
                      <a:no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endParaRPr kumimoji="0" lang="en-US" sz="2800" b="1" i="0" u="none" strike="noStrike" cap="none" normalizeH="0" baseline="0" dirty="0" smtClean="0">
                        <a:ln>
                          <a:noFill/>
                        </a:ln>
                        <a:solidFill>
                          <a:schemeClr val="tx1"/>
                        </a:solidFill>
                        <a:effectLst/>
                        <a:latin typeface="Arial"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Continent</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Female </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Male</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Female</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Male</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defRPr/>
                      </a:pPr>
                      <a:r>
                        <a:rPr kumimoji="0" lang="en-US" sz="2200" b="1" i="0" u="none" strike="noStrike" cap="none" normalizeH="0" baseline="0" dirty="0" smtClean="0">
                          <a:ln>
                            <a:noFill/>
                          </a:ln>
                          <a:solidFill>
                            <a:schemeClr val="hlink"/>
                          </a:solidFill>
                          <a:effectLst/>
                          <a:latin typeface="Arial" charset="0"/>
                        </a:rPr>
                        <a:t>Totals</a:t>
                      </a:r>
                      <a:endParaRPr kumimoji="0" lang="en-US" sz="22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N. America</a:t>
                      </a: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139,955</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24,838</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422,898</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90,695</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678,386</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Europe</a:t>
                      </a:r>
                    </a:p>
                  </a:txBody>
                  <a:tcPr horzOverflow="overflow">
                    <a:lnL cap="flat">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12,811</a:t>
                      </a: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42,377</a:t>
                      </a: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28,133</a:t>
                      </a:r>
                    </a:p>
                  </a:txBody>
                  <a:tcPr horzOverflow="overflow">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83,321</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Oceania</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343</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3,922</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1,830</a:t>
                      </a: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6,095</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L. America</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7</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7,160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442</a:t>
                      </a: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7,609</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r>
              <a:tr h="500133">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Asia</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395</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97</a:t>
                      </a: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492</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Africa</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291</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4</a:t>
                      </a: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295</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Totals</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139,955</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37,999</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477,043</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121,201</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776,198</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5420" name="Picture 5" descr="holsteincow"/>
          <p:cNvPicPr>
            <a:picLocks noChangeAspect="1" noChangeArrowheads="1"/>
          </p:cNvPicPr>
          <p:nvPr/>
        </p:nvPicPr>
        <p:blipFill>
          <a:blip r:embed="rId3" cstate="print"/>
          <a:srcRect/>
          <a:stretch>
            <a:fillRect/>
          </a:stretch>
        </p:blipFill>
        <p:spPr bwMode="auto">
          <a:xfrm>
            <a:off x="7956550" y="0"/>
            <a:ext cx="1187450" cy="835025"/>
          </a:xfrm>
          <a:prstGeom prst="rect">
            <a:avLst/>
          </a:prstGeom>
          <a:noFill/>
          <a:ln w="9525">
            <a:noFill/>
            <a:miter lim="800000"/>
            <a:headEnd/>
            <a:tailEnd/>
          </a:ln>
        </p:spPr>
      </p:pic>
      <p:sp>
        <p:nvSpPr>
          <p:cNvPr id="5" name="TextBox 4"/>
          <p:cNvSpPr txBox="1"/>
          <p:nvPr/>
        </p:nvSpPr>
        <p:spPr>
          <a:xfrm>
            <a:off x="5436096" y="6093296"/>
            <a:ext cx="2403222" cy="307777"/>
          </a:xfrm>
          <a:prstGeom prst="rect">
            <a:avLst/>
          </a:prstGeom>
          <a:noFill/>
        </p:spPr>
        <p:txBody>
          <a:bodyPr wrap="none" rtlCol="0">
            <a:spAutoFit/>
          </a:bodyPr>
          <a:lstStyle/>
          <a:p>
            <a:r>
              <a:rPr lang="en-US" sz="1400" b="1" dirty="0" smtClean="0"/>
              <a:t>Data as of December 2014</a:t>
            </a:r>
            <a:endParaRPr lang="en-US" sz="1400" b="1" dirty="0"/>
          </a:p>
        </p:txBody>
      </p:sp>
      <p:sp>
        <p:nvSpPr>
          <p:cNvPr id="6" name="TextBox 5"/>
          <p:cNvSpPr txBox="1"/>
          <p:nvPr/>
        </p:nvSpPr>
        <p:spPr>
          <a:xfrm>
            <a:off x="539552" y="6093296"/>
            <a:ext cx="4427302" cy="307777"/>
          </a:xfrm>
          <a:prstGeom prst="rect">
            <a:avLst/>
          </a:prstGeom>
          <a:noFill/>
        </p:spPr>
        <p:txBody>
          <a:bodyPr wrap="none" rtlCol="0">
            <a:spAutoFit/>
          </a:bodyPr>
          <a:lstStyle/>
          <a:p>
            <a:r>
              <a:rPr lang="en-US" sz="1400" b="1" dirty="0" smtClean="0"/>
              <a:t>Latin America includes south and central America</a:t>
            </a:r>
            <a:endParaRPr lang="en-US" sz="1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688387" cy="1086197"/>
          </a:xfrm>
        </p:spPr>
        <p:txBody>
          <a:bodyPr/>
          <a:lstStyle/>
          <a:p>
            <a:r>
              <a:rPr lang="en-US" dirty="0" smtClean="0"/>
              <a:t>Relationships (USA, Foreign Holsteins)</a:t>
            </a:r>
            <a:endParaRPr lang="en-US" dirty="0"/>
          </a:p>
        </p:txBody>
      </p:sp>
      <p:graphicFrame>
        <p:nvGraphicFramePr>
          <p:cNvPr id="4" name="Table Placeholder 3"/>
          <p:cNvGraphicFramePr>
            <a:graphicFrameLocks noGrp="1"/>
          </p:cNvGraphicFramePr>
          <p:nvPr>
            <p:ph type="tbl" idx="1"/>
          </p:nvPr>
        </p:nvGraphicFramePr>
        <p:xfrm>
          <a:off x="455613" y="1233488"/>
          <a:ext cx="8226426" cy="4175760"/>
        </p:xfrm>
        <a:graphic>
          <a:graphicData uri="http://schemas.openxmlformats.org/drawingml/2006/table">
            <a:tbl>
              <a:tblPr firstRow="1" bandRow="1">
                <a:tableStyleId>{2D5ABB26-0587-4C30-8999-92F81FD0307C}</a:tableStyleId>
              </a:tblPr>
              <a:tblGrid>
                <a:gridCol w="1740123"/>
                <a:gridCol w="1440160"/>
                <a:gridCol w="1368152"/>
                <a:gridCol w="1584176"/>
                <a:gridCol w="1080120"/>
                <a:gridCol w="1013695"/>
              </a:tblGrid>
              <a:tr h="370840">
                <a:tc>
                  <a:txBody>
                    <a:bodyPr/>
                    <a:lstStyle/>
                    <a:p>
                      <a:endParaRPr lang="en-US" sz="2200" b="1" dirty="0">
                        <a:solidFill>
                          <a:srgbClr val="00FF00"/>
                        </a:solidFill>
                        <a:latin typeface="Arial" pitchFamily="34" charset="0"/>
                        <a:cs typeface="Arial" pitchFamily="34" charset="0"/>
                      </a:endParaRPr>
                    </a:p>
                  </a:txBody>
                  <a:tcPr/>
                </a:tc>
                <a:tc gridSpan="2">
                  <a:txBody>
                    <a:bodyPr/>
                    <a:lstStyle/>
                    <a:p>
                      <a:pPr algn="ctr"/>
                      <a:r>
                        <a:rPr lang="en-US" sz="2200" b="1" dirty="0" smtClean="0">
                          <a:latin typeface="Arial" pitchFamily="34" charset="0"/>
                          <a:cs typeface="Arial" pitchFamily="34" charset="0"/>
                        </a:rPr>
                        <a:t>Expected Future Inbreeding</a:t>
                      </a:r>
                      <a:endParaRPr lang="en-US" sz="2200" b="1"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hMerge="1">
                  <a:txBody>
                    <a:bodyPr/>
                    <a:lstStyle/>
                    <a:p>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Pedigree Complete-</a:t>
                      </a:r>
                      <a:endParaRPr lang="en-US" sz="2200" b="1" dirty="0">
                        <a:latin typeface="Arial" pitchFamily="34" charset="0"/>
                        <a:cs typeface="Arial" pitchFamily="34" charset="0"/>
                      </a:endParaRPr>
                    </a:p>
                  </a:txBody>
                  <a:tcPr/>
                </a:tc>
                <a:tc gridSpan="2">
                  <a:txBody>
                    <a:bodyPr/>
                    <a:lstStyle/>
                    <a:p>
                      <a:pPr algn="ctr"/>
                      <a:endParaRPr lang="en-US" sz="2200" b="1" dirty="0" smtClean="0">
                        <a:solidFill>
                          <a:srgbClr val="00FF00"/>
                        </a:solidFill>
                        <a:latin typeface="Arial" pitchFamily="34" charset="0"/>
                        <a:cs typeface="Arial" pitchFamily="34" charset="0"/>
                      </a:endParaRPr>
                    </a:p>
                    <a:p>
                      <a:pPr algn="ctr"/>
                      <a:r>
                        <a:rPr lang="en-US" sz="2200" b="1" dirty="0" smtClean="0">
                          <a:solidFill>
                            <a:srgbClr val="00FF00"/>
                          </a:solidFill>
                          <a:latin typeface="Arial" pitchFamily="34" charset="0"/>
                          <a:cs typeface="Arial" pitchFamily="34" charset="0"/>
                        </a:rPr>
                        <a:t>% Sires from</a:t>
                      </a:r>
                      <a:endParaRPr lang="en-US" sz="2200" b="1" dirty="0">
                        <a:solidFill>
                          <a:srgbClr val="00FF00"/>
                        </a:solidFill>
                        <a:latin typeface="Arial" pitchFamily="34" charset="0"/>
                        <a:cs typeface="Arial" pitchFamily="34" charset="0"/>
                      </a:endParaRPr>
                    </a:p>
                  </a:txBody>
                  <a:tcPr/>
                </a:tc>
                <a:tc hMerge="1">
                  <a:txBody>
                    <a:bodyPr/>
                    <a:lstStyle/>
                    <a:p>
                      <a:endParaRPr lang="en-US" sz="2200" b="1" dirty="0">
                        <a:latin typeface="Arial" pitchFamily="34" charset="0"/>
                        <a:cs typeface="Arial" pitchFamily="34" charset="0"/>
                      </a:endParaRPr>
                    </a:p>
                  </a:txBody>
                  <a:tcPr/>
                </a:tc>
              </a:tr>
              <a:tr h="370840">
                <a:tc>
                  <a:txBody>
                    <a:bodyPr/>
                    <a:lstStyle/>
                    <a:p>
                      <a:r>
                        <a:rPr lang="en-US" sz="2200" b="1" dirty="0" smtClean="0">
                          <a:solidFill>
                            <a:srgbClr val="00FF00"/>
                          </a:solidFill>
                          <a:latin typeface="Arial" pitchFamily="34" charset="0"/>
                          <a:cs typeface="Arial" pitchFamily="34" charset="0"/>
                        </a:rPr>
                        <a:t>Continent</a:t>
                      </a:r>
                      <a:endParaRPr lang="en-US" sz="2200" b="1" dirty="0">
                        <a:solidFill>
                          <a:srgbClr val="00FF00"/>
                        </a:solidFill>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Genomic</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Pedigree</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err="1" smtClean="0">
                          <a:latin typeface="Arial" pitchFamily="34" charset="0"/>
                          <a:cs typeface="Arial" pitchFamily="34" charset="0"/>
                        </a:rPr>
                        <a:t>ness</a:t>
                      </a:r>
                      <a:endParaRPr lang="en-US" sz="2200" b="1"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200" b="1" dirty="0" smtClean="0">
                          <a:solidFill>
                            <a:srgbClr val="00FF00"/>
                          </a:solidFill>
                          <a:latin typeface="Arial" pitchFamily="34" charset="0"/>
                          <a:cs typeface="Arial" pitchFamily="34" charset="0"/>
                        </a:rPr>
                        <a:t>CAN</a:t>
                      </a:r>
                      <a:endParaRPr lang="en-US" sz="2200" b="1" dirty="0">
                        <a:solidFill>
                          <a:srgbClr val="00FF00"/>
                        </a:solidFill>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200" b="1" dirty="0" smtClean="0">
                          <a:solidFill>
                            <a:srgbClr val="00FF00"/>
                          </a:solidFill>
                          <a:latin typeface="Arial" pitchFamily="34" charset="0"/>
                          <a:cs typeface="Arial" pitchFamily="34" charset="0"/>
                        </a:rPr>
                        <a:t>USA</a:t>
                      </a:r>
                      <a:endParaRPr lang="en-US" sz="2200" b="1" dirty="0">
                        <a:solidFill>
                          <a:srgbClr val="00FF00"/>
                        </a:solidFill>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r>
              <a:tr h="370840">
                <a:tc>
                  <a:txBody>
                    <a:bodyPr/>
                    <a:lstStyle/>
                    <a:p>
                      <a:r>
                        <a:rPr lang="en-US" sz="2200" b="1" dirty="0" smtClean="0">
                          <a:solidFill>
                            <a:srgbClr val="00FF00"/>
                          </a:solidFill>
                          <a:latin typeface="Arial" pitchFamily="34" charset="0"/>
                          <a:cs typeface="Arial" pitchFamily="34" charset="0"/>
                        </a:rPr>
                        <a:t>N. America</a:t>
                      </a:r>
                      <a:endParaRPr lang="en-US" sz="2200" b="1" dirty="0">
                        <a:solidFill>
                          <a:srgbClr val="00FF00"/>
                        </a:solidFill>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6.8</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6.3</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87</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10</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84</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Europe</a:t>
                      </a:r>
                    </a:p>
                  </a:txBody>
                  <a:tcPr horzOverflow="overflow"/>
                </a:tc>
                <a:tc>
                  <a:txBody>
                    <a:bodyPr/>
                    <a:lstStyle/>
                    <a:p>
                      <a:pPr algn="ctr"/>
                      <a:r>
                        <a:rPr lang="en-US" sz="2200" b="1" dirty="0" smtClean="0">
                          <a:latin typeface="Arial" pitchFamily="34" charset="0"/>
                          <a:cs typeface="Arial" pitchFamily="34" charset="0"/>
                        </a:rPr>
                        <a:t>7.0</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6.4</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98</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16</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54</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Oceania</a:t>
                      </a:r>
                    </a:p>
                  </a:txBody>
                  <a:tcPr horzOverflow="overflow"/>
                </a:tc>
                <a:tc>
                  <a:txBody>
                    <a:bodyPr/>
                    <a:lstStyle/>
                    <a:p>
                      <a:pPr algn="ctr"/>
                      <a:r>
                        <a:rPr lang="en-US" sz="2200" b="1" dirty="0" smtClean="0">
                          <a:latin typeface="Arial" pitchFamily="34" charset="0"/>
                          <a:cs typeface="Arial" pitchFamily="34" charset="0"/>
                        </a:rPr>
                        <a:t>6.0</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5.9</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89</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16</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44</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L. America</a:t>
                      </a:r>
                    </a:p>
                  </a:txBody>
                  <a:tcPr horzOverflow="overflow"/>
                </a:tc>
                <a:tc>
                  <a:txBody>
                    <a:bodyPr/>
                    <a:lstStyle/>
                    <a:p>
                      <a:pPr algn="ctr"/>
                      <a:r>
                        <a:rPr lang="en-US" sz="2200" b="1" dirty="0" smtClean="0">
                          <a:latin typeface="Arial" pitchFamily="34" charset="0"/>
                          <a:cs typeface="Arial" pitchFamily="34" charset="0"/>
                        </a:rPr>
                        <a:t>5.9</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5.9</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68</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12</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62</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Asia</a:t>
                      </a:r>
                    </a:p>
                  </a:txBody>
                  <a:tcPr horzOverflow="overflow"/>
                </a:tc>
                <a:tc>
                  <a:txBody>
                    <a:bodyPr/>
                    <a:lstStyle/>
                    <a:p>
                      <a:pPr algn="ctr"/>
                      <a:r>
                        <a:rPr lang="en-US" sz="2200" b="1" dirty="0" smtClean="0">
                          <a:latin typeface="Arial" pitchFamily="34" charset="0"/>
                          <a:cs typeface="Arial" pitchFamily="34" charset="0"/>
                        </a:rPr>
                        <a:t>6.2</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6.1</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71</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10</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76</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Africa</a:t>
                      </a:r>
                    </a:p>
                  </a:txBody>
                  <a:tcPr horzOverflow="overflow">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7.0</a:t>
                      </a:r>
                      <a:endParaRPr lang="en-US" sz="2200" b="1"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6.3</a:t>
                      </a:r>
                      <a:endParaRPr lang="en-US" sz="2200" b="1"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89</a:t>
                      </a:r>
                      <a:endParaRPr lang="en-US" sz="2200" b="1"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18</a:t>
                      </a:r>
                      <a:endParaRPr lang="en-US" sz="2200" b="1"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61</a:t>
                      </a:r>
                      <a:endParaRPr lang="en-US" sz="2200" b="1"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r>
              <a:tr h="370840">
                <a:tc>
                  <a:txBody>
                    <a:bodyPr/>
                    <a:lstStyle/>
                    <a:p>
                      <a:endParaRPr lang="en-US" sz="2200" b="1" dirty="0">
                        <a:solidFill>
                          <a:srgbClr val="00FF00"/>
                        </a:solidFill>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endParaRPr lang="en-US" sz="2200" b="1">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endParaRPr lang="en-US" sz="2200" b="1">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endParaRPr lang="en-US" sz="2200" b="1">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endParaRPr lang="en-US" sz="2200" b="1">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r>
            </a:tbl>
          </a:graphicData>
        </a:graphic>
      </p:graphicFrame>
    </p:spTree>
  </p:cSld>
  <p:clrMapOvr>
    <a:masterClrMapping/>
  </p:clrMapOvr>
</p:sld>
</file>

<file path=ppt/theme/theme1.xml><?xml version="1.0" encoding="utf-8"?>
<a:theme xmlns:a="http://schemas.openxmlformats.org/drawingml/2006/main" name="smh08">
  <a:themeElements>
    <a:clrScheme name="smh08 9">
      <a:dk1>
        <a:srgbClr val="6871B2"/>
      </a:dk1>
      <a:lt1>
        <a:srgbClr val="FFFFFF"/>
      </a:lt1>
      <a:dk2>
        <a:srgbClr val="000099"/>
      </a:dk2>
      <a:lt2>
        <a:srgbClr val="FFFFFF"/>
      </a:lt2>
      <a:accent1>
        <a:srgbClr val="66CCFF"/>
      </a:accent1>
      <a:accent2>
        <a:srgbClr val="0000CC"/>
      </a:accent2>
      <a:accent3>
        <a:srgbClr val="AAAACA"/>
      </a:accent3>
      <a:accent4>
        <a:srgbClr val="DADADA"/>
      </a:accent4>
      <a:accent5>
        <a:srgbClr val="B8E2FF"/>
      </a:accent5>
      <a:accent6>
        <a:srgbClr val="0000B9"/>
      </a:accent6>
      <a:hlink>
        <a:srgbClr val="00FF00"/>
      </a:hlink>
      <a:folHlink>
        <a:srgbClr val="99FFCC"/>
      </a:folHlink>
    </a:clrScheme>
    <a:fontScheme name="smh08">
      <a:majorFont>
        <a:latin typeface="Humnst777 BT"/>
        <a:ea typeface=""/>
        <a:cs typeface=""/>
      </a:majorFont>
      <a:minorFont>
        <a:latin typeface="Humnst777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smh08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mh08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mh08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mh08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mh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mh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mh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mh08 8">
        <a:dk1>
          <a:srgbClr val="FFFFFF"/>
        </a:dk1>
        <a:lt1>
          <a:srgbClr val="FFFFFF"/>
        </a:lt1>
        <a:dk2>
          <a:srgbClr val="FFFFFF"/>
        </a:dk2>
        <a:lt2>
          <a:srgbClr val="6871B2"/>
        </a:lt2>
        <a:accent1>
          <a:srgbClr val="66CCFF"/>
        </a:accent1>
        <a:accent2>
          <a:srgbClr val="0000CC"/>
        </a:accent2>
        <a:accent3>
          <a:srgbClr val="FFFFFF"/>
        </a:accent3>
        <a:accent4>
          <a:srgbClr val="DADADA"/>
        </a:accent4>
        <a:accent5>
          <a:srgbClr val="B8E2FF"/>
        </a:accent5>
        <a:accent6>
          <a:srgbClr val="0000B9"/>
        </a:accent6>
        <a:hlink>
          <a:srgbClr val="00FF00"/>
        </a:hlink>
        <a:folHlink>
          <a:srgbClr val="99FFCC"/>
        </a:folHlink>
      </a:clrScheme>
      <a:clrMap bg1="lt1" tx1="dk1" bg2="lt2" tx2="dk2" accent1="accent1" accent2="accent2" accent3="accent3" accent4="accent4" accent5="accent5" accent6="accent6" hlink="hlink" folHlink="folHlink"/>
    </a:extraClrScheme>
    <a:extraClrScheme>
      <a:clrScheme name="smh08 9">
        <a:dk1>
          <a:srgbClr val="6871B2"/>
        </a:dk1>
        <a:lt1>
          <a:srgbClr val="FFFFFF"/>
        </a:lt1>
        <a:dk2>
          <a:srgbClr val="000099"/>
        </a:dk2>
        <a:lt2>
          <a:srgbClr val="FFFFFF"/>
        </a:lt2>
        <a:accent1>
          <a:srgbClr val="66CCFF"/>
        </a:accent1>
        <a:accent2>
          <a:srgbClr val="0000CC"/>
        </a:accent2>
        <a:accent3>
          <a:srgbClr val="AAAACA"/>
        </a:accent3>
        <a:accent4>
          <a:srgbClr val="DADADA"/>
        </a:accent4>
        <a:accent5>
          <a:srgbClr val="B8E2FF"/>
        </a:accent5>
        <a:accent6>
          <a:srgbClr val="0000B9"/>
        </a:accent6>
        <a:hlink>
          <a:srgbClr val="00FF00"/>
        </a:hlink>
        <a:folHlink>
          <a:srgbClr val="99FFCC"/>
        </a:folHlink>
      </a:clrScheme>
      <a:clrMap bg1="dk2" tx1="lt1" bg2="dk1" tx2="lt2" accent1="accent1" accent2="accent2" accent3="accent3" accent4="accent4" accent5="accent5" accent6="accent6" hlink="hlink" folHlink="folHlink"/>
    </a:extraClrScheme>
    <a:extraClrScheme>
      <a:clrScheme name="smh08 10">
        <a:dk1>
          <a:srgbClr val="000000"/>
        </a:dk1>
        <a:lt1>
          <a:srgbClr val="FFFFFF"/>
        </a:lt1>
        <a:dk2>
          <a:srgbClr val="000099"/>
        </a:dk2>
        <a:lt2>
          <a:srgbClr val="808080"/>
        </a:lt2>
        <a:accent1>
          <a:srgbClr val="003399"/>
        </a:accent1>
        <a:accent2>
          <a:srgbClr val="0000FF"/>
        </a:accent2>
        <a:accent3>
          <a:srgbClr val="FFFFFF"/>
        </a:accent3>
        <a:accent4>
          <a:srgbClr val="000000"/>
        </a:accent4>
        <a:accent5>
          <a:srgbClr val="AAADCA"/>
        </a:accent5>
        <a:accent6>
          <a:srgbClr val="0000E7"/>
        </a:accent6>
        <a:hlink>
          <a:srgbClr val="0000FF"/>
        </a:hlink>
        <a:folHlink>
          <a:srgbClr val="B2B2B2"/>
        </a:folHlink>
      </a:clrScheme>
      <a:clrMap bg1="lt1" tx1="dk1" bg2="lt2" tx2="dk2" accent1="accent1" accent2="accent2" accent3="accent3" accent4="accent4" accent5="accent5" accent6="accent6" hlink="hlink" folHlink="folHlink"/>
    </a:extraClrScheme>
    <a:extraClrScheme>
      <a:clrScheme name="smh08 11">
        <a:dk1>
          <a:srgbClr val="000000"/>
        </a:dk1>
        <a:lt1>
          <a:srgbClr val="FFFFFF"/>
        </a:lt1>
        <a:dk2>
          <a:srgbClr val="000099"/>
        </a:dk2>
        <a:lt2>
          <a:srgbClr val="808080"/>
        </a:lt2>
        <a:accent1>
          <a:srgbClr val="003399"/>
        </a:accent1>
        <a:accent2>
          <a:srgbClr val="0000FF"/>
        </a:accent2>
        <a:accent3>
          <a:srgbClr val="FFFFFF"/>
        </a:accent3>
        <a:accent4>
          <a:srgbClr val="000000"/>
        </a:accent4>
        <a:accent5>
          <a:srgbClr val="AAADCA"/>
        </a:accent5>
        <a:accent6>
          <a:srgbClr val="0000E7"/>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smh08 12">
        <a:dk1>
          <a:srgbClr val="000000"/>
        </a:dk1>
        <a:lt1>
          <a:srgbClr val="FFFFFF"/>
        </a:lt1>
        <a:dk2>
          <a:srgbClr val="000000"/>
        </a:dk2>
        <a:lt2>
          <a:srgbClr val="4D4D4D"/>
        </a:lt2>
        <a:accent1>
          <a:srgbClr val="4D4D4D"/>
        </a:accent1>
        <a:accent2>
          <a:srgbClr val="000000"/>
        </a:accent2>
        <a:accent3>
          <a:srgbClr val="FFFFFF"/>
        </a:accent3>
        <a:accent4>
          <a:srgbClr val="000000"/>
        </a:accent4>
        <a:accent5>
          <a:srgbClr val="B2B2B2"/>
        </a:accent5>
        <a:accent6>
          <a:srgbClr val="000000"/>
        </a:accent6>
        <a:hlink>
          <a:srgbClr val="000000"/>
        </a:hlink>
        <a:folHlink>
          <a:srgbClr val="3333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4D4D4D"/>
      </a:lt2>
      <a:accent1>
        <a:srgbClr val="4D4D4D"/>
      </a:accent1>
      <a:accent2>
        <a:srgbClr val="000000"/>
      </a:accent2>
      <a:accent3>
        <a:srgbClr val="FFFFFF"/>
      </a:accent3>
      <a:accent4>
        <a:srgbClr val="000000"/>
      </a:accent4>
      <a:accent5>
        <a:srgbClr val="B2B2B2"/>
      </a:accent5>
      <a:accent6>
        <a:srgbClr val="000000"/>
      </a:accent6>
      <a:hlink>
        <a:srgbClr val="0000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274806</TotalTime>
  <Words>1970</Words>
  <Application>Microsoft Office PowerPoint</Application>
  <PresentationFormat>On-screen Show (4:3)</PresentationFormat>
  <Paragraphs>837</Paragraphs>
  <Slides>37</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Humnst777 BT</vt:lpstr>
      <vt:lpstr>Wingdings</vt:lpstr>
      <vt:lpstr>Monotype Sorts</vt:lpstr>
      <vt:lpstr>Calibri</vt:lpstr>
      <vt:lpstr>Times New Roman</vt:lpstr>
      <vt:lpstr>SimSun</vt:lpstr>
      <vt:lpstr>smh08</vt:lpstr>
      <vt:lpstr>How Genomics and Collaboration Produce Results That May Surprise Us</vt:lpstr>
      <vt:lpstr>Impact of genomics</vt:lpstr>
      <vt:lpstr>Top young bulls from Dec 2012</vt:lpstr>
      <vt:lpstr>Top proven bulls from Dec 2012</vt:lpstr>
      <vt:lpstr>Growth of Markers and Animals</vt:lpstr>
      <vt:lpstr>Central DNA storage since 1992</vt:lpstr>
      <vt:lpstr>Value of Incoming Data</vt:lpstr>
      <vt:lpstr>Sources of genotypes used</vt:lpstr>
      <vt:lpstr>Relationships (USA, Foreign Holsteins)</vt:lpstr>
      <vt:lpstr>Genomic reliability by breed</vt:lpstr>
      <vt:lpstr>Genomic reliability by trait for HO</vt:lpstr>
      <vt:lpstr>        Multitrait Genomics</vt:lpstr>
      <vt:lpstr>Genetic correlations with USA</vt:lpstr>
      <vt:lpstr>Foreign Holstein Reference Bulls   3,593 (28% of total bulls) had no U.S. daughters in 2008</vt:lpstr>
      <vt:lpstr>REL gain over PA (HOL)</vt:lpstr>
      <vt:lpstr>REL gain over PA (BSW)</vt:lpstr>
      <vt:lpstr>Service applies to many chips</vt:lpstr>
      <vt:lpstr>Genotype chips</vt:lpstr>
      <vt:lpstr>DNA samples from 1 farm, 1 day</vt:lpstr>
      <vt:lpstr>Other uses for genotypes</vt:lpstr>
      <vt:lpstr>Ancestor discovery tests</vt:lpstr>
      <vt:lpstr>Initial sire status and discovery</vt:lpstr>
      <vt:lpstr>MGS status (after corrections)</vt:lpstr>
      <vt:lpstr>Discovery of missing ancestors</vt:lpstr>
      <vt:lpstr>Genotyped ancestors, actual bull(HOUSA73431994)</vt:lpstr>
      <vt:lpstr>Pedigree or genomic mating?</vt:lpstr>
      <vt:lpstr>Genomic mating programs </vt:lpstr>
      <vt:lpstr>Mating program results</vt:lpstr>
      <vt:lpstr>Fertility and stillbirth defects</vt:lpstr>
      <vt:lpstr>Economics of fertility defect HH1</vt:lpstr>
      <vt:lpstr>Haplotype tests, then lab tests</vt:lpstr>
      <vt:lpstr>Jay Lush, 1948 (The Genetics of Populations) </vt:lpstr>
      <vt:lpstr>What’s the best cow we can make?</vt:lpstr>
      <vt:lpstr>After the cow is perfected </vt:lpstr>
      <vt:lpstr>Conclusions</vt:lpstr>
      <vt:lpstr>Acknowledgments</vt:lpstr>
      <vt:lpstr>Questions?</vt:lpstr>
    </vt:vector>
  </TitlesOfParts>
  <Manager>ahs</Manager>
  <Company>AIPL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International Dairy Sire Proofs</dc:subject>
  <dc:creator>Admin</dc:creator>
  <cp:keywords>Dairy, International, Sire evaluations</cp:keywords>
  <cp:lastModifiedBy>paul vanraden</cp:lastModifiedBy>
  <cp:revision>14644</cp:revision>
  <cp:lastPrinted>2001-08-24T14:44:42Z</cp:lastPrinted>
  <dcterms:created xsi:type="dcterms:W3CDTF">2002-07-16T13:01:30Z</dcterms:created>
  <dcterms:modified xsi:type="dcterms:W3CDTF">2015-03-17T15:53:40Z</dcterms:modified>
  <cp:category>Interbull</cp:category>
</cp:coreProperties>
</file>