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343" r:id="rId2"/>
    <p:sldId id="689" r:id="rId3"/>
    <p:sldId id="716" r:id="rId4"/>
    <p:sldId id="723" r:id="rId5"/>
    <p:sldId id="717" r:id="rId6"/>
    <p:sldId id="718" r:id="rId7"/>
    <p:sldId id="722" r:id="rId8"/>
    <p:sldId id="721" r:id="rId9"/>
    <p:sldId id="720" r:id="rId10"/>
    <p:sldId id="719" r:id="rId11"/>
    <p:sldId id="709" r:id="rId12"/>
    <p:sldId id="711" r:id="rId13"/>
    <p:sldId id="712" r:id="rId14"/>
    <p:sldId id="713" r:id="rId15"/>
    <p:sldId id="715" r:id="rId16"/>
    <p:sldId id="714" r:id="rId17"/>
    <p:sldId id="710" r:id="rId18"/>
    <p:sldId id="704" r:id="rId19"/>
    <p:sldId id="702" r:id="rId20"/>
    <p:sldId id="705" r:id="rId21"/>
    <p:sldId id="706" r:id="rId22"/>
    <p:sldId id="708" r:id="rId23"/>
    <p:sldId id="70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563F"/>
    <a:srgbClr val="00337F"/>
    <a:srgbClr val="FFFFFF"/>
    <a:srgbClr val="000000"/>
    <a:srgbClr val="FFE600"/>
    <a:srgbClr val="FFF000"/>
    <a:srgbClr val="FFFF00"/>
    <a:srgbClr val="00644A"/>
    <a:srgbClr val="008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4" autoAdjust="0"/>
    <p:restoredTop sz="96271" autoAdjust="0"/>
  </p:normalViewPr>
  <p:slideViewPr>
    <p:cSldViewPr snapToGrid="0">
      <p:cViewPr>
        <p:scale>
          <a:sx n="110" d="100"/>
          <a:sy n="110" d="100"/>
        </p:scale>
        <p:origin x="592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cole:Documents:AIPL:Health:Genetic%20Improvement%20of%20Lowly%20Heritable%20Traits%20-%20Figure%2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0615616908273"/>
          <c:y val="0.0388978930307942"/>
          <c:w val="0.627638523737939"/>
          <c:h val="0.8756997919830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Indices!$B$46</c:f>
              <c:strCache>
                <c:ptCount val="1"/>
                <c:pt idx="0">
                  <c:v>Protein (kg)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rgbClr val="FF00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Indices!$B$47:$B$64</c:f>
              <c:numCache>
                <c:formatCode>0%</c:formatCode>
                <c:ptCount val="18"/>
                <c:pt idx="0">
                  <c:v>0.28</c:v>
                </c:pt>
                <c:pt idx="1">
                  <c:v>0.29</c:v>
                </c:pt>
                <c:pt idx="2">
                  <c:v>0.31</c:v>
                </c:pt>
                <c:pt idx="3">
                  <c:v>0.4</c:v>
                </c:pt>
                <c:pt idx="4">
                  <c:v>0.36</c:v>
                </c:pt>
                <c:pt idx="5">
                  <c:v>0.22</c:v>
                </c:pt>
                <c:pt idx="6">
                  <c:v>0.21</c:v>
                </c:pt>
                <c:pt idx="7">
                  <c:v>0.42</c:v>
                </c:pt>
                <c:pt idx="8">
                  <c:v>0.39</c:v>
                </c:pt>
                <c:pt idx="9">
                  <c:v>0.53</c:v>
                </c:pt>
                <c:pt idx="10">
                  <c:v>0.14</c:v>
                </c:pt>
                <c:pt idx="11">
                  <c:v>0.4</c:v>
                </c:pt>
                <c:pt idx="12">
                  <c:v>0.21</c:v>
                </c:pt>
                <c:pt idx="13">
                  <c:v>0.26</c:v>
                </c:pt>
                <c:pt idx="14">
                  <c:v>0.3</c:v>
                </c:pt>
                <c:pt idx="15">
                  <c:v>0.34</c:v>
                </c:pt>
                <c:pt idx="16">
                  <c:v>0.16</c:v>
                </c:pt>
                <c:pt idx="17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Indices!$C$46</c:f>
              <c:strCache>
                <c:ptCount val="1"/>
                <c:pt idx="0">
                  <c:v>Fat (kg)</c:v>
                </c:pt>
              </c:strCache>
            </c:strRef>
          </c:tx>
          <c:spPr>
            <a:solidFill>
              <a:srgbClr val="FFFF00"/>
            </a:solidFill>
            <a:ln w="6350">
              <a:solidFill>
                <a:srgbClr val="FFFF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Indices!$C$47:$C$64</c:f>
              <c:numCache>
                <c:formatCode>0%</c:formatCode>
                <c:ptCount val="18"/>
                <c:pt idx="0">
                  <c:v>0.07</c:v>
                </c:pt>
                <c:pt idx="1">
                  <c:v>0.09</c:v>
                </c:pt>
                <c:pt idx="2">
                  <c:v>0.2</c:v>
                </c:pt>
                <c:pt idx="3">
                  <c:v>0.1</c:v>
                </c:pt>
                <c:pt idx="4">
                  <c:v>0.09</c:v>
                </c:pt>
                <c:pt idx="5">
                  <c:v>0.12</c:v>
                </c:pt>
                <c:pt idx="6">
                  <c:v>0.04</c:v>
                </c:pt>
                <c:pt idx="7">
                  <c:v>0.15</c:v>
                </c:pt>
                <c:pt idx="8">
                  <c:v>0.02</c:v>
                </c:pt>
                <c:pt idx="9">
                  <c:v>0.19</c:v>
                </c:pt>
                <c:pt idx="10">
                  <c:v>0.09</c:v>
                </c:pt>
                <c:pt idx="11">
                  <c:v>0.12</c:v>
                </c:pt>
                <c:pt idx="12">
                  <c:v>0.05</c:v>
                </c:pt>
                <c:pt idx="13">
                  <c:v>0.26</c:v>
                </c:pt>
                <c:pt idx="14">
                  <c:v>0.05</c:v>
                </c:pt>
                <c:pt idx="15">
                  <c:v>0.11</c:v>
                </c:pt>
                <c:pt idx="16">
                  <c:v>0.19</c:v>
                </c:pt>
                <c:pt idx="17">
                  <c:v>0.16</c:v>
                </c:pt>
              </c:numCache>
            </c:numRef>
          </c:val>
        </c:ser>
        <c:ser>
          <c:idx val="2"/>
          <c:order val="2"/>
          <c:tx>
            <c:strRef>
              <c:f>Indices!$D$46</c:f>
              <c:strCache>
                <c:ptCount val="1"/>
                <c:pt idx="0">
                  <c:v>Milk (kg)</c:v>
                </c:pt>
              </c:strCache>
            </c:strRef>
          </c:tx>
          <c:spPr>
            <a:solidFill>
              <a:srgbClr val="00FF00"/>
            </a:solidFill>
            <a:ln w="6350">
              <a:solidFill>
                <a:srgbClr val="00FF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Indices!$D$47:$D$64</c:f>
              <c:numCache>
                <c:formatCode>0%</c:formatCode>
                <c:ptCount val="18"/>
                <c:pt idx="0">
                  <c:v>0.12</c:v>
                </c:pt>
                <c:pt idx="1">
                  <c:v>0.1</c:v>
                </c:pt>
                <c:pt idx="5">
                  <c:v>0.11</c:v>
                </c:pt>
                <c:pt idx="6">
                  <c:v>0.1</c:v>
                </c:pt>
                <c:pt idx="8">
                  <c:v>0.08</c:v>
                </c:pt>
                <c:pt idx="10">
                  <c:v>0.03</c:v>
                </c:pt>
                <c:pt idx="11">
                  <c:v>0.15</c:v>
                </c:pt>
                <c:pt idx="12">
                  <c:v>0.05</c:v>
                </c:pt>
                <c:pt idx="14">
                  <c:v>0.22</c:v>
                </c:pt>
              </c:numCache>
            </c:numRef>
          </c:val>
        </c:ser>
        <c:ser>
          <c:idx val="3"/>
          <c:order val="3"/>
          <c:tx>
            <c:strRef>
              <c:f>Indices!$E$46</c:f>
              <c:strCache>
                <c:ptCount val="1"/>
                <c:pt idx="0">
                  <c:v>Type</c:v>
                </c:pt>
              </c:strCache>
            </c:strRef>
          </c:tx>
          <c:spPr>
            <a:solidFill>
              <a:srgbClr val="CC00FF"/>
            </a:solidFill>
            <a:ln w="6350">
              <a:solidFill>
                <a:srgbClr val="CC00FF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Indices!$E$47:$E$64</c:f>
              <c:numCache>
                <c:formatCode>0%</c:formatCode>
                <c:ptCount val="18"/>
                <c:pt idx="1">
                  <c:v>0.24</c:v>
                </c:pt>
                <c:pt idx="2">
                  <c:v>0.27</c:v>
                </c:pt>
                <c:pt idx="3">
                  <c:v>0.13</c:v>
                </c:pt>
                <c:pt idx="4">
                  <c:v>0.15</c:v>
                </c:pt>
                <c:pt idx="5">
                  <c:v>0.04</c:v>
                </c:pt>
                <c:pt idx="8">
                  <c:v>0.23</c:v>
                </c:pt>
                <c:pt idx="9">
                  <c:v>0.24</c:v>
                </c:pt>
                <c:pt idx="10">
                  <c:v>0.28</c:v>
                </c:pt>
                <c:pt idx="12">
                  <c:v>0.11</c:v>
                </c:pt>
                <c:pt idx="13">
                  <c:v>0.45</c:v>
                </c:pt>
                <c:pt idx="14">
                  <c:v>0.29</c:v>
                </c:pt>
                <c:pt idx="15">
                  <c:v>0.2</c:v>
                </c:pt>
                <c:pt idx="16">
                  <c:v>0.17</c:v>
                </c:pt>
                <c:pt idx="17">
                  <c:v>0.29</c:v>
                </c:pt>
              </c:numCache>
            </c:numRef>
          </c:val>
        </c:ser>
        <c:ser>
          <c:idx val="4"/>
          <c:order val="4"/>
          <c:tx>
            <c:strRef>
              <c:f>Indices!$F$46</c:f>
              <c:strCache>
                <c:ptCount val="1"/>
                <c:pt idx="0">
                  <c:v>Longevity</c:v>
                </c:pt>
              </c:strCache>
            </c:strRef>
          </c:tx>
          <c:spPr>
            <a:solidFill>
              <a:srgbClr val="3366FF"/>
            </a:solidFill>
            <a:ln w="6350">
              <a:solidFill>
                <a:srgbClr val="3366FF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Indices!$F$47:$F$64</c:f>
              <c:numCache>
                <c:formatCode>0%</c:formatCode>
                <c:ptCount val="18"/>
                <c:pt idx="0">
                  <c:v>0.17</c:v>
                </c:pt>
                <c:pt idx="1">
                  <c:v>0.23</c:v>
                </c:pt>
                <c:pt idx="2">
                  <c:v>0.07</c:v>
                </c:pt>
                <c:pt idx="3">
                  <c:v>0.13</c:v>
                </c:pt>
                <c:pt idx="4">
                  <c:v>0.2</c:v>
                </c:pt>
                <c:pt idx="5">
                  <c:v>0.21</c:v>
                </c:pt>
                <c:pt idx="6">
                  <c:v>0.08</c:v>
                </c:pt>
                <c:pt idx="7">
                  <c:v>0.08</c:v>
                </c:pt>
                <c:pt idx="8">
                  <c:v>0.08</c:v>
                </c:pt>
                <c:pt idx="10">
                  <c:v>0.11</c:v>
                </c:pt>
                <c:pt idx="11">
                  <c:v>0.06</c:v>
                </c:pt>
                <c:pt idx="12">
                  <c:v>0.05</c:v>
                </c:pt>
                <c:pt idx="14">
                  <c:v>0.08</c:v>
                </c:pt>
                <c:pt idx="15">
                  <c:v>0.1</c:v>
                </c:pt>
                <c:pt idx="16">
                  <c:v>0.22</c:v>
                </c:pt>
                <c:pt idx="17">
                  <c:v>0.09</c:v>
                </c:pt>
              </c:numCache>
            </c:numRef>
          </c:val>
        </c:ser>
        <c:ser>
          <c:idx val="5"/>
          <c:order val="5"/>
          <c:tx>
            <c:strRef>
              <c:f>Indices!$G$46</c:f>
              <c:strCache>
                <c:ptCount val="1"/>
                <c:pt idx="0">
                  <c:v>Udder Health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bg1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Indices!$G$47:$G$64</c:f>
              <c:numCache>
                <c:formatCode>0%</c:formatCode>
                <c:ptCount val="18"/>
                <c:pt idx="0">
                  <c:v>0.08</c:v>
                </c:pt>
                <c:pt idx="1">
                  <c:v>0.05</c:v>
                </c:pt>
                <c:pt idx="2">
                  <c:v>0.05</c:v>
                </c:pt>
                <c:pt idx="3">
                  <c:v>0.13</c:v>
                </c:pt>
                <c:pt idx="4">
                  <c:v>0.07</c:v>
                </c:pt>
                <c:pt idx="5">
                  <c:v>0.11</c:v>
                </c:pt>
                <c:pt idx="6">
                  <c:v>0.03</c:v>
                </c:pt>
                <c:pt idx="7">
                  <c:v>0.13</c:v>
                </c:pt>
                <c:pt idx="8">
                  <c:v>0.1</c:v>
                </c:pt>
                <c:pt idx="9">
                  <c:v>0.04</c:v>
                </c:pt>
                <c:pt idx="10">
                  <c:v>0.14</c:v>
                </c:pt>
                <c:pt idx="11">
                  <c:v>0.07</c:v>
                </c:pt>
                <c:pt idx="12">
                  <c:v>0.17</c:v>
                </c:pt>
                <c:pt idx="13">
                  <c:v>0.03</c:v>
                </c:pt>
                <c:pt idx="14">
                  <c:v>0.03</c:v>
                </c:pt>
                <c:pt idx="15">
                  <c:v>0.08</c:v>
                </c:pt>
                <c:pt idx="16">
                  <c:v>0.1</c:v>
                </c:pt>
                <c:pt idx="17">
                  <c:v>0.05</c:v>
                </c:pt>
              </c:numCache>
            </c:numRef>
          </c:val>
        </c:ser>
        <c:ser>
          <c:idx val="6"/>
          <c:order val="6"/>
          <c:tx>
            <c:strRef>
              <c:f>Indices!$H$46</c:f>
              <c:strCache>
                <c:ptCount val="1"/>
                <c:pt idx="0">
                  <c:v>Fertility</c:v>
                </c:pt>
              </c:strCache>
            </c:strRef>
          </c:tx>
          <c:spPr>
            <a:solidFill>
              <a:srgbClr val="FF8C00"/>
            </a:solidFill>
            <a:ln w="6350">
              <a:solidFill>
                <a:srgbClr val="FF8C00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Indices!$H$47:$H$64</c:f>
              <c:numCache>
                <c:formatCode>General</c:formatCode>
                <c:ptCount val="18"/>
                <c:pt idx="0" formatCode="0%">
                  <c:v>0.19</c:v>
                </c:pt>
                <c:pt idx="2" formatCode="0%">
                  <c:v>0.1</c:v>
                </c:pt>
                <c:pt idx="3" formatCode="0%">
                  <c:v>0.13</c:v>
                </c:pt>
                <c:pt idx="4" formatCode="0%">
                  <c:v>0.1</c:v>
                </c:pt>
                <c:pt idx="5" formatCode="0%">
                  <c:v>0.19</c:v>
                </c:pt>
                <c:pt idx="6" formatCode="0%">
                  <c:v>0.25</c:v>
                </c:pt>
                <c:pt idx="7" formatCode="0%">
                  <c:v>0.16</c:v>
                </c:pt>
                <c:pt idx="8" formatCode="0%">
                  <c:v>0.1</c:v>
                </c:pt>
                <c:pt idx="10" formatCode="0%">
                  <c:v>0.14</c:v>
                </c:pt>
                <c:pt idx="11" formatCode="0%">
                  <c:v>0.08</c:v>
                </c:pt>
                <c:pt idx="12" formatCode="0%">
                  <c:v>0.13</c:v>
                </c:pt>
                <c:pt idx="14" formatCode="0%">
                  <c:v>0.03</c:v>
                </c:pt>
                <c:pt idx="15" formatCode="0%">
                  <c:v>0.15</c:v>
                </c:pt>
                <c:pt idx="16" formatCode="0%">
                  <c:v>0.11</c:v>
                </c:pt>
                <c:pt idx="17" formatCode="0%">
                  <c:v>0.11</c:v>
                </c:pt>
              </c:numCache>
            </c:numRef>
          </c:val>
        </c:ser>
        <c:ser>
          <c:idx val="7"/>
          <c:order val="7"/>
          <c:tx>
            <c:strRef>
              <c:f>Indices!$I$46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A52A2A"/>
            </a:solidFill>
            <a:ln w="6350">
              <a:solidFill>
                <a:srgbClr val="A52A2A"/>
              </a:solidFill>
            </a:ln>
            <a:effectLst/>
          </c:spPr>
          <c:invertIfNegative val="0"/>
          <c:cat>
            <c:strRef>
              <c:f>Indices!$A$47:$A$64</c:f>
              <c:strCache>
                <c:ptCount val="18"/>
                <c:pt idx="0">
                  <c:v>Australia - APR</c:v>
                </c:pt>
                <c:pt idx="1">
                  <c:v>Belgium (Walloon) - V€G</c:v>
                </c:pt>
                <c:pt idx="2">
                  <c:v>Canada - LPI</c:v>
                </c:pt>
                <c:pt idx="3">
                  <c:v>France - ISU</c:v>
                </c:pt>
                <c:pt idx="4">
                  <c:v>Germany - RZG</c:v>
                </c:pt>
                <c:pt idx="5">
                  <c:v>Great Britain - PLI</c:v>
                </c:pt>
                <c:pt idx="6">
                  <c:v>Ireland - EBI</c:v>
                </c:pt>
                <c:pt idx="7">
                  <c:v>Israel - PD11</c:v>
                </c:pt>
                <c:pt idx="8">
                  <c:v>Italy - PFT</c:v>
                </c:pt>
                <c:pt idx="9">
                  <c:v>Japan - NTP</c:v>
                </c:pt>
                <c:pt idx="10">
                  <c:v>Netherlands - NVI</c:v>
                </c:pt>
                <c:pt idx="11">
                  <c:v>New Zealand - BW</c:v>
                </c:pt>
                <c:pt idx="12">
                  <c:v>Nordic Countries - TMI</c:v>
                </c:pt>
                <c:pt idx="13">
                  <c:v>South Africa - BVI</c:v>
                </c:pt>
                <c:pt idx="14">
                  <c:v>Spain - ICO</c:v>
                </c:pt>
                <c:pt idx="15">
                  <c:v>Switzerland - ISEL</c:v>
                </c:pt>
                <c:pt idx="16">
                  <c:v>United States - NM$</c:v>
                </c:pt>
                <c:pt idx="17">
                  <c:v>United States - TPI</c:v>
                </c:pt>
              </c:strCache>
            </c:strRef>
          </c:cat>
          <c:val>
            <c:numRef>
              <c:f>Indices!$I$47:$I$64</c:f>
              <c:numCache>
                <c:formatCode>General</c:formatCode>
                <c:ptCount val="18"/>
                <c:pt idx="0" formatCode="0%">
                  <c:v>0.1</c:v>
                </c:pt>
                <c:pt idx="4" formatCode="0%">
                  <c:v>0.03</c:v>
                </c:pt>
                <c:pt idx="6" formatCode="0%">
                  <c:v>0.29</c:v>
                </c:pt>
                <c:pt idx="7" formatCode="0%">
                  <c:v>0.06</c:v>
                </c:pt>
                <c:pt idx="10" formatCode="0%">
                  <c:v>0.05</c:v>
                </c:pt>
                <c:pt idx="11" formatCode="0%">
                  <c:v>0.13</c:v>
                </c:pt>
                <c:pt idx="12" formatCode="0%">
                  <c:v>0.19</c:v>
                </c:pt>
                <c:pt idx="15" formatCode="0%">
                  <c:v>0.02</c:v>
                </c:pt>
                <c:pt idx="16" formatCode="0%">
                  <c:v>0.05</c:v>
                </c:pt>
                <c:pt idx="17" formatCode="0%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8342464"/>
        <c:axId val="2128345296"/>
      </c:barChart>
      <c:catAx>
        <c:axId val="21283424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chemeClr val="bg1"/>
            </a:solidFill>
            <a:miter lim="800000"/>
          </a:ln>
        </c:spPr>
        <c:txPr>
          <a:bodyPr/>
          <a:lstStyle/>
          <a:p>
            <a:pPr>
              <a:defRPr sz="900">
                <a:solidFill>
                  <a:schemeClr val="bg1"/>
                </a:solidFill>
              </a:defRPr>
            </a:pPr>
            <a:endParaRPr lang="en-US"/>
          </a:p>
        </c:txPr>
        <c:crossAx val="2128345296"/>
        <c:crosses val="autoZero"/>
        <c:auto val="1"/>
        <c:lblAlgn val="ctr"/>
        <c:lblOffset val="100"/>
        <c:noMultiLvlLbl val="0"/>
      </c:catAx>
      <c:valAx>
        <c:axId val="212834529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spPr>
          <a:ln w="25400">
            <a:solidFill>
              <a:schemeClr val="bg1"/>
            </a:solidFill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128342464"/>
        <c:crosses val="max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8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555626355954"/>
          <c:y val="0.0380400019442014"/>
          <c:w val="0.767692928557341"/>
          <c:h val="0.773146458129107"/>
        </c:manualLayout>
      </c:layout>
      <c:lineChart>
        <c:grouping val="standard"/>
        <c:varyColors val="0"/>
        <c:ser>
          <c:idx val="0"/>
          <c:order val="0"/>
          <c:tx>
            <c:strRef>
              <c:f>Data!$T$1</c:f>
              <c:strCache>
                <c:ptCount val="1"/>
                <c:pt idx="0">
                  <c:v>Cow BVSCS</c:v>
                </c:pt>
              </c:strCache>
            </c:strRef>
          </c:tx>
          <c:spPr>
            <a:ln w="38100" cap="rnd">
              <a:solidFill>
                <a:srgbClr val="00B05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Data!$A$26:$A$52</c:f>
              <c:numCache>
                <c:formatCode>General</c:formatCode>
                <c:ptCount val="27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</c:numCache>
            </c:numRef>
          </c:cat>
          <c:val>
            <c:numRef>
              <c:f>Data!$T$26:$T$52</c:f>
              <c:numCache>
                <c:formatCode>#,##0.00</c:formatCode>
                <c:ptCount val="27"/>
                <c:pt idx="0">
                  <c:v>2.79</c:v>
                </c:pt>
                <c:pt idx="1">
                  <c:v>2.809999999999999</c:v>
                </c:pt>
                <c:pt idx="2">
                  <c:v>2.829999999999999</c:v>
                </c:pt>
                <c:pt idx="3">
                  <c:v>2.84</c:v>
                </c:pt>
                <c:pt idx="4">
                  <c:v>2.849999999999999</c:v>
                </c:pt>
                <c:pt idx="5">
                  <c:v>2.88</c:v>
                </c:pt>
                <c:pt idx="6">
                  <c:v>2.91</c:v>
                </c:pt>
                <c:pt idx="7">
                  <c:v>2.92</c:v>
                </c:pt>
                <c:pt idx="8">
                  <c:v>2.91</c:v>
                </c:pt>
                <c:pt idx="9">
                  <c:v>2.91</c:v>
                </c:pt>
                <c:pt idx="10">
                  <c:v>2.93</c:v>
                </c:pt>
                <c:pt idx="11">
                  <c:v>2.94</c:v>
                </c:pt>
                <c:pt idx="12">
                  <c:v>2.94</c:v>
                </c:pt>
                <c:pt idx="13">
                  <c:v>2.95</c:v>
                </c:pt>
                <c:pt idx="14">
                  <c:v>2.98</c:v>
                </c:pt>
                <c:pt idx="15">
                  <c:v>2.99</c:v>
                </c:pt>
                <c:pt idx="16">
                  <c:v>3.0</c:v>
                </c:pt>
                <c:pt idx="17">
                  <c:v>3.02</c:v>
                </c:pt>
                <c:pt idx="18">
                  <c:v>3.01</c:v>
                </c:pt>
                <c:pt idx="19">
                  <c:v>3.02</c:v>
                </c:pt>
                <c:pt idx="20">
                  <c:v>3.01</c:v>
                </c:pt>
                <c:pt idx="21">
                  <c:v>3.0</c:v>
                </c:pt>
                <c:pt idx="22">
                  <c:v>2.97</c:v>
                </c:pt>
                <c:pt idx="23">
                  <c:v>2.93</c:v>
                </c:pt>
                <c:pt idx="24">
                  <c:v>2.9</c:v>
                </c:pt>
                <c:pt idx="25">
                  <c:v>2.89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Data!$U$1</c:f>
              <c:strCache>
                <c:ptCount val="1"/>
                <c:pt idx="0">
                  <c:v>Sire BVSCS</c:v>
                </c:pt>
              </c:strCache>
            </c:strRef>
          </c:tx>
          <c:spPr>
            <a:ln w="38100" cap="rnd">
              <a:solidFill>
                <a:srgbClr val="FF00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Data!$A$26:$A$52</c:f>
              <c:numCache>
                <c:formatCode>General</c:formatCode>
                <c:ptCount val="27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</c:numCache>
            </c:numRef>
          </c:cat>
          <c:val>
            <c:numRef>
              <c:f>Data!$U$26:$U$52</c:f>
              <c:numCache>
                <c:formatCode>#,##0.00</c:formatCode>
                <c:ptCount val="27"/>
                <c:pt idx="0">
                  <c:v>2.89</c:v>
                </c:pt>
                <c:pt idx="1">
                  <c:v>2.9</c:v>
                </c:pt>
                <c:pt idx="2">
                  <c:v>2.92</c:v>
                </c:pt>
                <c:pt idx="3">
                  <c:v>2.93</c:v>
                </c:pt>
                <c:pt idx="4">
                  <c:v>2.93</c:v>
                </c:pt>
                <c:pt idx="5">
                  <c:v>2.96</c:v>
                </c:pt>
                <c:pt idx="6">
                  <c:v>3.01</c:v>
                </c:pt>
                <c:pt idx="7">
                  <c:v>3.01</c:v>
                </c:pt>
                <c:pt idx="8">
                  <c:v>2.97</c:v>
                </c:pt>
                <c:pt idx="9">
                  <c:v>2.95</c:v>
                </c:pt>
                <c:pt idx="10">
                  <c:v>2.99</c:v>
                </c:pt>
                <c:pt idx="11">
                  <c:v>3.01</c:v>
                </c:pt>
                <c:pt idx="12">
                  <c:v>3.0</c:v>
                </c:pt>
                <c:pt idx="13">
                  <c:v>3.01</c:v>
                </c:pt>
                <c:pt idx="14">
                  <c:v>3.05</c:v>
                </c:pt>
                <c:pt idx="15">
                  <c:v>3.05</c:v>
                </c:pt>
                <c:pt idx="16">
                  <c:v>3.08</c:v>
                </c:pt>
                <c:pt idx="17">
                  <c:v>3.1</c:v>
                </c:pt>
                <c:pt idx="18">
                  <c:v>3.07</c:v>
                </c:pt>
                <c:pt idx="19">
                  <c:v>3.06</c:v>
                </c:pt>
                <c:pt idx="20">
                  <c:v>3.03</c:v>
                </c:pt>
                <c:pt idx="21">
                  <c:v>3.01</c:v>
                </c:pt>
                <c:pt idx="22">
                  <c:v>2.95</c:v>
                </c:pt>
                <c:pt idx="23">
                  <c:v>2.89</c:v>
                </c:pt>
                <c:pt idx="24">
                  <c:v>2.829999999999999</c:v>
                </c:pt>
                <c:pt idx="25">
                  <c:v>2.809999999999999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29756448"/>
        <c:axId val="-2094629056"/>
      </c:lineChart>
      <c:catAx>
        <c:axId val="-2129756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r>
                  <a:rPr lang="en-US" sz="2400" baseline="0">
                    <a:solidFill>
                      <a:schemeClr val="bg1"/>
                    </a:solidFill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5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bg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solidFill>
                  <a:schemeClr val="bg1"/>
                </a:solidFill>
                <a:latin typeface="Calibri" pitchFamily="34" charset="0"/>
              </a:defRPr>
            </a:pPr>
            <a:endParaRPr lang="en-US"/>
          </a:p>
        </c:txPr>
        <c:crossAx val="-2094629056"/>
        <c:crossesAt val="-10.0"/>
        <c:auto val="0"/>
        <c:lblAlgn val="ctr"/>
        <c:lblOffset val="0"/>
        <c:tickLblSkip val="4"/>
        <c:tickMarkSkip val="4"/>
        <c:noMultiLvlLbl val="0"/>
      </c:catAx>
      <c:valAx>
        <c:axId val="-2094629056"/>
        <c:scaling>
          <c:orientation val="minMax"/>
          <c:max val="3.1"/>
          <c:min val="2.7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solidFill>
                      <a:schemeClr val="bg1"/>
                    </a:solidFill>
                    <a:latin typeface="Calibri" pitchFamily="34" charset="0"/>
                  </a:defRPr>
                </a:pPr>
                <a:r>
                  <a:rPr lang="en-US" sz="2400" b="1" baseline="0">
                    <a:solidFill>
                      <a:schemeClr val="bg1"/>
                    </a:solidFill>
                    <a:latin typeface="Calibri" pitchFamily="34" charset="0"/>
                  </a:rPr>
                  <a:t>Breeding value (log</a:t>
                </a:r>
                <a:r>
                  <a:rPr lang="en-US" sz="2400" b="1" baseline="-25000">
                    <a:solidFill>
                      <a:schemeClr val="bg1"/>
                    </a:solidFill>
                    <a:latin typeface="Calibri" pitchFamily="34" charset="0"/>
                  </a:rPr>
                  <a:t>2</a:t>
                </a:r>
                <a:r>
                  <a:rPr lang="en-US" sz="2400" b="1" baseline="0">
                    <a:solidFill>
                      <a:schemeClr val="bg1"/>
                    </a:solidFill>
                    <a:latin typeface="Calibri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spPr>
          <a:ln w="38100" cap="sq">
            <a:solidFill>
              <a:schemeClr val="bg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solidFill>
                  <a:schemeClr val="bg1"/>
                </a:solidFill>
                <a:latin typeface="Calibri" pitchFamily="34" charset="0"/>
              </a:defRPr>
            </a:pPr>
            <a:endParaRPr lang="en-US"/>
          </a:p>
        </c:txPr>
        <c:crossAx val="-2129756448"/>
        <c:crossesAt val="1.0"/>
        <c:crossBetween val="midCat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E4390-23CE-410E-8C82-C2A835D802BC}" type="datetimeFigureOut">
              <a:rPr lang="en-US" smtClean="0"/>
              <a:pPr/>
              <a:t>10/27/16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CE6C5-79DB-42C1-85C8-7967D116C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08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67" tIns="45533" rIns="91067" bIns="45533" anchor="b"/>
          <a:lstStyle/>
          <a:p>
            <a:pPr algn="r" defTabSz="911322"/>
            <a:fld id="{1AF1C51F-B7DE-4C6B-9E35-AE456AFD71A4}" type="slidenum">
              <a:rPr lang="en-US">
                <a:solidFill>
                  <a:srgbClr val="FFFF00"/>
                </a:solidFill>
              </a:rPr>
              <a:pPr algn="r" defTabSz="911322"/>
              <a:t>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48525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CE6C5-79DB-42C1-85C8-7967D116CB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4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B2BE-27F6-BB42-AEAF-A5755E08765A}" type="slidenum">
              <a:rPr lang="en-US">
                <a:solidFill>
                  <a:srgbClr val="FFFF00"/>
                </a:solidFill>
              </a:rPr>
              <a:pPr eaLnBrk="1" hangingPunct="1"/>
              <a:t>18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8100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B2BE-27F6-BB42-AEAF-A5755E08765A}" type="slidenum">
              <a:rPr lang="en-US">
                <a:solidFill>
                  <a:srgbClr val="FFFF00"/>
                </a:solidFill>
              </a:rPr>
              <a:pPr eaLnBrk="1" hangingPunct="1"/>
              <a:t>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33052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B2BE-27F6-BB42-AEAF-A5755E08765A}" type="slidenum">
              <a:rPr lang="en-US">
                <a:solidFill>
                  <a:srgbClr val="FFFF00"/>
                </a:solidFill>
              </a:rPr>
              <a:pPr eaLnBrk="1" hangingPunct="1"/>
              <a:t>21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234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B2BE-27F6-BB42-AEAF-A5755E08765A}" type="slidenum">
              <a:rPr lang="en-US">
                <a:solidFill>
                  <a:srgbClr val="FFFF00"/>
                </a:solidFill>
              </a:rPr>
              <a:pPr eaLnBrk="1" hangingPunct="1"/>
              <a:t>22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1146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B2BE-27F6-BB42-AEAF-A5755E08765A}" type="slidenum">
              <a:rPr lang="en-US">
                <a:solidFill>
                  <a:srgbClr val="FFFF00"/>
                </a:solidFill>
              </a:rPr>
              <a:pPr eaLnBrk="1" hangingPunct="1"/>
              <a:t>23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286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37F"/>
                </a:solidFill>
              </a:defRPr>
            </a:lvl1pPr>
            <a:lvl2pPr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17034" y="3708399"/>
            <a:ext cx="7112000" cy="26571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4346575" algn="l"/>
              </a:tabLst>
            </a:pPr>
            <a:r>
              <a:rPr lang="en-US" sz="26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J.B. Cole,</a:t>
            </a:r>
            <a:r>
              <a:rPr lang="en-US" sz="2600" b="1" baseline="3000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1,*</a:t>
            </a:r>
            <a:r>
              <a:rPr lang="en-US" sz="26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 C. Egger-Danner, A.J. Bradley, N. </a:t>
            </a:r>
            <a:r>
              <a:rPr lang="en-US" sz="2600" b="1" baseline="0" dirty="0" err="1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Gengler</a:t>
            </a:r>
            <a:r>
              <a:rPr lang="en-US" sz="26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, B. </a:t>
            </a:r>
            <a:r>
              <a:rPr lang="en-US" sz="2600" b="1" baseline="0" dirty="0" err="1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Heringstad</a:t>
            </a:r>
            <a:r>
              <a:rPr lang="en-US" sz="26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, J.E. Pryce, and K.F. Stock</a:t>
            </a: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400" b="1" baseline="3000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Animal Genomics and Improvement Laboratory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 Agricultural Research Service, USDA	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 Beltsville, MD 20705-2350</a:t>
            </a:r>
          </a:p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en-US" sz="2400" b="1" baseline="0" dirty="0" err="1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john.cole@ars.usda.gov</a:t>
            </a:r>
            <a:endParaRPr lang="en-US" sz="2400" b="1" baseline="0" dirty="0" smtClean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10/27/16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9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3413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8402294" y="6583680"/>
            <a:ext cx="6354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smtClean="0">
                <a:latin typeface="Calibri" pitchFamily="34" charset="0"/>
                <a:cs typeface="Calibri" pitchFamily="34" charset="0"/>
              </a:rPr>
              <a:t>Cole et al.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87313" y="6583680"/>
            <a:ext cx="67833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ICAR Chile 2016 – October 28, 2016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marL="0" marR="0" indent="0" algn="l" defTabSz="914400" rtl="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0" r:id="rId3"/>
    <p:sldLayoutId id="2147483681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7511" y="559327"/>
            <a:ext cx="5039022" cy="2154436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sz="3500" dirty="0"/>
              <a:t>Updated guidelines for the recording, evaluation, and genetic improvement of udder health in dairy cattle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5757167" y="546136"/>
            <a:ext cx="3085689" cy="2194560"/>
            <a:chOff x="5896858" y="381919"/>
            <a:chExt cx="2571408" cy="1828800"/>
          </a:xfrm>
        </p:grpSpPr>
        <p:pic>
          <p:nvPicPr>
            <p:cNvPr id="15" name="Picture 14" descr="cow minus DNA2.png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896858" y="381919"/>
              <a:ext cx="2571408" cy="182880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1" descr="DNA_orbit_animated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2240000" flipH="1">
              <a:off x="6615925" y="565965"/>
              <a:ext cx="502920" cy="8835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9554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Lactoferrin</a:t>
            </a:r>
            <a:r>
              <a:rPr lang="en-US" dirty="0" smtClean="0"/>
              <a:t> 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31983"/>
          </a:xfrm>
        </p:spPr>
        <p:txBody>
          <a:bodyPr/>
          <a:lstStyle/>
          <a:p>
            <a:r>
              <a:rPr lang="en-US" dirty="0" err="1"/>
              <a:t>Lactoferrin</a:t>
            </a:r>
            <a:r>
              <a:rPr lang="en-US" dirty="0"/>
              <a:t> is an iron-binding glycoprotein </a:t>
            </a:r>
            <a:r>
              <a:rPr lang="en-US" dirty="0" smtClean="0"/>
              <a:t>naturally </a:t>
            </a:r>
            <a:r>
              <a:rPr lang="en-US" dirty="0"/>
              <a:t>present in milk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</a:t>
            </a:r>
            <a:r>
              <a:rPr lang="en-US" dirty="0"/>
              <a:t>also </a:t>
            </a:r>
            <a:r>
              <a:rPr lang="en-US" dirty="0" smtClean="0"/>
              <a:t>is </a:t>
            </a:r>
            <a:r>
              <a:rPr lang="en-US" dirty="0"/>
              <a:t>released by </a:t>
            </a:r>
            <a:r>
              <a:rPr lang="en-US" dirty="0" smtClean="0"/>
              <a:t>neutrophils </a:t>
            </a:r>
            <a:r>
              <a:rPr lang="en-US" dirty="0"/>
              <a:t>during inflammation, which is consistent with its role </a:t>
            </a:r>
            <a:r>
              <a:rPr lang="en-US" dirty="0" smtClean="0"/>
              <a:t>in </a:t>
            </a:r>
            <a:r>
              <a:rPr lang="en-US" dirty="0"/>
              <a:t>host defense </a:t>
            </a:r>
            <a:r>
              <a:rPr lang="en-US" dirty="0" smtClean="0"/>
              <a:t>inflammation</a:t>
            </a:r>
          </a:p>
          <a:p>
            <a:r>
              <a:rPr lang="en-US" dirty="0" err="1" smtClean="0"/>
              <a:t>Soyeurt</a:t>
            </a:r>
            <a:r>
              <a:rPr lang="en-US" dirty="0" smtClean="0"/>
              <a:t> </a:t>
            </a:r>
            <a:r>
              <a:rPr lang="en-US" dirty="0"/>
              <a:t>et al. (2012) </a:t>
            </a:r>
            <a:r>
              <a:rPr lang="en-US" dirty="0" smtClean="0"/>
              <a:t>showed </a:t>
            </a:r>
            <a:r>
              <a:rPr lang="en-US" dirty="0"/>
              <a:t>that </a:t>
            </a:r>
            <a:r>
              <a:rPr lang="en-US" dirty="0" smtClean="0"/>
              <a:t>MIR </a:t>
            </a:r>
            <a:r>
              <a:rPr lang="en-US" dirty="0"/>
              <a:t>spectroscopy can </a:t>
            </a:r>
            <a:r>
              <a:rPr lang="en-US" dirty="0" smtClean="0"/>
              <a:t>cheaply </a:t>
            </a:r>
            <a:r>
              <a:rPr lang="en-US" dirty="0"/>
              <a:t>and rapidly predict milk </a:t>
            </a:r>
            <a:r>
              <a:rPr lang="en-US" dirty="0" err="1"/>
              <a:t>lactoferrin</a:t>
            </a:r>
            <a:r>
              <a:rPr lang="en-US" dirty="0"/>
              <a:t> </a:t>
            </a:r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65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scl1-1.fna.fbcdn.net/v/t1.0-9/14713559_10154477250188463_6590925869581207971_n.jpg?oh=d2e9db54aeb4cd1f3fb35da9099408a8&amp;oe=589BCE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1"/>
          <a:stretch/>
        </p:blipFill>
        <p:spPr bwMode="auto">
          <a:xfrm>
            <a:off x="1642868" y="1180615"/>
            <a:ext cx="5786634" cy="50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phenotypes are regularly suggested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92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</a:t>
            </a:r>
            <a:r>
              <a:rPr lang="mr-IN" dirty="0" smtClean="0"/>
              <a:t>–</a:t>
            </a:r>
            <a:r>
              <a:rPr lang="en-US" dirty="0" smtClean="0"/>
              <a:t> Herd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5"/>
          </a:xfrm>
        </p:spPr>
        <p:txBody>
          <a:bodyPr/>
          <a:lstStyle/>
          <a:p>
            <a:r>
              <a:rPr lang="en-US" dirty="0" smtClean="0"/>
              <a:t>Benchmarking supports successful farming</a:t>
            </a:r>
          </a:p>
          <a:p>
            <a:r>
              <a:rPr lang="en-US" dirty="0" smtClean="0"/>
              <a:t>Comparing cows to </a:t>
            </a:r>
            <a:r>
              <a:rPr lang="en-US" dirty="0" err="1" smtClean="0"/>
              <a:t>herdmates</a:t>
            </a:r>
            <a:r>
              <a:rPr lang="en-US" dirty="0" smtClean="0"/>
              <a:t> identifies </a:t>
            </a:r>
            <a:r>
              <a:rPr lang="en-US" dirty="0"/>
              <a:t>individuals </a:t>
            </a:r>
            <a:r>
              <a:rPr lang="en-US" dirty="0" smtClean="0"/>
              <a:t>performing beyond expectations</a:t>
            </a:r>
          </a:p>
          <a:p>
            <a:r>
              <a:rPr lang="en-US" dirty="0" smtClean="0"/>
              <a:t>Cohort summaries permit </a:t>
            </a:r>
            <a:r>
              <a:rPr lang="en-US" dirty="0"/>
              <a:t>benchmarking of </a:t>
            </a:r>
            <a:r>
              <a:rPr lang="en-US" dirty="0" smtClean="0"/>
              <a:t>farms </a:t>
            </a:r>
            <a:r>
              <a:rPr lang="en-US" dirty="0"/>
              <a:t>against </a:t>
            </a:r>
            <a:r>
              <a:rPr lang="en-US" dirty="0" smtClean="0"/>
              <a:t>contemporaries</a:t>
            </a:r>
          </a:p>
          <a:p>
            <a:r>
              <a:rPr lang="en-US" dirty="0" smtClean="0"/>
              <a:t>Important </a:t>
            </a:r>
            <a:r>
              <a:rPr lang="en-US" dirty="0"/>
              <a:t>when milk pricing schemes include differential payment based on milk </a:t>
            </a:r>
            <a:r>
              <a:rPr lang="en-US" dirty="0" smtClean="0"/>
              <a:t>quality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206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r>
              <a:rPr lang="mr-IN" dirty="0" smtClean="0"/>
              <a:t>–</a:t>
            </a:r>
            <a:r>
              <a:rPr lang="en-US" dirty="0" smtClean="0"/>
              <a:t> Population health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939540"/>
          </a:xfrm>
        </p:spPr>
        <p:txBody>
          <a:bodyPr/>
          <a:lstStyle/>
          <a:p>
            <a:r>
              <a:rPr lang="en-US" dirty="0" smtClean="0"/>
              <a:t>National </a:t>
            </a:r>
            <a:r>
              <a:rPr lang="en-US" dirty="0"/>
              <a:t>monitoring programs </a:t>
            </a:r>
            <a:r>
              <a:rPr lang="en-US" dirty="0" smtClean="0"/>
              <a:t>must meet </a:t>
            </a:r>
            <a:r>
              <a:rPr lang="en-US" dirty="0"/>
              <a:t>the demands of authorities, consumers, and </a:t>
            </a:r>
            <a:r>
              <a:rPr lang="en-US" dirty="0" smtClean="0"/>
              <a:t>producers</a:t>
            </a:r>
          </a:p>
          <a:p>
            <a:r>
              <a:rPr lang="en-US" dirty="0" smtClean="0"/>
              <a:t>Farmers </a:t>
            </a:r>
            <a:r>
              <a:rPr lang="en-US" dirty="0"/>
              <a:t>benefit from increased consumer confidence in safe and responsible </a:t>
            </a:r>
            <a:r>
              <a:rPr lang="en-US" dirty="0" smtClean="0"/>
              <a:t>food</a:t>
            </a:r>
          </a:p>
          <a:p>
            <a:r>
              <a:rPr lang="en-US" dirty="0" smtClean="0"/>
              <a:t>Disease surveillance is important to protect integrity of national herds</a:t>
            </a:r>
          </a:p>
        </p:txBody>
      </p:sp>
    </p:spTree>
    <p:extLst>
      <p:ext uri="{BB962C8B-B14F-4D97-AF65-F5344CB8AC3E}">
        <p14:creationId xmlns:p14="http://schemas.microsoft.com/office/powerpoint/2010/main" val="193331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</a:t>
            </a:r>
            <a:r>
              <a:rPr lang="mr-IN" dirty="0" smtClean="0"/>
              <a:t>–</a:t>
            </a:r>
            <a:r>
              <a:rPr lang="en-US" dirty="0" smtClean="0"/>
              <a:t> Genetic evaluation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170646"/>
          </a:xfrm>
        </p:spPr>
        <p:txBody>
          <a:bodyPr/>
          <a:lstStyle/>
          <a:p>
            <a:r>
              <a:rPr lang="en-US" dirty="0" smtClean="0"/>
              <a:t>Breeding </a:t>
            </a:r>
            <a:r>
              <a:rPr lang="en-US" dirty="0"/>
              <a:t>values for udder health traits of marketed bulls should be published </a:t>
            </a:r>
            <a:r>
              <a:rPr lang="en-US" dirty="0" smtClean="0"/>
              <a:t>routinely</a:t>
            </a:r>
          </a:p>
          <a:p>
            <a:r>
              <a:rPr lang="en-US" dirty="0" smtClean="0"/>
              <a:t>Total </a:t>
            </a:r>
            <a:r>
              <a:rPr lang="en-US" dirty="0"/>
              <a:t>merit indices </a:t>
            </a:r>
            <a:r>
              <a:rPr lang="en-US" dirty="0" smtClean="0"/>
              <a:t>should include </a:t>
            </a:r>
            <a:r>
              <a:rPr lang="en-US" dirty="0"/>
              <a:t>an udder health </a:t>
            </a:r>
            <a:r>
              <a:rPr lang="en-US" dirty="0" smtClean="0"/>
              <a:t>sub-index</a:t>
            </a:r>
          </a:p>
          <a:p>
            <a:r>
              <a:rPr lang="en-US" dirty="0" smtClean="0"/>
              <a:t>Udder </a:t>
            </a:r>
            <a:r>
              <a:rPr lang="en-US" dirty="0"/>
              <a:t>health </a:t>
            </a:r>
            <a:r>
              <a:rPr lang="en-US" dirty="0" smtClean="0"/>
              <a:t>sub-indices may include both </a:t>
            </a:r>
            <a:r>
              <a:rPr lang="en-US" dirty="0"/>
              <a:t>direct </a:t>
            </a:r>
            <a:r>
              <a:rPr lang="en-US" dirty="0" smtClean="0"/>
              <a:t>and </a:t>
            </a:r>
            <a:r>
              <a:rPr lang="en-US" dirty="0"/>
              <a:t>indirect </a:t>
            </a:r>
            <a:r>
              <a:rPr lang="en-US" dirty="0" smtClean="0"/>
              <a:t>predictors </a:t>
            </a:r>
            <a:r>
              <a:rPr lang="en-US" dirty="0"/>
              <a:t>of udder </a:t>
            </a:r>
            <a:r>
              <a:rPr lang="en-US" dirty="0" smtClean="0"/>
              <a:t>health</a:t>
            </a:r>
          </a:p>
          <a:p>
            <a:r>
              <a:rPr lang="en-US" dirty="0" smtClean="0"/>
              <a:t>A </a:t>
            </a:r>
            <a:r>
              <a:rPr lang="en-US" dirty="0"/>
              <a:t>combination of direct and indirect information maximizes the accuracy of </a:t>
            </a:r>
            <a:r>
              <a:rPr lang="en-US" dirty="0" smtClean="0"/>
              <a:t>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9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5248729" y="6229290"/>
            <a:ext cx="3742213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sz="1000" b="1" dirty="0">
                <a:solidFill>
                  <a:schemeClr val="bg1"/>
                </a:solidFill>
              </a:rPr>
              <a:t>Source: Miglior et </a:t>
            </a:r>
            <a:r>
              <a:rPr lang="en-US" sz="1000" b="1" dirty="0" smtClean="0">
                <a:solidFill>
                  <a:schemeClr val="bg1"/>
                </a:solidFill>
              </a:rPr>
              <a:t>a</a:t>
            </a:r>
            <a:r>
              <a:rPr sz="1000" b="1" dirty="0" smtClean="0">
                <a:solidFill>
                  <a:schemeClr val="bg1"/>
                </a:solidFill>
              </a:rPr>
              <a:t>l.</a:t>
            </a:r>
            <a:r>
              <a:rPr lang="en-US" sz="1000" b="1" dirty="0" smtClean="0">
                <a:solidFill>
                  <a:schemeClr val="bg1"/>
                </a:solidFill>
              </a:rPr>
              <a:t> (</a:t>
            </a:r>
            <a:r>
              <a:rPr sz="1000" b="1" dirty="0" smtClean="0">
                <a:solidFill>
                  <a:schemeClr val="bg1"/>
                </a:solidFill>
              </a:rPr>
              <a:t>2012</a:t>
            </a:r>
            <a:r>
              <a:rPr lang="en-US" sz="1000" b="1" dirty="0" smtClean="0">
                <a:solidFill>
                  <a:schemeClr val="bg1"/>
                </a:solidFill>
              </a:rPr>
              <a:t>)</a:t>
            </a:r>
            <a:endParaRPr sz="1000" b="1" dirty="0">
              <a:solidFill>
                <a:schemeClr val="bg1"/>
              </a:solidFill>
            </a:endParaRPr>
          </a:p>
        </p:txBody>
      </p:sp>
      <p:sp>
        <p:nvSpPr>
          <p:cNvPr id="71" name="Shape 71"/>
          <p:cNvSpPr>
            <a:spLocks noGrp="1"/>
          </p:cNvSpPr>
          <p:nvPr>
            <p:ph type="title" idx="4294967295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00"/>
                </a:solidFill>
              </a:rPr>
              <a:t>Selection indices include many traits</a:t>
            </a:r>
            <a:r>
              <a:rPr lang="is-IS" sz="3600" b="1" dirty="0" smtClean="0">
                <a:solidFill>
                  <a:srgbClr val="FFFF00"/>
                </a:solidFill>
              </a:rPr>
              <a:t>…</a:t>
            </a:r>
            <a:endParaRPr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-71415" y="1188357"/>
          <a:ext cx="9062357" cy="501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onut 1"/>
          <p:cNvSpPr/>
          <p:nvPr/>
        </p:nvSpPr>
        <p:spPr bwMode="auto">
          <a:xfrm>
            <a:off x="8032955" y="3873910"/>
            <a:ext cx="845574" cy="275303"/>
          </a:xfrm>
          <a:prstGeom prst="don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Frame 2"/>
          <p:cNvSpPr/>
          <p:nvPr/>
        </p:nvSpPr>
        <p:spPr bwMode="auto">
          <a:xfrm>
            <a:off x="5248729" y="1337187"/>
            <a:ext cx="650626" cy="285135"/>
          </a:xfrm>
          <a:prstGeom prst="fram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rame 3"/>
          <p:cNvSpPr/>
          <p:nvPr/>
        </p:nvSpPr>
        <p:spPr bwMode="auto">
          <a:xfrm>
            <a:off x="5248729" y="1337187"/>
            <a:ext cx="650626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rame 7"/>
          <p:cNvSpPr/>
          <p:nvPr/>
        </p:nvSpPr>
        <p:spPr bwMode="auto">
          <a:xfrm>
            <a:off x="6944792" y="1587911"/>
            <a:ext cx="650626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rame 8"/>
          <p:cNvSpPr/>
          <p:nvPr/>
        </p:nvSpPr>
        <p:spPr bwMode="auto">
          <a:xfrm>
            <a:off x="6364691" y="1843547"/>
            <a:ext cx="650626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ame 9"/>
          <p:cNvSpPr/>
          <p:nvPr/>
        </p:nvSpPr>
        <p:spPr bwMode="auto">
          <a:xfrm>
            <a:off x="5863244" y="2079523"/>
            <a:ext cx="921014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ame 10"/>
          <p:cNvSpPr/>
          <p:nvPr/>
        </p:nvSpPr>
        <p:spPr bwMode="auto">
          <a:xfrm>
            <a:off x="6158215" y="2335165"/>
            <a:ext cx="650626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rame 11"/>
          <p:cNvSpPr/>
          <p:nvPr/>
        </p:nvSpPr>
        <p:spPr bwMode="auto">
          <a:xfrm>
            <a:off x="5607605" y="2571137"/>
            <a:ext cx="757085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rame 12"/>
          <p:cNvSpPr/>
          <p:nvPr/>
        </p:nvSpPr>
        <p:spPr bwMode="auto">
          <a:xfrm>
            <a:off x="4073769" y="2826778"/>
            <a:ext cx="390076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ame 13"/>
          <p:cNvSpPr/>
          <p:nvPr/>
        </p:nvSpPr>
        <p:spPr bwMode="auto">
          <a:xfrm>
            <a:off x="5342136" y="3052917"/>
            <a:ext cx="891515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ame 14"/>
          <p:cNvSpPr/>
          <p:nvPr/>
        </p:nvSpPr>
        <p:spPr bwMode="auto">
          <a:xfrm>
            <a:off x="6177876" y="3308560"/>
            <a:ext cx="766915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rame 15"/>
          <p:cNvSpPr/>
          <p:nvPr/>
        </p:nvSpPr>
        <p:spPr bwMode="auto">
          <a:xfrm>
            <a:off x="5430624" y="3800173"/>
            <a:ext cx="953729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Frame 16"/>
          <p:cNvSpPr/>
          <p:nvPr/>
        </p:nvSpPr>
        <p:spPr bwMode="auto">
          <a:xfrm>
            <a:off x="7098890" y="3544535"/>
            <a:ext cx="427704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Frame 17"/>
          <p:cNvSpPr/>
          <p:nvPr/>
        </p:nvSpPr>
        <p:spPr bwMode="auto">
          <a:xfrm>
            <a:off x="5765682" y="4045984"/>
            <a:ext cx="599008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Frame 18"/>
          <p:cNvSpPr/>
          <p:nvPr/>
        </p:nvSpPr>
        <p:spPr bwMode="auto">
          <a:xfrm>
            <a:off x="4424309" y="4290189"/>
            <a:ext cx="1183296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rame 19"/>
          <p:cNvSpPr/>
          <p:nvPr/>
        </p:nvSpPr>
        <p:spPr bwMode="auto">
          <a:xfrm>
            <a:off x="7108722" y="4531082"/>
            <a:ext cx="421746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Frame 20"/>
          <p:cNvSpPr/>
          <p:nvPr/>
        </p:nvSpPr>
        <p:spPr bwMode="auto">
          <a:xfrm>
            <a:off x="5914582" y="5012861"/>
            <a:ext cx="650626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Frame 21"/>
          <p:cNvSpPr/>
          <p:nvPr/>
        </p:nvSpPr>
        <p:spPr bwMode="auto">
          <a:xfrm>
            <a:off x="5854068" y="5258672"/>
            <a:ext cx="720971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ame 22"/>
          <p:cNvSpPr/>
          <p:nvPr/>
        </p:nvSpPr>
        <p:spPr bwMode="auto">
          <a:xfrm>
            <a:off x="6249726" y="5504483"/>
            <a:ext cx="534532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ame 23"/>
          <p:cNvSpPr/>
          <p:nvPr/>
        </p:nvSpPr>
        <p:spPr bwMode="auto">
          <a:xfrm>
            <a:off x="6977597" y="4771970"/>
            <a:ext cx="367100" cy="285135"/>
          </a:xfrm>
          <a:prstGeom prst="fram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15905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09" y="2441031"/>
            <a:ext cx="810768" cy="597408"/>
          </a:xfrm>
          <a:prstGeom prst="rect">
            <a:avLst/>
          </a:prstGeom>
        </p:spPr>
      </p:pic>
      <p:pic>
        <p:nvPicPr>
          <p:cNvPr id="2" name="Picture 1" descr="b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82" y="1295400"/>
            <a:ext cx="871728" cy="646176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565062958"/>
              </p:ext>
            </p:extLst>
          </p:nvPr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0813" y="152400"/>
            <a:ext cx="8916987" cy="584775"/>
          </a:xfrm>
        </p:spPr>
        <p:txBody>
          <a:bodyPr/>
          <a:lstStyle/>
          <a:p>
            <a:r>
              <a:rPr lang="en-US" b="1" dirty="0" smtClean="0"/>
              <a:t>Holstein somatic cell score (log</a:t>
            </a:r>
            <a:r>
              <a:rPr lang="en-US" b="1" baseline="-25000" dirty="0" smtClean="0"/>
              <a:t>2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574429" y="1435238"/>
            <a:ext cx="457200" cy="1825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45"/>
          <p:cNvSpPr txBox="1">
            <a:spLocks noChangeArrowheads="1"/>
          </p:cNvSpPr>
          <p:nvPr/>
        </p:nvSpPr>
        <p:spPr bwMode="auto">
          <a:xfrm>
            <a:off x="5285780" y="2551493"/>
            <a:ext cx="457200" cy="19367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sz="16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6621110" y="2146749"/>
            <a:ext cx="0" cy="4572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831125" y="3288119"/>
            <a:ext cx="0" cy="45720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 rot="2580000">
            <a:off x="6062573" y="2867122"/>
            <a:ext cx="2065965" cy="338554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0.02/yr</a:t>
            </a:r>
            <a:endParaRPr lang="en-US" sz="22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2006600" y="2311400"/>
            <a:ext cx="6324600" cy="0"/>
          </a:xfrm>
          <a:prstGeom prst="line">
            <a:avLst/>
          </a:prstGeom>
          <a:noFill/>
          <a:ln w="3175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095500" y="1778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Phenotypic base = 3.0</a:t>
            </a: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 smtClean="0"/>
              <a:t>Udder </a:t>
            </a:r>
            <a:r>
              <a:rPr lang="en-US" dirty="0"/>
              <a:t>health guidelines will continue to </a:t>
            </a:r>
            <a:r>
              <a:rPr lang="en-US" dirty="0" smtClean="0"/>
              <a:t>evolve</a:t>
            </a:r>
          </a:p>
          <a:p>
            <a:pPr lvl="1"/>
            <a:r>
              <a:rPr lang="en-US" dirty="0" smtClean="0"/>
              <a:t>Technology </a:t>
            </a:r>
            <a:r>
              <a:rPr lang="en-US" dirty="0"/>
              <a:t>available for monitoring cow performance </a:t>
            </a:r>
            <a:r>
              <a:rPr lang="en-US" dirty="0" smtClean="0"/>
              <a:t>will improve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precise phenotypes </a:t>
            </a:r>
            <a:r>
              <a:rPr lang="en-US" dirty="0" smtClean="0"/>
              <a:t>will become </a:t>
            </a:r>
            <a:r>
              <a:rPr lang="en-US" dirty="0"/>
              <a:t>available for lower </a:t>
            </a:r>
            <a:r>
              <a:rPr lang="en-US" dirty="0" smtClean="0"/>
              <a:t>costs</a:t>
            </a:r>
          </a:p>
          <a:p>
            <a:r>
              <a:rPr lang="en-US" dirty="0" smtClean="0"/>
              <a:t>The goal remains to provide farmers </a:t>
            </a:r>
            <a:r>
              <a:rPr lang="en-US" dirty="0"/>
              <a:t>with </a:t>
            </a:r>
            <a:r>
              <a:rPr lang="en-US" dirty="0" smtClean="0"/>
              <a:t>tools </a:t>
            </a:r>
            <a:r>
              <a:rPr lang="en-US" dirty="0"/>
              <a:t>for </a:t>
            </a:r>
            <a:r>
              <a:rPr lang="en-US" dirty="0" smtClean="0"/>
              <a:t>making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54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Affiliations</a:t>
            </a:r>
            <a:endParaRPr lang="en-US" dirty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62760"/>
          </a:xfrm>
        </p:spPr>
        <p:txBody>
          <a:bodyPr/>
          <a:lstStyle/>
          <a:p>
            <a:r>
              <a:rPr lang="en-US" sz="2000" dirty="0"/>
              <a:t>C. </a:t>
            </a:r>
            <a:r>
              <a:rPr lang="en-US" sz="2000" dirty="0" smtClean="0"/>
              <a:t>Egger-Danner, </a:t>
            </a:r>
            <a:r>
              <a:rPr lang="de-DE" sz="2000" dirty="0" err="1" smtClean="0"/>
              <a:t>ZuchtData</a:t>
            </a:r>
            <a:r>
              <a:rPr lang="de-DE" sz="2000" dirty="0" smtClean="0"/>
              <a:t> </a:t>
            </a:r>
            <a:r>
              <a:rPr lang="de-DE" sz="2000" dirty="0"/>
              <a:t>EDV-Dienstleistungen GmbH, Vienna, </a:t>
            </a:r>
            <a:r>
              <a:rPr lang="de-DE" sz="2000" dirty="0" smtClean="0"/>
              <a:t>Austria</a:t>
            </a:r>
            <a:endParaRPr lang="en-US" sz="2000" dirty="0" smtClean="0"/>
          </a:p>
          <a:p>
            <a:r>
              <a:rPr lang="en-US" sz="2000" dirty="0" smtClean="0"/>
              <a:t>A.J</a:t>
            </a:r>
            <a:r>
              <a:rPr lang="en-US" sz="2000" dirty="0"/>
              <a:t>. </a:t>
            </a:r>
            <a:r>
              <a:rPr lang="en-US" sz="2000" dirty="0" err="1" smtClean="0"/>
              <a:t>Bradley,University</a:t>
            </a:r>
            <a:r>
              <a:rPr lang="en-US" sz="2000" dirty="0" smtClean="0"/>
              <a:t> </a:t>
            </a:r>
            <a:r>
              <a:rPr lang="en-US" sz="2000" dirty="0"/>
              <a:t>of Nottingham, School of Veterinary Medicine and Science, Sutton </a:t>
            </a:r>
            <a:r>
              <a:rPr lang="en-US" sz="2000" dirty="0" err="1"/>
              <a:t>Bonington</a:t>
            </a:r>
            <a:r>
              <a:rPr lang="en-US" sz="2000" dirty="0"/>
              <a:t> Campus, Leicestershire, UK and Quality Milk Management Services Ltd, Cedar Barn, Easton Hill, Easton, Wells, Somerset, </a:t>
            </a:r>
            <a:r>
              <a:rPr lang="en-US" sz="2000" dirty="0" smtClean="0"/>
              <a:t>UK</a:t>
            </a:r>
          </a:p>
          <a:p>
            <a:r>
              <a:rPr lang="en-US" sz="2000" dirty="0" smtClean="0"/>
              <a:t>N</a:t>
            </a:r>
            <a:r>
              <a:rPr lang="en-US" sz="2000" dirty="0"/>
              <a:t>. </a:t>
            </a:r>
            <a:r>
              <a:rPr lang="en-US" sz="2000" dirty="0" err="1" smtClean="0"/>
              <a:t>Gengler</a:t>
            </a:r>
            <a:r>
              <a:rPr lang="en-US" sz="2000" dirty="0" smtClean="0"/>
              <a:t>, Agriculture</a:t>
            </a:r>
            <a:r>
              <a:rPr lang="en-US" sz="2000" dirty="0"/>
              <a:t>, Bio-engineering and Chemistry Department, Gembloux Agro-Bio Tech, University of Liège, Gembloux, </a:t>
            </a:r>
            <a:r>
              <a:rPr lang="en-US" sz="2000" dirty="0" smtClean="0"/>
              <a:t>Belgium</a:t>
            </a:r>
          </a:p>
          <a:p>
            <a:r>
              <a:rPr lang="en-US" sz="2000" dirty="0"/>
              <a:t>B. </a:t>
            </a:r>
            <a:r>
              <a:rPr lang="en-US" sz="2000" dirty="0" err="1" smtClean="0"/>
              <a:t>Heringstad</a:t>
            </a:r>
            <a:r>
              <a:rPr lang="en-US" sz="2000" dirty="0" smtClean="0"/>
              <a:t>, Department </a:t>
            </a:r>
            <a:r>
              <a:rPr lang="en-US" sz="2000" dirty="0"/>
              <a:t>of Animal and </a:t>
            </a:r>
            <a:r>
              <a:rPr lang="en-US" sz="2000" dirty="0" err="1"/>
              <a:t>Aquacultural</a:t>
            </a:r>
            <a:r>
              <a:rPr lang="en-US" sz="2000" dirty="0"/>
              <a:t> Sciences, Norwegian University of Life Sciences, </a:t>
            </a:r>
            <a:r>
              <a:rPr lang="en-US" sz="2000" dirty="0" err="1"/>
              <a:t>Ås</a:t>
            </a:r>
            <a:r>
              <a:rPr lang="en-US" sz="2000" dirty="0"/>
              <a:t>, Norway </a:t>
            </a:r>
            <a:endParaRPr lang="en-US" sz="2000" dirty="0" smtClean="0"/>
          </a:p>
          <a:p>
            <a:r>
              <a:rPr lang="en-US" sz="2000" dirty="0"/>
              <a:t>J.E. </a:t>
            </a:r>
            <a:r>
              <a:rPr lang="en-US" sz="2000" dirty="0" smtClean="0"/>
              <a:t>Pryce, Department </a:t>
            </a:r>
            <a:r>
              <a:rPr lang="en-US" sz="2000" dirty="0"/>
              <a:t>of Economic Developments, Jobs, Transport and Resources and La Trobe University, </a:t>
            </a:r>
            <a:r>
              <a:rPr lang="en-US" sz="2000" dirty="0" err="1"/>
              <a:t>Agribio</a:t>
            </a:r>
            <a:r>
              <a:rPr lang="en-US" sz="2000" dirty="0"/>
              <a:t>, </a:t>
            </a:r>
            <a:r>
              <a:rPr lang="en-US" sz="2000" dirty="0" err="1"/>
              <a:t>Bundoora</a:t>
            </a:r>
            <a:r>
              <a:rPr lang="en-US" sz="2000" dirty="0"/>
              <a:t>, VIC, </a:t>
            </a:r>
            <a:r>
              <a:rPr lang="en-US" sz="2000" dirty="0" smtClean="0"/>
              <a:t>Australia</a:t>
            </a:r>
          </a:p>
          <a:p>
            <a:r>
              <a:rPr lang="en-US" sz="2000" dirty="0" smtClean="0"/>
              <a:t>K.F</a:t>
            </a:r>
            <a:r>
              <a:rPr lang="en-US" sz="2000" dirty="0"/>
              <a:t>. </a:t>
            </a:r>
            <a:r>
              <a:rPr lang="en-US" sz="2000" dirty="0" smtClean="0"/>
              <a:t>Stock, IT </a:t>
            </a:r>
            <a:r>
              <a:rPr lang="en-US" sz="2000" dirty="0"/>
              <a:t>Solutions for Animal Production (</a:t>
            </a:r>
            <a:r>
              <a:rPr lang="en-US" sz="2000" dirty="0" err="1"/>
              <a:t>vit</a:t>
            </a:r>
            <a:r>
              <a:rPr lang="en-US" sz="2000" dirty="0"/>
              <a:t>), </a:t>
            </a:r>
            <a:r>
              <a:rPr lang="en-US" sz="2000" dirty="0" err="1"/>
              <a:t>Verden</a:t>
            </a:r>
            <a:r>
              <a:rPr lang="en-US" sz="2000" dirty="0"/>
              <a:t>, Germany</a:t>
            </a:r>
          </a:p>
        </p:txBody>
      </p:sp>
    </p:spTree>
    <p:extLst>
      <p:ext uri="{BB962C8B-B14F-4D97-AF65-F5344CB8AC3E}">
        <p14:creationId xmlns:p14="http://schemas.microsoft.com/office/powerpoint/2010/main" val="160903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Picture 7" descr="crossbred.jpg"/>
          <p:cNvPicPr>
            <a:picLocks noChangeAspect="1"/>
          </p:cNvPicPr>
          <p:nvPr/>
        </p:nvPicPr>
        <p:blipFill>
          <a:blip r:embed="rId2" cstate="print"/>
          <a:srcRect t="5070" b="3380"/>
          <a:stretch>
            <a:fillRect/>
          </a:stretch>
        </p:blipFill>
        <p:spPr>
          <a:xfrm>
            <a:off x="-411480" y="639031"/>
            <a:ext cx="9966960" cy="60252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0" y="5228614"/>
            <a:ext cx="9144000" cy="1118255"/>
          </a:xfrm>
          <a:prstGeom prst="rect">
            <a:avLst/>
          </a:prstGeom>
          <a:solidFill>
            <a:srgbClr val="CCFFCC">
              <a:alpha val="35294"/>
            </a:srgbClr>
          </a:solidFill>
          <a:effectLst>
            <a:softEdge rad="127000"/>
          </a:effectLst>
        </p:spPr>
        <p:txBody>
          <a:bodyPr wrap="square" lIns="182880" tIns="137160" rIns="137160" bIns="91440" rtlCol="0">
            <a:spAutoFit/>
          </a:bodyPr>
          <a:lstStyle/>
          <a:p>
            <a:pPr marL="803275">
              <a:lnSpc>
                <a:spcPts val="2200"/>
              </a:lnSpc>
            </a:pPr>
            <a:r>
              <a:rPr lang="en-US" sz="2000" b="1" dirty="0" smtClean="0">
                <a:solidFill>
                  <a:srgbClr val="00337F"/>
                </a:solidFill>
                <a:cs typeface="Calibri" pitchFamily="34" charset="0"/>
              </a:rPr>
              <a:t>Holstein and Jersey crossbreds graze on American Farm Land Trust’s</a:t>
            </a:r>
          </a:p>
          <a:p>
            <a:pPr marL="803275">
              <a:lnSpc>
                <a:spcPts val="2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337F"/>
                </a:solidFill>
                <a:cs typeface="Calibri" pitchFamily="34" charset="0"/>
              </a:rPr>
              <a:t>Cove Mountain Farm in south-central Pennsylvania</a:t>
            </a:r>
          </a:p>
          <a:p>
            <a:pPr marL="803275"/>
            <a:r>
              <a:rPr lang="en-US" sz="1600" b="1" i="1" dirty="0" smtClean="0">
                <a:solidFill>
                  <a:srgbClr val="00563F"/>
                </a:solidFill>
                <a:cs typeface="Calibri" pitchFamily="34" charset="0"/>
              </a:rPr>
              <a:t>Source: ARS Image Gallery, image #K8587-14; photo by Bob Nichols</a:t>
            </a:r>
            <a:endParaRPr lang="en-US" sz="1600" b="1" i="1" dirty="0">
              <a:solidFill>
                <a:srgbClr val="00563F"/>
              </a:solidFill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4300" y="3464015"/>
            <a:ext cx="9118601" cy="1944122"/>
          </a:xfrm>
          <a:prstGeom prst="rect">
            <a:avLst/>
          </a:prstGeom>
          <a:solidFill>
            <a:srgbClr val="8AAE72">
              <a:alpha val="40000"/>
            </a:srgbClr>
          </a:solidFill>
          <a:effectLst>
            <a:softEdge rad="317500"/>
          </a:effectLst>
        </p:spPr>
        <p:txBody>
          <a:bodyPr wrap="square" lIns="182880" tIns="137160" rIns="182880" bIns="137160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2800" b="1" dirty="0" smtClean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FTWG web site:</a:t>
            </a:r>
          </a:p>
          <a:p>
            <a:pPr algn="ctr">
              <a:lnSpc>
                <a:spcPts val="4400"/>
              </a:lnSpc>
            </a:pPr>
            <a:r>
              <a:rPr lang="en-US" sz="28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http://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www.icar.org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</a:t>
            </a:r>
            <a:r>
              <a:rPr lang="en-US" sz="2800" b="1" dirty="0" err="1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index.php</a:t>
            </a:r>
            <a:r>
              <a:rPr lang="en-US" sz="2800" b="1" dirty="0">
                <a:ln w="12700">
                  <a:noFill/>
                  <a:prstDash val="solid"/>
                </a:ln>
                <a:solidFill>
                  <a:srgbClr val="55FDFF"/>
                </a:solidFill>
                <a:effectLst>
                  <a:glow rad="139700">
                    <a:srgbClr val="003200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Calibri" pitchFamily="34" charset="0"/>
              </a:rPr>
              <a:t>/technical-bodies/working-groups/functional-traits-working-group/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</a:t>
            </a:r>
            <a:endParaRPr lang="en-US" dirty="0" smtClean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9600" cy="4642296"/>
          </a:xfrm>
        </p:spPr>
        <p:txBody>
          <a:bodyPr/>
          <a:lstStyle/>
          <a:p>
            <a:pPr marL="320040" indent="-320040">
              <a:lnSpc>
                <a:spcPts val="2800"/>
              </a:lnSpc>
              <a:spcAft>
                <a:spcPts val="1800"/>
              </a:spcAft>
              <a:tabLst>
                <a:tab pos="8229600" algn="r"/>
              </a:tabLst>
            </a:pPr>
            <a:r>
              <a:rPr lang="en-US" sz="2700" dirty="0"/>
              <a:t>A healthy udder is free from </a:t>
            </a:r>
            <a:r>
              <a:rPr lang="en-US" sz="2700" dirty="0" smtClean="0"/>
              <a:t>mastitis, which is </a:t>
            </a:r>
            <a:r>
              <a:rPr lang="en-US" sz="2700" dirty="0"/>
              <a:t>the most costly disease of dairy cattle </a:t>
            </a:r>
            <a:r>
              <a:rPr lang="en-US" sz="2700" dirty="0" smtClean="0"/>
              <a:t>(</a:t>
            </a:r>
            <a:r>
              <a:rPr lang="en-US" sz="2700" dirty="0" err="1"/>
              <a:t>Seegers</a:t>
            </a:r>
            <a:r>
              <a:rPr lang="en-US" sz="2700" dirty="0"/>
              <a:t> et al., </a:t>
            </a:r>
            <a:r>
              <a:rPr lang="en-US" sz="2700" dirty="0" smtClean="0"/>
              <a:t>2003)</a:t>
            </a:r>
          </a:p>
          <a:p>
            <a:pPr marL="320040" indent="-320040">
              <a:lnSpc>
                <a:spcPts val="2800"/>
              </a:lnSpc>
              <a:spcAft>
                <a:spcPts val="1800"/>
              </a:spcAft>
              <a:tabLst>
                <a:tab pos="8229600" algn="r"/>
              </a:tabLst>
            </a:pPr>
            <a:r>
              <a:rPr lang="en-US" sz="2700" dirty="0" smtClean="0"/>
              <a:t>Udder </a:t>
            </a:r>
            <a:r>
              <a:rPr lang="en-US" sz="2700" dirty="0"/>
              <a:t>health has declined in many breeds because of </a:t>
            </a:r>
            <a:r>
              <a:rPr lang="en-US" sz="2700" dirty="0" smtClean="0"/>
              <a:t>unfavorable </a:t>
            </a:r>
            <a:r>
              <a:rPr lang="en-US" sz="2700" dirty="0"/>
              <a:t>correlations with production (</a:t>
            </a:r>
            <a:r>
              <a:rPr lang="en-US" sz="2700" dirty="0" err="1"/>
              <a:t>Ødegård</a:t>
            </a:r>
            <a:r>
              <a:rPr lang="en-US" sz="2700" dirty="0"/>
              <a:t> et al., 2003</a:t>
            </a:r>
            <a:r>
              <a:rPr lang="en-US" sz="2700" dirty="0" smtClean="0"/>
              <a:t>)</a:t>
            </a:r>
          </a:p>
          <a:p>
            <a:pPr marL="320040" indent="-320040">
              <a:lnSpc>
                <a:spcPts val="2800"/>
              </a:lnSpc>
              <a:spcAft>
                <a:spcPts val="1800"/>
              </a:spcAft>
              <a:tabLst>
                <a:tab pos="8229600" algn="r"/>
              </a:tabLst>
            </a:pPr>
            <a:r>
              <a:rPr lang="en-US" sz="2700" dirty="0" smtClean="0"/>
              <a:t>Poor udder </a:t>
            </a:r>
            <a:r>
              <a:rPr lang="en-US" sz="2700" dirty="0"/>
              <a:t>health increases </a:t>
            </a:r>
            <a:r>
              <a:rPr lang="en-US" sz="2700" dirty="0" smtClean="0"/>
              <a:t>costs</a:t>
            </a:r>
            <a:r>
              <a:rPr lang="en-US" sz="2700" dirty="0"/>
              <a:t>, results in higher rates of involuntary culling, decreases revenue, and harms animal </a:t>
            </a:r>
            <a:r>
              <a:rPr lang="en-US" sz="2700" dirty="0" smtClean="0"/>
              <a:t>welfare</a:t>
            </a:r>
          </a:p>
          <a:p>
            <a:pPr marL="320040" indent="-320040">
              <a:lnSpc>
                <a:spcPts val="2800"/>
              </a:lnSpc>
              <a:spcAft>
                <a:spcPts val="1800"/>
              </a:spcAft>
              <a:tabLst>
                <a:tab pos="8229600" algn="r"/>
              </a:tabLst>
            </a:pPr>
            <a:r>
              <a:rPr lang="en-US" sz="2700" dirty="0" smtClean="0"/>
              <a:t>Genetic </a:t>
            </a:r>
            <a:r>
              <a:rPr lang="en-US" sz="2700" dirty="0"/>
              <a:t>selection for improved udder health is an important part of dairy cattle breeding programs (Schutz, 1994; </a:t>
            </a:r>
            <a:r>
              <a:rPr lang="en-US" sz="2700" dirty="0" err="1"/>
              <a:t>Heringstad</a:t>
            </a:r>
            <a:r>
              <a:rPr lang="en-US" sz="2700" dirty="0"/>
              <a:t> et al., 2003</a:t>
            </a:r>
            <a:r>
              <a:rPr lang="en-US" sz="2700" dirty="0" smtClean="0"/>
              <a:t>)</a:t>
            </a:r>
            <a:endParaRPr lang="en-US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5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References - 1</a:t>
            </a:r>
            <a:endParaRPr lang="en-US" dirty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154984"/>
          </a:xfrm>
        </p:spPr>
        <p:txBody>
          <a:bodyPr/>
          <a:lstStyle/>
          <a:p>
            <a:r>
              <a:rPr lang="en-US" sz="2000" dirty="0" err="1"/>
              <a:t>Bramley</a:t>
            </a:r>
            <a:r>
              <a:rPr lang="en-US" sz="2000" dirty="0"/>
              <a:t>, A.J., J.S. </a:t>
            </a:r>
            <a:r>
              <a:rPr lang="en-US" sz="2000" dirty="0" err="1"/>
              <a:t>Cullor</a:t>
            </a:r>
            <a:r>
              <a:rPr lang="en-US" sz="2000" dirty="0"/>
              <a:t>, R.J. Erskine, L.K. Fox, R.J. Harmon, J.S. Hogan, S.C. Nickerson, S.P. Oliver, K.L. Smith, &amp; L.M. </a:t>
            </a:r>
            <a:r>
              <a:rPr lang="en-US" sz="2000" dirty="0" err="1"/>
              <a:t>Sordillo</a:t>
            </a:r>
            <a:r>
              <a:rPr lang="en-US" sz="2000" dirty="0"/>
              <a:t>, 1996. Current concepts of bovine mastitis. Natl. Mastitis Council 37: 1-3.</a:t>
            </a:r>
          </a:p>
          <a:p>
            <a:r>
              <a:rPr lang="en-US" sz="2000" dirty="0"/>
              <a:t>de Haas, Y., W. </a:t>
            </a:r>
            <a:r>
              <a:rPr lang="en-US" sz="2000" dirty="0" err="1"/>
              <a:t>Ouweltjes</a:t>
            </a:r>
            <a:r>
              <a:rPr lang="en-US" sz="2000" dirty="0"/>
              <a:t>, J. Ten </a:t>
            </a:r>
            <a:r>
              <a:rPr lang="en-US" sz="2000" dirty="0" err="1"/>
              <a:t>Napel</a:t>
            </a:r>
            <a:r>
              <a:rPr lang="en-US" sz="2000" dirty="0"/>
              <a:t>, J.J. </a:t>
            </a:r>
            <a:r>
              <a:rPr lang="en-US" sz="2000" dirty="0" err="1"/>
              <a:t>Windig</a:t>
            </a:r>
            <a:r>
              <a:rPr lang="en-US" sz="2000" dirty="0"/>
              <a:t> &amp; G. de Jong, 2008. Alternative somatic cell count traits as mastitis indicators for genetic selection. J. Dairy Sci. 91(6): 2501-2511.</a:t>
            </a:r>
          </a:p>
          <a:p>
            <a:r>
              <a:rPr lang="en-US" sz="2000" dirty="0" err="1"/>
              <a:t>Heringstad</a:t>
            </a:r>
            <a:r>
              <a:rPr lang="en-US" sz="2000" dirty="0"/>
              <a:t>, B., R. </a:t>
            </a:r>
            <a:r>
              <a:rPr lang="en-US" sz="2000" dirty="0" err="1"/>
              <a:t>Rekaya</a:t>
            </a:r>
            <a:r>
              <a:rPr lang="en-US" sz="2000" dirty="0"/>
              <a:t>, D. </a:t>
            </a:r>
            <a:r>
              <a:rPr lang="en-US" sz="2000" dirty="0" err="1"/>
              <a:t>Gianola</a:t>
            </a:r>
            <a:r>
              <a:rPr lang="en-US" sz="2000" dirty="0"/>
              <a:t>, G. </a:t>
            </a:r>
            <a:r>
              <a:rPr lang="en-US" sz="2000" dirty="0" err="1"/>
              <a:t>Klemetsdal</a:t>
            </a:r>
            <a:r>
              <a:rPr lang="en-US" sz="2000" dirty="0"/>
              <a:t> &amp; K.A </a:t>
            </a:r>
            <a:r>
              <a:rPr lang="en-US" sz="2000" dirty="0" err="1"/>
              <a:t>Weigel</a:t>
            </a:r>
            <a:r>
              <a:rPr lang="en-US" sz="2000" dirty="0"/>
              <a:t>. 2003. Genetic change for clinical mastitis in Norwegian Cattle: a threshold model analysis. J. Dairy Sci. 86: 369-375.</a:t>
            </a:r>
          </a:p>
          <a:p>
            <a:r>
              <a:rPr lang="en-US" sz="2000" dirty="0" err="1"/>
              <a:t>Jorani</a:t>
            </a:r>
            <a:r>
              <a:rPr lang="en-US" sz="2000" dirty="0"/>
              <a:t>, H., J. </a:t>
            </a:r>
            <a:r>
              <a:rPr lang="en-US" sz="2000" dirty="0" err="1"/>
              <a:t>Philipsson</a:t>
            </a:r>
            <a:r>
              <a:rPr lang="en-US" sz="2000" dirty="0"/>
              <a:t> &amp; J.-C. </a:t>
            </a:r>
            <a:r>
              <a:rPr lang="en-US" sz="2000" dirty="0" err="1"/>
              <a:t>Mocquot</a:t>
            </a:r>
            <a:r>
              <a:rPr lang="en-US" sz="2000" dirty="0"/>
              <a:t>, 2001. </a:t>
            </a:r>
            <a:r>
              <a:rPr lang="en-US" sz="2000" dirty="0" err="1"/>
              <a:t>Interbull</a:t>
            </a:r>
            <a:r>
              <a:rPr lang="en-US" sz="2000" dirty="0"/>
              <a:t> guidelines for national and international genetic evaluation systems in dairy cattle: Introduction. </a:t>
            </a:r>
            <a:r>
              <a:rPr lang="en-US" sz="2000" dirty="0" err="1"/>
              <a:t>Interbull</a:t>
            </a:r>
            <a:r>
              <a:rPr lang="en-US" sz="2000" dirty="0"/>
              <a:t> Bull. 28: 1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752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/>
              <a:t>References -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770537"/>
          </a:xfrm>
        </p:spPr>
        <p:txBody>
          <a:bodyPr/>
          <a:lstStyle/>
          <a:p>
            <a:r>
              <a:rPr lang="en-US" sz="2000" dirty="0" smtClean="0"/>
              <a:t>Nash</a:t>
            </a:r>
            <a:r>
              <a:rPr lang="en-US" sz="2000" dirty="0"/>
              <a:t>, D.L., G.W. Rogers, J.B. Cooper, G.L. Hargrove &amp; J.F. </a:t>
            </a:r>
            <a:r>
              <a:rPr lang="en-US" sz="2000" dirty="0" err="1"/>
              <a:t>Keown</a:t>
            </a:r>
            <a:r>
              <a:rPr lang="en-US" sz="2000" dirty="0"/>
              <a:t>, 2002. Relationships among severity and duration of clinical mastitis and sire transmitting abilities for somatic cell score, udder type traits, productive life, and protein yield. J. Dairy Sci. 85(5): 1273-1284.</a:t>
            </a:r>
          </a:p>
          <a:p>
            <a:r>
              <a:rPr lang="en-US" sz="2000" dirty="0" err="1"/>
              <a:t>Norberg</a:t>
            </a:r>
            <a:r>
              <a:rPr lang="en-US" sz="2000" dirty="0"/>
              <a:t>, E., H. Hogeveen, I.R. </a:t>
            </a:r>
            <a:r>
              <a:rPr lang="en-US" sz="2000" dirty="0" err="1"/>
              <a:t>Korsgaard</a:t>
            </a:r>
            <a:r>
              <a:rPr lang="en-US" sz="2000" dirty="0"/>
              <a:t>, N.C. </a:t>
            </a:r>
            <a:r>
              <a:rPr lang="en-US" sz="2000" dirty="0" err="1"/>
              <a:t>Friggens</a:t>
            </a:r>
            <a:r>
              <a:rPr lang="en-US" sz="2000" dirty="0"/>
              <a:t>, K.H.M.N. Sloth &amp; P. </a:t>
            </a:r>
            <a:r>
              <a:rPr lang="en-US" sz="2000" dirty="0" err="1"/>
              <a:t>Løvendahl</a:t>
            </a:r>
            <a:r>
              <a:rPr lang="en-US" sz="2000" dirty="0"/>
              <a:t>, 2004. Electrical conductivity of milk: ability to predict mastitis status. J. Dairy Sci. 87(4): 1099-1107.</a:t>
            </a:r>
          </a:p>
          <a:p>
            <a:r>
              <a:rPr lang="en-US" sz="2000" dirty="0"/>
              <a:t>Norman, H.D., J.E. Lombard, J.R. Wright, C.A. </a:t>
            </a:r>
            <a:r>
              <a:rPr lang="en-US" sz="2000" dirty="0" err="1"/>
              <a:t>Kopral</a:t>
            </a:r>
            <a:r>
              <a:rPr lang="en-US" sz="2000" dirty="0"/>
              <a:t>, J.M. Rodriguez &amp; R.H. Miller, 2011. Consequence of alternative standards for bulk tank somatic cell count of dairy herds in the United States. J. Dairy Sci. 94(12): 6243-6256.</a:t>
            </a:r>
          </a:p>
          <a:p>
            <a:r>
              <a:rPr lang="en-US" sz="2000" dirty="0" err="1"/>
              <a:t>Ødegård</a:t>
            </a:r>
            <a:r>
              <a:rPr lang="en-US" sz="2000" dirty="0"/>
              <a:t>, J., G. </a:t>
            </a:r>
            <a:r>
              <a:rPr lang="en-US" sz="2000" dirty="0" err="1"/>
              <a:t>Klemetsdal</a:t>
            </a:r>
            <a:r>
              <a:rPr lang="en-US" sz="2000" dirty="0"/>
              <a:t> &amp; B. </a:t>
            </a:r>
            <a:r>
              <a:rPr lang="en-US" sz="2000" dirty="0" err="1"/>
              <a:t>Heringstad</a:t>
            </a:r>
            <a:r>
              <a:rPr lang="en-US" sz="2000" dirty="0"/>
              <a:t>, 2003. Variance components and genetic trend for somatic cell count in Norwegian Cattle. </a:t>
            </a:r>
            <a:r>
              <a:rPr lang="en-US" sz="2000" dirty="0" err="1"/>
              <a:t>Livest</a:t>
            </a:r>
            <a:r>
              <a:rPr lang="en-US" sz="2000" dirty="0"/>
              <a:t>. Prod. Sci. 79(2-3): 135-144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241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/>
              <a:t>References - </a:t>
            </a:r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62760"/>
          </a:xfrm>
        </p:spPr>
        <p:txBody>
          <a:bodyPr/>
          <a:lstStyle/>
          <a:p>
            <a:r>
              <a:rPr lang="en-US" sz="2000" dirty="0" smtClean="0"/>
              <a:t>Parker </a:t>
            </a:r>
            <a:r>
              <a:rPr lang="en-US" sz="2000" dirty="0"/>
              <a:t>Gaddis, K.L., J.B. Cole, J.S. Clay &amp; C. </a:t>
            </a:r>
            <a:r>
              <a:rPr lang="en-US" sz="2000" dirty="0" err="1"/>
              <a:t>Maltecca</a:t>
            </a:r>
            <a:r>
              <a:rPr lang="en-US" sz="2000" dirty="0"/>
              <a:t>, 2012. Incidence validation and causal relationship analysis of producer-recorded health event data from on-farm computer systems in the United States. J. Dairy Sci. 95(9): 5422-5435.</a:t>
            </a:r>
          </a:p>
          <a:p>
            <a:r>
              <a:rPr lang="en-US" sz="2000" dirty="0"/>
              <a:t>Rivas, A.L., F.W. </a:t>
            </a:r>
            <a:r>
              <a:rPr lang="en-US" sz="2000" dirty="0" err="1"/>
              <a:t>Quimby</a:t>
            </a:r>
            <a:r>
              <a:rPr lang="en-US" sz="2000" dirty="0"/>
              <a:t>, J. Blue &amp; O. </a:t>
            </a:r>
            <a:r>
              <a:rPr lang="en-US" sz="2000" dirty="0" err="1"/>
              <a:t>Coksaygan</a:t>
            </a:r>
            <a:r>
              <a:rPr lang="en-US" sz="2000" dirty="0"/>
              <a:t>, 2001. Longitudinal evaluation of bovine mammary gland health status by somatic cell counting, flow cytometry, and cytology. J. Vet. </a:t>
            </a:r>
            <a:r>
              <a:rPr lang="en-US" sz="2000" dirty="0" err="1"/>
              <a:t>Diagn</a:t>
            </a:r>
            <a:r>
              <a:rPr lang="en-US" sz="2000" dirty="0"/>
              <a:t>. Invest. 13(5): 399-407.</a:t>
            </a:r>
          </a:p>
          <a:p>
            <a:r>
              <a:rPr lang="en-US" sz="2000" dirty="0" err="1"/>
              <a:t>Schukken</a:t>
            </a:r>
            <a:r>
              <a:rPr lang="en-US" sz="2000" dirty="0"/>
              <a:t>, Y.H., D.J. Wilson, F. Welcome, L. Garrison-</a:t>
            </a:r>
            <a:r>
              <a:rPr lang="en-US" sz="2000" dirty="0" err="1"/>
              <a:t>Tikofsky</a:t>
            </a:r>
            <a:r>
              <a:rPr lang="en-US" sz="2000" dirty="0"/>
              <a:t> &amp; R.N. Gonzalez, 2003. Monitoring udder health and milk quality using somatic cell counts. Vet. Res. 34(5): 579-596.</a:t>
            </a:r>
          </a:p>
          <a:p>
            <a:r>
              <a:rPr lang="en-US" sz="2000" dirty="0"/>
              <a:t>Schutz, M.M., 1994. Genetic evaluation of somatic cell scores for United States dairy cattle. J. Dairy Sci. 77(7): 2113-2129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205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/>
              <a:t>References </a:t>
            </a:r>
            <a:r>
              <a:rPr lang="en-US"/>
              <a:t>- </a:t>
            </a:r>
            <a:r>
              <a:rPr lang="en-US" smtClean="0"/>
              <a:t>4</a:t>
            </a:r>
            <a:endParaRPr lang="en-US" dirty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5078313"/>
          </a:xfrm>
        </p:spPr>
        <p:txBody>
          <a:bodyPr/>
          <a:lstStyle/>
          <a:p>
            <a:r>
              <a:rPr lang="en-US" sz="2000" dirty="0" smtClean="0"/>
              <a:t>Schwarz</a:t>
            </a:r>
            <a:r>
              <a:rPr lang="en-US" sz="2000" dirty="0"/>
              <a:t>, D., U.S. </a:t>
            </a:r>
            <a:r>
              <a:rPr lang="en-US" sz="2000" dirty="0" err="1"/>
              <a:t>Diesterbeck</a:t>
            </a:r>
            <a:r>
              <a:rPr lang="en-US" sz="2000" dirty="0"/>
              <a:t>, S. </a:t>
            </a:r>
            <a:r>
              <a:rPr lang="en-US" sz="2000" dirty="0" err="1"/>
              <a:t>König</a:t>
            </a:r>
            <a:r>
              <a:rPr lang="en-US" sz="2000" dirty="0"/>
              <a:t>, K. </a:t>
            </a:r>
            <a:r>
              <a:rPr lang="en-US" sz="2000" dirty="0" err="1"/>
              <a:t>Brügemann</a:t>
            </a:r>
            <a:r>
              <a:rPr lang="en-US" sz="2000" dirty="0"/>
              <a:t>, K. </a:t>
            </a:r>
            <a:r>
              <a:rPr lang="en-US" sz="2000" dirty="0" err="1"/>
              <a:t>Schlez</a:t>
            </a:r>
            <a:r>
              <a:rPr lang="en-US" sz="2000" dirty="0"/>
              <a:t>, M. </a:t>
            </a:r>
            <a:r>
              <a:rPr lang="en-US" sz="2000" dirty="0" err="1"/>
              <a:t>Zschöck</a:t>
            </a:r>
            <a:r>
              <a:rPr lang="en-US" sz="2000" dirty="0"/>
              <a:t>, W. </a:t>
            </a:r>
            <a:r>
              <a:rPr lang="en-US" sz="2000" dirty="0" err="1"/>
              <a:t>Wolter</a:t>
            </a:r>
            <a:r>
              <a:rPr lang="en-US" sz="2000" dirty="0"/>
              <a:t> &amp; C.P. Czerny, 2011. Flow cytometric differential cell counts in milk for the evaluation of inflammatory reactions in clinically healthy and </a:t>
            </a:r>
            <a:r>
              <a:rPr lang="en-US" sz="2000" dirty="0" err="1"/>
              <a:t>subclinically</a:t>
            </a:r>
            <a:r>
              <a:rPr lang="en-US" sz="2000" dirty="0"/>
              <a:t> infected bovine mammary glands. J. Dairy Sci. 94(10): 5033-44.</a:t>
            </a:r>
          </a:p>
          <a:p>
            <a:r>
              <a:rPr lang="en-US" sz="2000" dirty="0" err="1"/>
              <a:t>Seegers</a:t>
            </a:r>
            <a:r>
              <a:rPr lang="en-US" sz="2000" dirty="0"/>
              <a:t>, H., C. </a:t>
            </a:r>
            <a:r>
              <a:rPr lang="en-US" sz="2000" dirty="0" err="1"/>
              <a:t>Fourichon</a:t>
            </a:r>
            <a:r>
              <a:rPr lang="en-US" sz="2000" dirty="0"/>
              <a:t> &amp; F. </a:t>
            </a:r>
            <a:r>
              <a:rPr lang="en-US" sz="2000" dirty="0" err="1"/>
              <a:t>Beaudeau</a:t>
            </a:r>
            <a:r>
              <a:rPr lang="en-US" sz="2000" dirty="0"/>
              <a:t>, 2003. Production effects related to mastitis and mastitis economics in dairy cattle herds. Vet. Res. 34(5): 475-491.</a:t>
            </a:r>
          </a:p>
          <a:p>
            <a:r>
              <a:rPr lang="en-US" sz="2000" dirty="0" err="1"/>
              <a:t>Sewalem</a:t>
            </a:r>
            <a:r>
              <a:rPr lang="en-US" sz="2000" dirty="0"/>
              <a:t>, A., F. </a:t>
            </a:r>
            <a:r>
              <a:rPr lang="en-US" sz="2000" dirty="0" err="1"/>
              <a:t>Miglior</a:t>
            </a:r>
            <a:r>
              <a:rPr lang="en-US" sz="2000" dirty="0"/>
              <a:t> &amp; G.J. </a:t>
            </a:r>
            <a:r>
              <a:rPr lang="en-US" sz="2000" dirty="0" err="1"/>
              <a:t>Kistemaker</a:t>
            </a:r>
            <a:r>
              <a:rPr lang="en-US" sz="2000" dirty="0"/>
              <a:t>, 2011. Genetic parameters of milking temperament and milking speed in Canadian Holsteins. J. Dairy Sci. 94(1): 512-516.</a:t>
            </a:r>
          </a:p>
          <a:p>
            <a:r>
              <a:rPr lang="en-US" sz="2000" dirty="0" err="1"/>
              <a:t>Soyeurt</a:t>
            </a:r>
            <a:r>
              <a:rPr lang="en-US" sz="2000" dirty="0"/>
              <a:t>, H., C. </a:t>
            </a:r>
            <a:r>
              <a:rPr lang="en-US" sz="2000" dirty="0" err="1"/>
              <a:t>Bastin</a:t>
            </a:r>
            <a:r>
              <a:rPr lang="en-US" sz="2000" dirty="0"/>
              <a:t>, F.G. </a:t>
            </a:r>
            <a:r>
              <a:rPr lang="en-US" sz="2000" dirty="0" err="1"/>
              <a:t>Colinet</a:t>
            </a:r>
            <a:r>
              <a:rPr lang="en-US" sz="2000" dirty="0"/>
              <a:t>, V.R. </a:t>
            </a:r>
            <a:r>
              <a:rPr lang="en-US" sz="2000" dirty="0" err="1"/>
              <a:t>Arnould</a:t>
            </a:r>
            <a:r>
              <a:rPr lang="en-US" sz="2000" dirty="0"/>
              <a:t>, D.P. Berry, E. Wall, F. </a:t>
            </a:r>
            <a:r>
              <a:rPr lang="en-US" sz="2000" dirty="0" err="1"/>
              <a:t>Dehareng</a:t>
            </a:r>
            <a:r>
              <a:rPr lang="en-US" sz="2000" dirty="0"/>
              <a:t>, H.N. Nguyen, P. </a:t>
            </a:r>
            <a:r>
              <a:rPr lang="en-US" sz="2000" dirty="0" err="1"/>
              <a:t>Dardenne</a:t>
            </a:r>
            <a:r>
              <a:rPr lang="en-US" sz="2000" dirty="0"/>
              <a:t>, J. </a:t>
            </a:r>
            <a:r>
              <a:rPr lang="en-US" sz="2000" dirty="0" err="1"/>
              <a:t>Schefers</a:t>
            </a:r>
            <a:r>
              <a:rPr lang="en-US" sz="2000" dirty="0"/>
              <a:t> &amp; J. </a:t>
            </a:r>
            <a:r>
              <a:rPr lang="en-US" sz="2000" dirty="0" err="1"/>
              <a:t>Vandenplas</a:t>
            </a:r>
            <a:r>
              <a:rPr lang="en-US" sz="2000" dirty="0"/>
              <a:t>, 2012. Mid-infrared prediction of </a:t>
            </a:r>
            <a:r>
              <a:rPr lang="en-US" sz="2000" dirty="0" err="1"/>
              <a:t>lactoferrin</a:t>
            </a:r>
            <a:r>
              <a:rPr lang="en-US" sz="2000" dirty="0"/>
              <a:t> content in bovine milk: potential indicator of mastitis. Animal 6(11): 1830-1838.</a:t>
            </a:r>
          </a:p>
        </p:txBody>
      </p:sp>
    </p:spTree>
    <p:extLst>
      <p:ext uri="{BB962C8B-B14F-4D97-AF65-F5344CB8AC3E}">
        <p14:creationId xmlns:p14="http://schemas.microsoft.com/office/powerpoint/2010/main" val="157335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ICAR guidelines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19507" r="5235" b="5579"/>
          <a:stretch/>
        </p:blipFill>
        <p:spPr>
          <a:xfrm>
            <a:off x="497711" y="1457500"/>
            <a:ext cx="8157165" cy="4230900"/>
          </a:xfrm>
        </p:spPr>
      </p:pic>
    </p:spTree>
    <p:extLst>
      <p:ext uri="{BB962C8B-B14F-4D97-AF65-F5344CB8AC3E}">
        <p14:creationId xmlns:p14="http://schemas.microsoft.com/office/powerpoint/2010/main" val="195262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 in guidelines?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 smtClean="0"/>
              <a:t>Best practices</a:t>
            </a:r>
          </a:p>
          <a:p>
            <a:pPr lvl="1"/>
            <a:r>
              <a:rPr lang="en-US" dirty="0" smtClean="0"/>
              <a:t>What data should be recorded? Who should collect them? How?</a:t>
            </a:r>
          </a:p>
          <a:p>
            <a:r>
              <a:rPr lang="en-US" dirty="0" smtClean="0"/>
              <a:t>Concision</a:t>
            </a:r>
          </a:p>
          <a:p>
            <a:pPr lvl="1"/>
            <a:r>
              <a:rPr lang="en-US" dirty="0" smtClean="0"/>
              <a:t>Include only necessary information</a:t>
            </a:r>
          </a:p>
          <a:p>
            <a:pPr lvl="1"/>
            <a:r>
              <a:rPr lang="en-US" dirty="0" smtClean="0"/>
              <a:t>Current guidelines are 27 pages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Do not repeat work already done!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7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Udder health phenotypes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014383"/>
              </p:ext>
            </p:extLst>
          </p:nvPr>
        </p:nvGraphicFramePr>
        <p:xfrm>
          <a:off x="231495" y="1350803"/>
          <a:ext cx="8612592" cy="451756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06997"/>
                <a:gridCol w="1889356"/>
                <a:gridCol w="1428594"/>
                <a:gridCol w="914785"/>
                <a:gridCol w="1943336"/>
                <a:gridCol w="1429524"/>
              </a:tblGrid>
              <a:tr h="4106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Type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Measure</a:t>
                      </a:r>
                      <a:r>
                        <a:rPr lang="en-US" sz="2000" baseline="300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Reference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Type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Measure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Reference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</a:tr>
              <a:tr h="821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Direct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Clinical mastitis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Bramley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et al. (1996)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Indirect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Changes in SCC patterns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De Haas et al. (2008)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</a:tr>
              <a:tr h="821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Subclinical mastitis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Bramley et al. (1996)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Differential SCC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Schwarz et al. (2011)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</a:tr>
              <a:tr h="821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Indirect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SCC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Schukken et al. (2003)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Electrical conductivity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Norberg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et al. (2004)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</a:tr>
              <a:tr h="821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Milkability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Sewalem et al. (2011) 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Lactoferrin content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bg1"/>
                          </a:solidFill>
                          <a:effectLst/>
                        </a:rPr>
                        <a:t>Soyeurt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 et al. (2012)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</a:tr>
              <a:tr h="821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Udder conformation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Nash et al. (2002)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Pathogen-specific mastitis</a:t>
                      </a:r>
                      <a:endParaRPr lang="en-US" sz="200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Calibri" charset="0"/>
                      </a:endParaRPr>
                    </a:p>
                  </a:txBody>
                  <a:tcPr marL="67162" marR="67162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1535" y="5825885"/>
            <a:ext cx="8722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>
                <a:solidFill>
                  <a:schemeClr val="bg1"/>
                </a:solidFill>
                <a:latin typeface="+mj-lt"/>
                <a:ea typeface="Calibri" charset="0"/>
              </a:rPr>
              <a:t>1 </a:t>
            </a:r>
            <a:r>
              <a:rPr lang="en-US" dirty="0">
                <a:solidFill>
                  <a:schemeClr val="bg1"/>
                </a:solidFill>
                <a:latin typeface="+mj-lt"/>
                <a:ea typeface="Calibri" charset="0"/>
              </a:rPr>
              <a:t>The indirect measures listed in italics were added to the revised guidelines.</a:t>
            </a:r>
            <a:endParaRPr lang="en-US" dirty="0">
              <a:solidFill>
                <a:schemeClr val="bg1"/>
              </a:solidFill>
              <a:effectLst/>
              <a:latin typeface="+mj-lt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4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Phenotype considerations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5"/>
          </a:xfrm>
        </p:spPr>
        <p:txBody>
          <a:bodyPr/>
          <a:lstStyle/>
          <a:p>
            <a:r>
              <a:rPr lang="en-US" dirty="0"/>
              <a:t>Udder health data originate from various sources which differ considerably with respect to information content and </a:t>
            </a:r>
            <a:r>
              <a:rPr lang="en-US" dirty="0" smtClean="0"/>
              <a:t>specificity</a:t>
            </a:r>
          </a:p>
          <a:p>
            <a:r>
              <a:rPr lang="en-US" dirty="0" smtClean="0"/>
              <a:t>The </a:t>
            </a:r>
            <a:r>
              <a:rPr lang="en-US" dirty="0"/>
              <a:t>data source should be clearly indicated whenever information on udder health status is collected and </a:t>
            </a:r>
            <a:r>
              <a:rPr lang="en-US" dirty="0" smtClean="0"/>
              <a:t>analyzed</a:t>
            </a:r>
          </a:p>
          <a:p>
            <a:r>
              <a:rPr lang="en-US" dirty="0" smtClean="0"/>
              <a:t>When </a:t>
            </a:r>
            <a:r>
              <a:rPr lang="en-US" dirty="0"/>
              <a:t>data from different sources are combined, </a:t>
            </a:r>
            <a:r>
              <a:rPr lang="en-US" dirty="0" smtClean="0"/>
              <a:t>these origins must </a:t>
            </a:r>
            <a:r>
              <a:rPr lang="en-US" dirty="0"/>
              <a:t>be taken into </a:t>
            </a:r>
            <a:r>
              <a:rPr lang="en-US" dirty="0" smtClean="0"/>
              <a:t>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and subclinical mastitis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31983"/>
          </a:xfrm>
        </p:spPr>
        <p:txBody>
          <a:bodyPr/>
          <a:lstStyle/>
          <a:p>
            <a:r>
              <a:rPr lang="en-US" dirty="0" smtClean="0"/>
              <a:t>Clinical </a:t>
            </a:r>
            <a:r>
              <a:rPr lang="en-US" dirty="0"/>
              <a:t>mastitis results in altered milk composition, and </a:t>
            </a:r>
            <a:r>
              <a:rPr lang="en-US" dirty="0" smtClean="0"/>
              <a:t>is </a:t>
            </a:r>
            <a:r>
              <a:rPr lang="en-US" dirty="0"/>
              <a:t>accompanied by a painful, red, swollen udder </a:t>
            </a:r>
            <a:r>
              <a:rPr lang="en-US" dirty="0" smtClean="0"/>
              <a:t>(</a:t>
            </a:r>
            <a:r>
              <a:rPr lang="en-US" dirty="0" err="1" smtClean="0"/>
              <a:t>Bramley</a:t>
            </a:r>
            <a:r>
              <a:rPr lang="en-US" dirty="0" smtClean="0"/>
              <a:t> </a:t>
            </a:r>
            <a:r>
              <a:rPr lang="en-US" dirty="0"/>
              <a:t>et al., 1996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Subclinical </a:t>
            </a:r>
            <a:r>
              <a:rPr lang="en-US" dirty="0"/>
              <a:t>infections </a:t>
            </a:r>
            <a:r>
              <a:rPr lang="en-US" dirty="0" smtClean="0"/>
              <a:t>do not </a:t>
            </a:r>
            <a:r>
              <a:rPr lang="en-US" dirty="0"/>
              <a:t>change </a:t>
            </a:r>
            <a:r>
              <a:rPr lang="en-US" dirty="0" smtClean="0"/>
              <a:t>the </a:t>
            </a:r>
            <a:r>
              <a:rPr lang="en-US" dirty="0"/>
              <a:t>appearance of the milk </a:t>
            </a:r>
            <a:r>
              <a:rPr lang="en-US" dirty="0" smtClean="0"/>
              <a:t>or the udder, but milk </a:t>
            </a:r>
            <a:r>
              <a:rPr lang="en-US" dirty="0"/>
              <a:t>composition is </a:t>
            </a:r>
            <a:r>
              <a:rPr lang="en-US" dirty="0" smtClean="0"/>
              <a:t>altered</a:t>
            </a:r>
          </a:p>
          <a:p>
            <a:r>
              <a:rPr lang="en-US" dirty="0" smtClean="0"/>
              <a:t>Subclinical </a:t>
            </a:r>
            <a:r>
              <a:rPr lang="en-US" dirty="0"/>
              <a:t>mastitis is most commonly detected based on elevated </a:t>
            </a:r>
            <a:r>
              <a:rPr lang="en-US" dirty="0" smtClean="0"/>
              <a:t>SCC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8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</a:t>
            </a:r>
            <a:r>
              <a:rPr lang="mr-IN" dirty="0" smtClean="0"/>
              <a:t>–</a:t>
            </a:r>
            <a:r>
              <a:rPr lang="en-US" dirty="0" smtClean="0"/>
              <a:t> milking speed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r>
              <a:rPr lang="en-US" dirty="0" smtClean="0"/>
              <a:t>Milking speed </a:t>
            </a:r>
            <a:r>
              <a:rPr lang="en-US" dirty="0"/>
              <a:t>data are </a:t>
            </a:r>
            <a:r>
              <a:rPr lang="en-US" dirty="0" smtClean="0"/>
              <a:t>routinely </a:t>
            </a:r>
            <a:r>
              <a:rPr lang="en-US" dirty="0"/>
              <a:t>collected by milking systems and stored in on-farm computer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Genetic </a:t>
            </a:r>
            <a:r>
              <a:rPr lang="en-US" dirty="0"/>
              <a:t>correlations of </a:t>
            </a:r>
            <a:r>
              <a:rPr lang="en-US" dirty="0" smtClean="0"/>
              <a:t>SCS </a:t>
            </a:r>
            <a:r>
              <a:rPr lang="en-US" dirty="0"/>
              <a:t>with milking speed generally are moderate and </a:t>
            </a:r>
            <a:r>
              <a:rPr lang="en-US" dirty="0" smtClean="0"/>
              <a:t>antagonistic</a:t>
            </a:r>
          </a:p>
          <a:p>
            <a:r>
              <a:rPr lang="en-US" dirty="0" smtClean="0"/>
              <a:t>Selection </a:t>
            </a:r>
            <a:r>
              <a:rPr lang="en-US" dirty="0"/>
              <a:t>for faster milking also may reduce risk of </a:t>
            </a:r>
            <a:r>
              <a:rPr lang="en-US" dirty="0" smtClean="0"/>
              <a:t>mastitis</a:t>
            </a:r>
          </a:p>
          <a:p>
            <a:r>
              <a:rPr lang="en-US" dirty="0" smtClean="0"/>
              <a:t>Where is the optimum?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5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Traits </a:t>
            </a:r>
            <a:r>
              <a:rPr lang="mr-IN" dirty="0" smtClean="0"/>
              <a:t>–</a:t>
            </a:r>
            <a:r>
              <a:rPr lang="en-US" dirty="0" smtClean="0"/>
              <a:t> electrical conductivity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24425"/>
          </a:xfrm>
        </p:spPr>
        <p:txBody>
          <a:bodyPr/>
          <a:lstStyle/>
          <a:p>
            <a:r>
              <a:rPr lang="en-US" dirty="0" smtClean="0"/>
              <a:t>Electrical </a:t>
            </a:r>
            <a:r>
              <a:rPr lang="en-US" dirty="0"/>
              <a:t>conductivity </a:t>
            </a:r>
            <a:r>
              <a:rPr lang="en-US" dirty="0" smtClean="0"/>
              <a:t>is </a:t>
            </a:r>
            <a:r>
              <a:rPr lang="en-US" dirty="0"/>
              <a:t>measured </a:t>
            </a:r>
            <a:r>
              <a:rPr lang="en-US" dirty="0" smtClean="0"/>
              <a:t>by </a:t>
            </a:r>
            <a:r>
              <a:rPr lang="en-US" dirty="0"/>
              <a:t>most modern milking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Cows </a:t>
            </a:r>
            <a:r>
              <a:rPr lang="en-US" dirty="0"/>
              <a:t>with mastitis produce milk with </a:t>
            </a:r>
            <a:r>
              <a:rPr lang="en-US" dirty="0" smtClean="0"/>
              <a:t>increased </a:t>
            </a:r>
            <a:r>
              <a:rPr lang="en-US" dirty="0"/>
              <a:t>milk conductivity (</a:t>
            </a:r>
            <a:r>
              <a:rPr lang="en-US" dirty="0" err="1"/>
              <a:t>Norberg</a:t>
            </a:r>
            <a:r>
              <a:rPr lang="en-US" dirty="0"/>
              <a:t> et al., 2004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Conductivity </a:t>
            </a:r>
            <a:r>
              <a:rPr lang="en-US" dirty="0"/>
              <a:t>measurements at </a:t>
            </a:r>
            <a:r>
              <a:rPr lang="en-US" dirty="0" smtClean="0"/>
              <a:t>milking </a:t>
            </a:r>
            <a:r>
              <a:rPr lang="en-US" dirty="0"/>
              <a:t>can be compared </a:t>
            </a:r>
            <a:r>
              <a:rPr lang="en-US" dirty="0" smtClean="0"/>
              <a:t>with </a:t>
            </a:r>
            <a:r>
              <a:rPr lang="en-US" dirty="0"/>
              <a:t>previous measurements to identify changes </a:t>
            </a:r>
            <a:r>
              <a:rPr lang="en-US" dirty="0" smtClean="0"/>
              <a:t>consistent </a:t>
            </a:r>
            <a:r>
              <a:rPr lang="en-US" dirty="0"/>
              <a:t>with subclinical </a:t>
            </a:r>
            <a:r>
              <a:rPr lang="en-US" dirty="0" smtClean="0"/>
              <a:t>mastitis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42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8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00563F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83007</TotalTime>
  <Words>1662</Words>
  <Application>Microsoft Macintosh PowerPoint</Application>
  <PresentationFormat>On-screen Show (4:3)</PresentationFormat>
  <Paragraphs>143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Humnst777 BT</vt:lpstr>
      <vt:lpstr>Monotype Sorts</vt:lpstr>
      <vt:lpstr>ＭＳ Ｐゴシック</vt:lpstr>
      <vt:lpstr>Times New Roman</vt:lpstr>
      <vt:lpstr>Arial</vt:lpstr>
      <vt:lpstr>AIPL-2013</vt:lpstr>
      <vt:lpstr>Updated guidelines for the recording, evaluation, and genetic improvement of udder health in dairy cattle</vt:lpstr>
      <vt:lpstr>Introduction</vt:lpstr>
      <vt:lpstr>Existing ICAR guidelines</vt:lpstr>
      <vt:lpstr>What do we want in guidelines?</vt:lpstr>
      <vt:lpstr>Udder health phenotypes</vt:lpstr>
      <vt:lpstr>Phenotype considerations</vt:lpstr>
      <vt:lpstr>Clinical and subclinical mastitis</vt:lpstr>
      <vt:lpstr>Traits – milking speed</vt:lpstr>
      <vt:lpstr>Traits – electrical conductivity</vt:lpstr>
      <vt:lpstr>Traits – Lactoferrin content</vt:lpstr>
      <vt:lpstr>New phenotypes are regularly suggested</vt:lpstr>
      <vt:lpstr>Applications – Herd management</vt:lpstr>
      <vt:lpstr>Applications– Population health</vt:lpstr>
      <vt:lpstr>Applications – Genetic evaluation</vt:lpstr>
      <vt:lpstr>Selection indices include many traits…</vt:lpstr>
      <vt:lpstr>Holstein somatic cell score (log2)</vt:lpstr>
      <vt:lpstr>Conclusions</vt:lpstr>
      <vt:lpstr>Affiliations</vt:lpstr>
      <vt:lpstr>Questions?</vt:lpstr>
      <vt:lpstr>References - 1</vt:lpstr>
      <vt:lpstr>References - 2</vt:lpstr>
      <vt:lpstr>References - 3</vt:lpstr>
      <vt:lpstr>References - 4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John Cole</cp:lastModifiedBy>
  <cp:revision>5143</cp:revision>
  <dcterms:created xsi:type="dcterms:W3CDTF">2013-01-04T23:00:14Z</dcterms:created>
  <dcterms:modified xsi:type="dcterms:W3CDTF">2016-10-27T12:49:31Z</dcterms:modified>
</cp:coreProperties>
</file>