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1"/>
  </p:notesMasterIdLst>
  <p:handoutMasterIdLst>
    <p:handoutMasterId r:id="rId42"/>
  </p:handoutMasterIdLst>
  <p:sldIdLst>
    <p:sldId id="526" r:id="rId3"/>
    <p:sldId id="590" r:id="rId4"/>
    <p:sldId id="591" r:id="rId5"/>
    <p:sldId id="593" r:id="rId6"/>
    <p:sldId id="595" r:id="rId7"/>
    <p:sldId id="634" r:id="rId8"/>
    <p:sldId id="635" r:id="rId9"/>
    <p:sldId id="596" r:id="rId10"/>
    <p:sldId id="597" r:id="rId11"/>
    <p:sldId id="599" r:id="rId12"/>
    <p:sldId id="600" r:id="rId13"/>
    <p:sldId id="601" r:id="rId14"/>
    <p:sldId id="602" r:id="rId15"/>
    <p:sldId id="603" r:id="rId16"/>
    <p:sldId id="609" r:id="rId17"/>
    <p:sldId id="639" r:id="rId18"/>
    <p:sldId id="637" r:id="rId19"/>
    <p:sldId id="636" r:id="rId20"/>
    <p:sldId id="638" r:id="rId21"/>
    <p:sldId id="612" r:id="rId22"/>
    <p:sldId id="640" r:id="rId23"/>
    <p:sldId id="617" r:id="rId24"/>
    <p:sldId id="551" r:id="rId25"/>
    <p:sldId id="572" r:id="rId26"/>
    <p:sldId id="564" r:id="rId27"/>
    <p:sldId id="573" r:id="rId28"/>
    <p:sldId id="566" r:id="rId29"/>
    <p:sldId id="505" r:id="rId30"/>
    <p:sldId id="506" r:id="rId31"/>
    <p:sldId id="533" r:id="rId32"/>
    <p:sldId id="589" r:id="rId33"/>
    <p:sldId id="584" r:id="rId34"/>
    <p:sldId id="585" r:id="rId35"/>
    <p:sldId id="586" r:id="rId36"/>
    <p:sldId id="574" r:id="rId37"/>
    <p:sldId id="613" r:id="rId38"/>
    <p:sldId id="614" r:id="rId39"/>
    <p:sldId id="633" r:id="rId40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009900"/>
    <a:srgbClr val="FF0000"/>
    <a:srgbClr val="66CCFF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7" autoAdjust="0"/>
    <p:restoredTop sz="94613" autoAdjust="0"/>
  </p:normalViewPr>
  <p:slideViewPr>
    <p:cSldViewPr>
      <p:cViewPr varScale="1">
        <p:scale>
          <a:sx n="119" d="100"/>
          <a:sy n="119" d="100"/>
        </p:scale>
        <p:origin x="28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11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11111111111"/>
          <c:y val="0.0586854460093897"/>
          <c:w val="0.641666666666667"/>
          <c:h val="0.7136150234741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23.671</c:v>
                </c:pt>
                <c:pt idx="1">
                  <c:v>25.033</c:v>
                </c:pt>
                <c:pt idx="2">
                  <c:v>21.94399999999997</c:v>
                </c:pt>
                <c:pt idx="3">
                  <c:v>21.044</c:v>
                </c:pt>
                <c:pt idx="4">
                  <c:v>17.56</c:v>
                </c:pt>
                <c:pt idx="5">
                  <c:v>14.95300000000002</c:v>
                </c:pt>
                <c:pt idx="6">
                  <c:v>12.0</c:v>
                </c:pt>
                <c:pt idx="7">
                  <c:v>11.143</c:v>
                </c:pt>
                <c:pt idx="8">
                  <c:v>10.81</c:v>
                </c:pt>
                <c:pt idx="9">
                  <c:v>11.016</c:v>
                </c:pt>
                <c:pt idx="10">
                  <c:v>10.127</c:v>
                </c:pt>
                <c:pt idx="11">
                  <c:v>9.458</c:v>
                </c:pt>
                <c:pt idx="12">
                  <c:v>9.206000000000001</c:v>
                </c:pt>
                <c:pt idx="13">
                  <c:v>9.043000000000001</c:v>
                </c:pt>
                <c:pt idx="14">
                  <c:v>9.117000000000001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753920"/>
        <c:axId val="-2145748528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2097.0</c:v>
                </c:pt>
                <c:pt idx="1">
                  <c:v>2171.0</c:v>
                </c:pt>
                <c:pt idx="2">
                  <c:v>2410.0</c:v>
                </c:pt>
                <c:pt idx="3">
                  <c:v>2656.0</c:v>
                </c:pt>
                <c:pt idx="4">
                  <c:v>3183.0</c:v>
                </c:pt>
                <c:pt idx="5">
                  <c:v>3775.0</c:v>
                </c:pt>
                <c:pt idx="6">
                  <c:v>4669.0</c:v>
                </c:pt>
                <c:pt idx="7">
                  <c:v>4704.0</c:v>
                </c:pt>
                <c:pt idx="8">
                  <c:v>5404.0</c:v>
                </c:pt>
                <c:pt idx="9">
                  <c:v>5906.0</c:v>
                </c:pt>
                <c:pt idx="10">
                  <c:v>6657.0</c:v>
                </c:pt>
                <c:pt idx="11">
                  <c:v>7470.0</c:v>
                </c:pt>
                <c:pt idx="12">
                  <c:v>8273.0</c:v>
                </c:pt>
                <c:pt idx="13">
                  <c:v>9121.0</c:v>
                </c:pt>
                <c:pt idx="14">
                  <c:v>9613.0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742896"/>
        <c:axId val="-2145740176"/>
      </c:lineChart>
      <c:catAx>
        <c:axId val="-214575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chemeClr val="tx1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chemeClr val="bg1"/>
                    </a:solidFill>
                    <a:latin typeface="Trebuchet M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"/>
              <c:y val="0.87323943661972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chemeClr val="bg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chemeClr val="bg1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-2145748528"/>
        <c:crossesAt val="0.0"/>
        <c:auto val="1"/>
        <c:lblAlgn val="ctr"/>
        <c:lblOffset val="100"/>
        <c:tickLblSkip val="2"/>
        <c:tickMarkSkip val="2"/>
        <c:noMultiLvlLbl val="0"/>
      </c:catAx>
      <c:valAx>
        <c:axId val="-2145748528"/>
        <c:scaling>
          <c:orientation val="minMax"/>
          <c:max val="3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rgbClr val="FFFF00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Cows (millions)</a:t>
                </a:r>
              </a:p>
            </c:rich>
          </c:tx>
          <c:layout>
            <c:manualLayout>
              <c:xMode val="edge"/>
              <c:yMode val="edge"/>
              <c:x val="0.0"/>
              <c:y val="0.187793427230047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FFFF00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-2145753920"/>
        <c:crosses val="autoZero"/>
        <c:crossBetween val="midCat"/>
        <c:majorUnit val="5.0"/>
      </c:valAx>
      <c:catAx>
        <c:axId val="-2145742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2145740176"/>
        <c:crossesAt val="0.0"/>
        <c:auto val="1"/>
        <c:lblAlgn val="ctr"/>
        <c:lblOffset val="100"/>
        <c:noMultiLvlLbl val="0"/>
      </c:catAx>
      <c:valAx>
        <c:axId val="-2145740176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2747" b="1" i="0" u="none" strike="noStrike" baseline="0">
                    <a:solidFill>
                      <a:srgbClr val="00FFFF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rgbClr val="00FFFF"/>
                    </a:solidFill>
                    <a:latin typeface="Trebuchet MS"/>
                  </a:rPr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37876140030351"/>
              <c:y val="0.121929704439119"/>
            </c:manualLayout>
          </c:layout>
          <c:overlay val="0"/>
          <c:spPr>
            <a:noFill/>
            <a:ln w="3171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00FFFF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-2145742896"/>
        <c:crosses val="max"/>
        <c:crossBetween val="midCat"/>
        <c:majorUnit val="2000.0"/>
      </c:valAx>
      <c:spPr>
        <a:noFill/>
        <a:ln w="317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28458725897"/>
          <c:y val="0.0380399129607651"/>
          <c:w val="0.749195818730752"/>
          <c:h val="0.773146458129106"/>
        </c:manualLayout>
      </c:layout>
      <c:lineChart>
        <c:grouping val="standard"/>
        <c:varyColors val="0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Data!$C$2:$C$52</c:f>
              <c:numCache>
                <c:formatCode>#,##0.00</c:formatCode>
                <c:ptCount val="51"/>
                <c:pt idx="0">
                  <c:v>-3365.201346026432</c:v>
                </c:pt>
                <c:pt idx="1">
                  <c:v>-3342.068138229243</c:v>
                </c:pt>
                <c:pt idx="2">
                  <c:v>-3325.285222768536</c:v>
                </c:pt>
                <c:pt idx="3">
                  <c:v>-3278.565214864411</c:v>
                </c:pt>
                <c:pt idx="4">
                  <c:v>-3240.463460845511</c:v>
                </c:pt>
                <c:pt idx="5">
                  <c:v>-3193.743452941382</c:v>
                </c:pt>
                <c:pt idx="6">
                  <c:v>-3151.559368134742</c:v>
                </c:pt>
                <c:pt idx="7">
                  <c:v>-3118.900721832828</c:v>
                </c:pt>
                <c:pt idx="8">
                  <c:v>-3082.613337052926</c:v>
                </c:pt>
                <c:pt idx="9">
                  <c:v>-3022.73915216608</c:v>
                </c:pt>
                <c:pt idx="10">
                  <c:v>-2969.668851925464</c:v>
                </c:pt>
                <c:pt idx="11">
                  <c:v>-2905.71233625089</c:v>
                </c:pt>
                <c:pt idx="12">
                  <c:v>-2833.137566691076</c:v>
                </c:pt>
                <c:pt idx="13">
                  <c:v>-2763.284350989759</c:v>
                </c:pt>
                <c:pt idx="14">
                  <c:v>-2691.616766049447</c:v>
                </c:pt>
                <c:pt idx="15">
                  <c:v>-2629.021027304112</c:v>
                </c:pt>
                <c:pt idx="16">
                  <c:v>-2541.477711522594</c:v>
                </c:pt>
                <c:pt idx="17">
                  <c:v>-2448.037695714336</c:v>
                </c:pt>
                <c:pt idx="18">
                  <c:v>-2368.659041508294</c:v>
                </c:pt>
                <c:pt idx="19">
                  <c:v>-2282.476502656021</c:v>
                </c:pt>
                <c:pt idx="20">
                  <c:v>-2199.469109971987</c:v>
                </c:pt>
                <c:pt idx="21">
                  <c:v>-2110.111424951471</c:v>
                </c:pt>
                <c:pt idx="22">
                  <c:v>-2024.382478408945</c:v>
                </c:pt>
                <c:pt idx="23">
                  <c:v>-1934.117608768932</c:v>
                </c:pt>
                <c:pt idx="24">
                  <c:v>-1854.285362253141</c:v>
                </c:pt>
                <c:pt idx="25">
                  <c:v>-1766.742046471621</c:v>
                </c:pt>
                <c:pt idx="26">
                  <c:v>-1679.1987306901</c:v>
                </c:pt>
                <c:pt idx="27">
                  <c:v>-1600.273668793807</c:v>
                </c:pt>
                <c:pt idx="28">
                  <c:v>-1504.565691436808</c:v>
                </c:pt>
                <c:pt idx="29">
                  <c:v>-1401.600237123828</c:v>
                </c:pt>
                <c:pt idx="30">
                  <c:v>-1315.8712905813</c:v>
                </c:pt>
                <c:pt idx="31">
                  <c:v>-1217.89535167556</c:v>
                </c:pt>
                <c:pt idx="32">
                  <c:v>-1117.651451221071</c:v>
                </c:pt>
                <c:pt idx="33">
                  <c:v>-1023.757843103068</c:v>
                </c:pt>
                <c:pt idx="34">
                  <c:v>-929.8642349850624</c:v>
                </c:pt>
                <c:pt idx="35">
                  <c:v>-835.517034557312</c:v>
                </c:pt>
                <c:pt idx="36">
                  <c:v>-739.8090572003116</c:v>
                </c:pt>
                <c:pt idx="37">
                  <c:v>-645.4618567725579</c:v>
                </c:pt>
                <c:pt idx="38">
                  <c:v>-557.4649486812879</c:v>
                </c:pt>
                <c:pt idx="39">
                  <c:v>-477.1791098557497</c:v>
                </c:pt>
                <c:pt idx="40">
                  <c:v>-395.532494100964</c:v>
                </c:pt>
                <c:pt idx="41">
                  <c:v>-308.8963629389406</c:v>
                </c:pt>
                <c:pt idx="42">
                  <c:v>-215.4563471306857</c:v>
                </c:pt>
                <c:pt idx="43">
                  <c:v>-143.3351698806247</c:v>
                </c:pt>
                <c:pt idx="44">
                  <c:v>-73.4819541793076</c:v>
                </c:pt>
                <c:pt idx="45">
                  <c:v>0.0</c:v>
                </c:pt>
                <c:pt idx="46">
                  <c:v>82.10020806453458</c:v>
                </c:pt>
                <c:pt idx="47">
                  <c:v>152.8606083853496</c:v>
                </c:pt>
                <c:pt idx="48">
                  <c:v>196.8590624309842</c:v>
                </c:pt>
                <c:pt idx="49">
                  <c:v>246.3006241936046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Data!$E$2:$E$52</c:f>
              <c:numCache>
                <c:formatCode>#,##0.00</c:formatCode>
                <c:ptCount val="51"/>
                <c:pt idx="0">
                  <c:v>-3278.565214864411</c:v>
                </c:pt>
                <c:pt idx="1">
                  <c:v>-3261.782299403687</c:v>
                </c:pt>
                <c:pt idx="2">
                  <c:v>-3254.071230137977</c:v>
                </c:pt>
                <c:pt idx="3">
                  <c:v>-3192.382676012136</c:v>
                </c:pt>
                <c:pt idx="4">
                  <c:v>-3138.405191152027</c:v>
                </c:pt>
                <c:pt idx="5">
                  <c:v>-3079.891783194433</c:v>
                </c:pt>
                <c:pt idx="6">
                  <c:v>-3014.574490590601</c:v>
                </c:pt>
                <c:pt idx="7">
                  <c:v>-2984.63739814718</c:v>
                </c:pt>
                <c:pt idx="8">
                  <c:v>-2953.793121084261</c:v>
                </c:pt>
                <c:pt idx="9">
                  <c:v>-2869.424951470981</c:v>
                </c:pt>
                <c:pt idx="10">
                  <c:v>-2785.510374167452</c:v>
                </c:pt>
                <c:pt idx="11">
                  <c:v>-2681.637735234976</c:v>
                </c:pt>
                <c:pt idx="12">
                  <c:v>-2582.754611709729</c:v>
                </c:pt>
                <c:pt idx="13">
                  <c:v>-2488.861003591731</c:v>
                </c:pt>
                <c:pt idx="14">
                  <c:v>-2414.018272483175</c:v>
                </c:pt>
                <c:pt idx="15">
                  <c:v>-2344.165056781857</c:v>
                </c:pt>
                <c:pt idx="16">
                  <c:v>-2225.323871627669</c:v>
                </c:pt>
                <c:pt idx="17">
                  <c:v>-2108.297055712476</c:v>
                </c:pt>
                <c:pt idx="18">
                  <c:v>-2003.063639850751</c:v>
                </c:pt>
                <c:pt idx="19">
                  <c:v>-1896.92303936953</c:v>
                </c:pt>
                <c:pt idx="20">
                  <c:v>-1806.658169729516</c:v>
                </c:pt>
                <c:pt idx="21">
                  <c:v>-1710.49660006277</c:v>
                </c:pt>
                <c:pt idx="22">
                  <c:v>-1633.38590740547</c:v>
                </c:pt>
                <c:pt idx="23">
                  <c:v>-1543.121037765457</c:v>
                </c:pt>
                <c:pt idx="24">
                  <c:v>-1475.989375922633</c:v>
                </c:pt>
                <c:pt idx="25">
                  <c:v>-1394.796352477595</c:v>
                </c:pt>
                <c:pt idx="26">
                  <c:v>-1303.170705908335</c:v>
                </c:pt>
                <c:pt idx="27">
                  <c:v>-1231.503120968023</c:v>
                </c:pt>
                <c:pt idx="28">
                  <c:v>-1139.423882089015</c:v>
                </c:pt>
                <c:pt idx="29">
                  <c:v>-1025.118620032312</c:v>
                </c:pt>
                <c:pt idx="30">
                  <c:v>-948.9151119945124</c:v>
                </c:pt>
                <c:pt idx="31">
                  <c:v>-838.2385884158034</c:v>
                </c:pt>
                <c:pt idx="32">
                  <c:v>-733.0051725540795</c:v>
                </c:pt>
                <c:pt idx="33">
                  <c:v>-637.2971951970802</c:v>
                </c:pt>
                <c:pt idx="34">
                  <c:v>-537.0532947425928</c:v>
                </c:pt>
                <c:pt idx="35">
                  <c:v>-451.3243482000674</c:v>
                </c:pt>
                <c:pt idx="36">
                  <c:v>-342.4621938603527</c:v>
                </c:pt>
                <c:pt idx="37">
                  <c:v>-240.8575164766191</c:v>
                </c:pt>
                <c:pt idx="38">
                  <c:v>-154.6749776243443</c:v>
                </c:pt>
                <c:pt idx="39">
                  <c:v>-91.62564656925967</c:v>
                </c:pt>
                <c:pt idx="40">
                  <c:v>-15.4221385314596</c:v>
                </c:pt>
                <c:pt idx="41">
                  <c:v>73.0283618695583</c:v>
                </c:pt>
                <c:pt idx="42">
                  <c:v>161.9324545803258</c:v>
                </c:pt>
                <c:pt idx="43">
                  <c:v>221.3530471574204</c:v>
                </c:pt>
                <c:pt idx="44">
                  <c:v>263.5371319640589</c:v>
                </c:pt>
                <c:pt idx="45">
                  <c:v>333.8439399751252</c:v>
                </c:pt>
                <c:pt idx="46">
                  <c:v>417.3049249689066</c:v>
                </c:pt>
                <c:pt idx="47">
                  <c:v>474.003963687508</c:v>
                </c:pt>
                <c:pt idx="48">
                  <c:v>494.4156176262042</c:v>
                </c:pt>
                <c:pt idx="49">
                  <c:v>521.6311562111332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Data!$F$1</c:f>
              <c:strCache>
                <c:ptCount val="1"/>
                <c:pt idx="0">
                  <c:v>11,828.33</c:v>
                </c:pt>
              </c:strCache>
            </c:strRef>
          </c:tx>
          <c:spPr>
            <a:ln w="38100" cap="rnd">
              <a:solidFill>
                <a:schemeClr val="bg1"/>
              </a:solidFill>
              <a:prstDash val="sysDot"/>
              <a:bevel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Data!$F$2:$F$52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3677008"/>
        <c:axId val="-2139711936"/>
      </c:lineChart>
      <c:catAx>
        <c:axId val="-214367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chemeClr val="bg1"/>
                    </a:solidFill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139711936"/>
        <c:crossesAt val="-10000.0"/>
        <c:auto val="0"/>
        <c:lblAlgn val="ctr"/>
        <c:lblOffset val="0"/>
        <c:tickLblSkip val="10"/>
        <c:tickMarkSkip val="10"/>
        <c:noMultiLvlLbl val="0"/>
      </c:catAx>
      <c:valAx>
        <c:axId val="-2139711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143677008"/>
        <c:crossesAt val="1.0"/>
        <c:crossBetween val="midCat"/>
        <c:majorUnit val="1000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4425834054"/>
          <c:y val="0.0380399129607651"/>
          <c:w val="0.801604296572756"/>
          <c:h val="0.773146458129107"/>
        </c:manualLayout>
      </c:layout>
      <c:lineChart>
        <c:grouping val="standard"/>
        <c:varyColors val="0"/>
        <c:ser>
          <c:idx val="7"/>
          <c:order val="0"/>
          <c:tx>
            <c:strRef>
              <c:f>Data!$Q$1</c:f>
              <c:strCache>
                <c:ptCount val="1"/>
                <c:pt idx="0">
                  <c:v>Cow BVPL (mo)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Data!$Q$2:$Q$52</c:f>
              <c:numCache>
                <c:formatCode>#,##0.00</c:formatCode>
                <c:ptCount val="51"/>
                <c:pt idx="0">
                  <c:v>-9.350000000000006</c:v>
                </c:pt>
                <c:pt idx="1">
                  <c:v>-9.24</c:v>
                </c:pt>
                <c:pt idx="2">
                  <c:v>-9.16</c:v>
                </c:pt>
                <c:pt idx="3">
                  <c:v>-8.960000000000002</c:v>
                </c:pt>
                <c:pt idx="4">
                  <c:v>-8.780000000000001</c:v>
                </c:pt>
                <c:pt idx="5">
                  <c:v>-8.59</c:v>
                </c:pt>
                <c:pt idx="6">
                  <c:v>-8.450000000000002</c:v>
                </c:pt>
                <c:pt idx="7">
                  <c:v>-8.34</c:v>
                </c:pt>
                <c:pt idx="8">
                  <c:v>-8.11</c:v>
                </c:pt>
                <c:pt idx="9">
                  <c:v>-7.8</c:v>
                </c:pt>
                <c:pt idx="10">
                  <c:v>-7.649999999999998</c:v>
                </c:pt>
                <c:pt idx="11">
                  <c:v>-7.23</c:v>
                </c:pt>
                <c:pt idx="12">
                  <c:v>-6.9</c:v>
                </c:pt>
                <c:pt idx="13">
                  <c:v>-6.44</c:v>
                </c:pt>
                <c:pt idx="14">
                  <c:v>-6.09</c:v>
                </c:pt>
                <c:pt idx="15">
                  <c:v>-5.85</c:v>
                </c:pt>
                <c:pt idx="16">
                  <c:v>-5.619999999999996</c:v>
                </c:pt>
                <c:pt idx="17">
                  <c:v>-5.24</c:v>
                </c:pt>
                <c:pt idx="18">
                  <c:v>-4.930000000000002</c:v>
                </c:pt>
                <c:pt idx="19">
                  <c:v>-4.55</c:v>
                </c:pt>
                <c:pt idx="20">
                  <c:v>-4.22</c:v>
                </c:pt>
                <c:pt idx="21">
                  <c:v>-3.84</c:v>
                </c:pt>
                <c:pt idx="22">
                  <c:v>-3.48</c:v>
                </c:pt>
                <c:pt idx="23">
                  <c:v>-3.09</c:v>
                </c:pt>
                <c:pt idx="24">
                  <c:v>-2.84</c:v>
                </c:pt>
                <c:pt idx="25">
                  <c:v>-2.58</c:v>
                </c:pt>
                <c:pt idx="26">
                  <c:v>-2.51</c:v>
                </c:pt>
                <c:pt idx="27">
                  <c:v>-2.37</c:v>
                </c:pt>
                <c:pt idx="28">
                  <c:v>-2.12</c:v>
                </c:pt>
                <c:pt idx="29">
                  <c:v>-2.03</c:v>
                </c:pt>
                <c:pt idx="30">
                  <c:v>-1.940000000000001</c:v>
                </c:pt>
                <c:pt idx="31">
                  <c:v>-1.73</c:v>
                </c:pt>
                <c:pt idx="32">
                  <c:v>-1.52</c:v>
                </c:pt>
                <c:pt idx="33">
                  <c:v>-1.36</c:v>
                </c:pt>
                <c:pt idx="34">
                  <c:v>-1.38</c:v>
                </c:pt>
                <c:pt idx="35">
                  <c:v>-1.26</c:v>
                </c:pt>
                <c:pt idx="36">
                  <c:v>-1.05</c:v>
                </c:pt>
                <c:pt idx="37">
                  <c:v>-0.870000000000001</c:v>
                </c:pt>
                <c:pt idx="38">
                  <c:v>-0.91</c:v>
                </c:pt>
                <c:pt idx="39">
                  <c:v>-0.820000000000001</c:v>
                </c:pt>
                <c:pt idx="40">
                  <c:v>-0.97</c:v>
                </c:pt>
                <c:pt idx="41">
                  <c:v>-0.91</c:v>
                </c:pt>
                <c:pt idx="42">
                  <c:v>-0.830000000000001</c:v>
                </c:pt>
                <c:pt idx="43">
                  <c:v>-0.58</c:v>
                </c:pt>
                <c:pt idx="44">
                  <c:v>-0.34</c:v>
                </c:pt>
                <c:pt idx="45">
                  <c:v>0.0</c:v>
                </c:pt>
                <c:pt idx="46">
                  <c:v>0.2</c:v>
                </c:pt>
                <c:pt idx="47">
                  <c:v>0.45</c:v>
                </c:pt>
                <c:pt idx="48">
                  <c:v>0.860000000000001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Data!$R$1</c:f>
              <c:strCache>
                <c:ptCount val="1"/>
                <c:pt idx="0">
                  <c:v>Sire BVPL (mo)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Data!$R$2:$R$52</c:f>
              <c:numCache>
                <c:formatCode>#,##0.00</c:formatCode>
                <c:ptCount val="51"/>
                <c:pt idx="0">
                  <c:v>-8.1</c:v>
                </c:pt>
                <c:pt idx="1">
                  <c:v>-7.92</c:v>
                </c:pt>
                <c:pt idx="2">
                  <c:v>-7.85</c:v>
                </c:pt>
                <c:pt idx="3">
                  <c:v>-7.470000000000002</c:v>
                </c:pt>
                <c:pt idx="4">
                  <c:v>-7.28</c:v>
                </c:pt>
                <c:pt idx="5">
                  <c:v>-7.149999999999999</c:v>
                </c:pt>
                <c:pt idx="6">
                  <c:v>-6.99</c:v>
                </c:pt>
                <c:pt idx="7">
                  <c:v>-6.87</c:v>
                </c:pt>
                <c:pt idx="8">
                  <c:v>-6.51</c:v>
                </c:pt>
                <c:pt idx="9">
                  <c:v>-6.28</c:v>
                </c:pt>
                <c:pt idx="10">
                  <c:v>-5.95</c:v>
                </c:pt>
                <c:pt idx="11">
                  <c:v>-5.29</c:v>
                </c:pt>
                <c:pt idx="12">
                  <c:v>-4.859999999999998</c:v>
                </c:pt>
                <c:pt idx="13">
                  <c:v>-4.319999999999998</c:v>
                </c:pt>
                <c:pt idx="14">
                  <c:v>-3.829999999999999</c:v>
                </c:pt>
                <c:pt idx="15">
                  <c:v>-3.65</c:v>
                </c:pt>
                <c:pt idx="16">
                  <c:v>-3.47</c:v>
                </c:pt>
                <c:pt idx="17">
                  <c:v>-3.32</c:v>
                </c:pt>
                <c:pt idx="18">
                  <c:v>-3.02</c:v>
                </c:pt>
                <c:pt idx="19">
                  <c:v>-2.51</c:v>
                </c:pt>
                <c:pt idx="20">
                  <c:v>-2.15</c:v>
                </c:pt>
                <c:pt idx="21">
                  <c:v>-1.8</c:v>
                </c:pt>
                <c:pt idx="22">
                  <c:v>-1.46</c:v>
                </c:pt>
                <c:pt idx="23">
                  <c:v>-1.24</c:v>
                </c:pt>
                <c:pt idx="24">
                  <c:v>-1.21</c:v>
                </c:pt>
                <c:pt idx="25">
                  <c:v>-1.190000000000001</c:v>
                </c:pt>
                <c:pt idx="26">
                  <c:v>-1.46</c:v>
                </c:pt>
                <c:pt idx="27">
                  <c:v>-1.53</c:v>
                </c:pt>
                <c:pt idx="28">
                  <c:v>-1.32</c:v>
                </c:pt>
                <c:pt idx="29">
                  <c:v>-1.36</c:v>
                </c:pt>
                <c:pt idx="30">
                  <c:v>-1.39</c:v>
                </c:pt>
                <c:pt idx="31">
                  <c:v>-1.190000000000001</c:v>
                </c:pt>
                <c:pt idx="32">
                  <c:v>-0.9</c:v>
                </c:pt>
                <c:pt idx="33">
                  <c:v>-0.850000000000001</c:v>
                </c:pt>
                <c:pt idx="34">
                  <c:v>-1.05</c:v>
                </c:pt>
                <c:pt idx="35">
                  <c:v>-1.0</c:v>
                </c:pt>
                <c:pt idx="36">
                  <c:v>-0.750000000000001</c:v>
                </c:pt>
                <c:pt idx="37">
                  <c:v>-0.51</c:v>
                </c:pt>
                <c:pt idx="38">
                  <c:v>-0.770000000000001</c:v>
                </c:pt>
                <c:pt idx="39">
                  <c:v>-0.770000000000001</c:v>
                </c:pt>
                <c:pt idx="40">
                  <c:v>-1.23</c:v>
                </c:pt>
                <c:pt idx="41">
                  <c:v>-1.2</c:v>
                </c:pt>
                <c:pt idx="42">
                  <c:v>-1.03</c:v>
                </c:pt>
                <c:pt idx="43">
                  <c:v>-0.630000000000001</c:v>
                </c:pt>
                <c:pt idx="44">
                  <c:v>-0.17</c:v>
                </c:pt>
                <c:pt idx="45">
                  <c:v>0.38</c:v>
                </c:pt>
                <c:pt idx="46">
                  <c:v>0.640000000000001</c:v>
                </c:pt>
                <c:pt idx="47">
                  <c:v>0.92</c:v>
                </c:pt>
                <c:pt idx="48">
                  <c:v>1.54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Data!$S$1</c:f>
              <c:strCache>
                <c:ptCount val="1"/>
                <c:pt idx="0">
                  <c:v>27.21</c:v>
                </c:pt>
              </c:strCache>
            </c:strRef>
          </c:tx>
          <c:spPr>
            <a:ln w="38100"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Data!$S$2:$S$52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7254752"/>
        <c:axId val="2147354176"/>
      </c:lineChart>
      <c:catAx>
        <c:axId val="214725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chemeClr val="bg1"/>
                    </a:solidFill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2147354176"/>
        <c:crossesAt val="-10.0"/>
        <c:auto val="0"/>
        <c:lblAlgn val="ctr"/>
        <c:lblOffset val="0"/>
        <c:tickLblSkip val="10"/>
        <c:tickMarkSkip val="10"/>
        <c:noMultiLvlLbl val="0"/>
      </c:catAx>
      <c:valAx>
        <c:axId val="2147354176"/>
        <c:scaling>
          <c:orientation val="minMax"/>
          <c:max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 dirty="0">
                    <a:solidFill>
                      <a:schemeClr val="bg1"/>
                    </a:solidFill>
                    <a:latin typeface="Calibri" pitchFamily="34" charset="0"/>
                  </a:rPr>
                  <a:t>Breeding value (</a:t>
                </a:r>
                <a:r>
                  <a:rPr lang="en-US" sz="2400" b="1" baseline="0" dirty="0" err="1">
                    <a:solidFill>
                      <a:schemeClr val="bg1"/>
                    </a:solidFill>
                    <a:latin typeface="Calibri" pitchFamily="34" charset="0"/>
                  </a:rPr>
                  <a:t>mo</a:t>
                </a:r>
                <a:r>
                  <a:rPr lang="en-US" sz="2400" b="1" baseline="0" dirty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2147254752"/>
        <c:crossesAt val="1.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55626355954"/>
          <c:y val="0.0380400019442014"/>
          <c:w val="0.767692928557341"/>
          <c:h val="0.773146458129107"/>
        </c:manualLayout>
      </c:layout>
      <c:lineChart>
        <c:grouping val="standard"/>
        <c:varyColors val="0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Data!$T$26:$T$52</c:f>
              <c:numCache>
                <c:formatCode>#,##0.00</c:formatCode>
                <c:ptCount val="27"/>
                <c:pt idx="0">
                  <c:v>2.79</c:v>
                </c:pt>
                <c:pt idx="1">
                  <c:v>2.809999999999999</c:v>
                </c:pt>
                <c:pt idx="2">
                  <c:v>2.829999999999999</c:v>
                </c:pt>
                <c:pt idx="3">
                  <c:v>2.84</c:v>
                </c:pt>
                <c:pt idx="4">
                  <c:v>2.849999999999999</c:v>
                </c:pt>
                <c:pt idx="5">
                  <c:v>2.88</c:v>
                </c:pt>
                <c:pt idx="6">
                  <c:v>2.91</c:v>
                </c:pt>
                <c:pt idx="7">
                  <c:v>2.92</c:v>
                </c:pt>
                <c:pt idx="8">
                  <c:v>2.91</c:v>
                </c:pt>
                <c:pt idx="9">
                  <c:v>2.91</c:v>
                </c:pt>
                <c:pt idx="10">
                  <c:v>2.93</c:v>
                </c:pt>
                <c:pt idx="11">
                  <c:v>2.94</c:v>
                </c:pt>
                <c:pt idx="12">
                  <c:v>2.94</c:v>
                </c:pt>
                <c:pt idx="13">
                  <c:v>2.95</c:v>
                </c:pt>
                <c:pt idx="14">
                  <c:v>2.98</c:v>
                </c:pt>
                <c:pt idx="15">
                  <c:v>2.99</c:v>
                </c:pt>
                <c:pt idx="16">
                  <c:v>3.0</c:v>
                </c:pt>
                <c:pt idx="17">
                  <c:v>3.02</c:v>
                </c:pt>
                <c:pt idx="18">
                  <c:v>3.01</c:v>
                </c:pt>
                <c:pt idx="19">
                  <c:v>3.02</c:v>
                </c:pt>
                <c:pt idx="20">
                  <c:v>3.01</c:v>
                </c:pt>
                <c:pt idx="21">
                  <c:v>3.0</c:v>
                </c:pt>
                <c:pt idx="22">
                  <c:v>2.97</c:v>
                </c:pt>
                <c:pt idx="23">
                  <c:v>2.93</c:v>
                </c:pt>
                <c:pt idx="24">
                  <c:v>2.9</c:v>
                </c:pt>
                <c:pt idx="25">
                  <c:v>2.89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Data!$U$26:$U$52</c:f>
              <c:numCache>
                <c:formatCode>#,##0.00</c:formatCode>
                <c:ptCount val="27"/>
                <c:pt idx="0">
                  <c:v>2.89</c:v>
                </c:pt>
                <c:pt idx="1">
                  <c:v>2.9</c:v>
                </c:pt>
                <c:pt idx="2">
                  <c:v>2.92</c:v>
                </c:pt>
                <c:pt idx="3">
                  <c:v>2.93</c:v>
                </c:pt>
                <c:pt idx="4">
                  <c:v>2.93</c:v>
                </c:pt>
                <c:pt idx="5">
                  <c:v>2.96</c:v>
                </c:pt>
                <c:pt idx="6">
                  <c:v>3.01</c:v>
                </c:pt>
                <c:pt idx="7">
                  <c:v>3.01</c:v>
                </c:pt>
                <c:pt idx="8">
                  <c:v>2.97</c:v>
                </c:pt>
                <c:pt idx="9">
                  <c:v>2.95</c:v>
                </c:pt>
                <c:pt idx="10">
                  <c:v>2.99</c:v>
                </c:pt>
                <c:pt idx="11">
                  <c:v>3.01</c:v>
                </c:pt>
                <c:pt idx="12">
                  <c:v>3.0</c:v>
                </c:pt>
                <c:pt idx="13">
                  <c:v>3.01</c:v>
                </c:pt>
                <c:pt idx="14">
                  <c:v>3.05</c:v>
                </c:pt>
                <c:pt idx="15">
                  <c:v>3.05</c:v>
                </c:pt>
                <c:pt idx="16">
                  <c:v>3.08</c:v>
                </c:pt>
                <c:pt idx="17">
                  <c:v>3.1</c:v>
                </c:pt>
                <c:pt idx="18">
                  <c:v>3.07</c:v>
                </c:pt>
                <c:pt idx="19">
                  <c:v>3.06</c:v>
                </c:pt>
                <c:pt idx="20">
                  <c:v>3.03</c:v>
                </c:pt>
                <c:pt idx="21">
                  <c:v>3.01</c:v>
                </c:pt>
                <c:pt idx="22">
                  <c:v>2.95</c:v>
                </c:pt>
                <c:pt idx="23">
                  <c:v>2.89</c:v>
                </c:pt>
                <c:pt idx="24">
                  <c:v>2.829999999999999</c:v>
                </c:pt>
                <c:pt idx="25">
                  <c:v>2.809999999999999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3818320"/>
        <c:axId val="-2143816560"/>
      </c:lineChart>
      <c:catAx>
        <c:axId val="-214381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chemeClr val="bg1"/>
                    </a:solidFill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143816560"/>
        <c:crossesAt val="-10.0"/>
        <c:auto val="0"/>
        <c:lblAlgn val="ctr"/>
        <c:lblOffset val="0"/>
        <c:tickLblSkip val="4"/>
        <c:tickMarkSkip val="4"/>
        <c:noMultiLvlLbl val="0"/>
      </c:catAx>
      <c:valAx>
        <c:axId val="-2143816560"/>
        <c:scaling>
          <c:orientation val="minMax"/>
          <c:max val="3.1"/>
          <c:min val="2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143818320"/>
        <c:crossesAt val="1.0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17090710482"/>
          <c:y val="0.0380400019442014"/>
          <c:w val="0.787731464202813"/>
          <c:h val="0.773146458129108"/>
        </c:manualLayout>
      </c:layout>
      <c:lineChart>
        <c:grouping val="standard"/>
        <c:varyColors val="0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Data!$W$2:$W$52</c:f>
              <c:numCache>
                <c:formatCode>#,##0.00</c:formatCode>
                <c:ptCount val="51"/>
                <c:pt idx="0">
                  <c:v>7.09</c:v>
                </c:pt>
                <c:pt idx="1">
                  <c:v>6.98</c:v>
                </c:pt>
                <c:pt idx="2">
                  <c:v>6.84</c:v>
                </c:pt>
                <c:pt idx="3">
                  <c:v>6.78</c:v>
                </c:pt>
                <c:pt idx="4">
                  <c:v>6.76</c:v>
                </c:pt>
                <c:pt idx="5">
                  <c:v>6.64</c:v>
                </c:pt>
                <c:pt idx="6">
                  <c:v>6.470000000000002</c:v>
                </c:pt>
                <c:pt idx="7">
                  <c:v>6.31</c:v>
                </c:pt>
                <c:pt idx="8">
                  <c:v>6.23</c:v>
                </c:pt>
                <c:pt idx="9">
                  <c:v>6.05</c:v>
                </c:pt>
                <c:pt idx="10">
                  <c:v>5.930000000000002</c:v>
                </c:pt>
                <c:pt idx="11">
                  <c:v>5.8</c:v>
                </c:pt>
                <c:pt idx="12">
                  <c:v>5.6</c:v>
                </c:pt>
                <c:pt idx="13">
                  <c:v>5.48</c:v>
                </c:pt>
                <c:pt idx="14">
                  <c:v>5.39</c:v>
                </c:pt>
                <c:pt idx="15">
                  <c:v>5.29</c:v>
                </c:pt>
                <c:pt idx="16">
                  <c:v>5.01</c:v>
                </c:pt>
                <c:pt idx="17">
                  <c:v>4.859999999999998</c:v>
                </c:pt>
                <c:pt idx="18">
                  <c:v>4.68</c:v>
                </c:pt>
                <c:pt idx="19">
                  <c:v>4.430000000000002</c:v>
                </c:pt>
                <c:pt idx="20">
                  <c:v>4.18</c:v>
                </c:pt>
                <c:pt idx="21">
                  <c:v>3.92</c:v>
                </c:pt>
                <c:pt idx="22">
                  <c:v>3.7</c:v>
                </c:pt>
                <c:pt idx="23">
                  <c:v>3.51</c:v>
                </c:pt>
                <c:pt idx="24">
                  <c:v>3.25</c:v>
                </c:pt>
                <c:pt idx="25">
                  <c:v>2.97</c:v>
                </c:pt>
                <c:pt idx="26">
                  <c:v>2.72</c:v>
                </c:pt>
                <c:pt idx="27">
                  <c:v>2.49</c:v>
                </c:pt>
                <c:pt idx="28">
                  <c:v>2.23</c:v>
                </c:pt>
                <c:pt idx="29">
                  <c:v>1.89</c:v>
                </c:pt>
                <c:pt idx="30">
                  <c:v>1.64</c:v>
                </c:pt>
                <c:pt idx="31">
                  <c:v>1.45</c:v>
                </c:pt>
                <c:pt idx="32">
                  <c:v>1.23</c:v>
                </c:pt>
                <c:pt idx="33">
                  <c:v>0.91</c:v>
                </c:pt>
                <c:pt idx="34">
                  <c:v>0.630000000000001</c:v>
                </c:pt>
                <c:pt idx="35">
                  <c:v>0.5</c:v>
                </c:pt>
                <c:pt idx="36">
                  <c:v>0.41</c:v>
                </c:pt>
                <c:pt idx="37">
                  <c:v>0.37</c:v>
                </c:pt>
                <c:pt idx="38">
                  <c:v>0.22</c:v>
                </c:pt>
                <c:pt idx="39">
                  <c:v>0.15</c:v>
                </c:pt>
                <c:pt idx="40">
                  <c:v>-0.03</c:v>
                </c:pt>
                <c:pt idx="41">
                  <c:v>-0.18</c:v>
                </c:pt>
                <c:pt idx="42">
                  <c:v>-0.33</c:v>
                </c:pt>
                <c:pt idx="43">
                  <c:v>-0.21</c:v>
                </c:pt>
                <c:pt idx="44">
                  <c:v>-0.08</c:v>
                </c:pt>
                <c:pt idx="45">
                  <c:v>0.0</c:v>
                </c:pt>
                <c:pt idx="46">
                  <c:v>-0.08</c:v>
                </c:pt>
                <c:pt idx="47">
                  <c:v>-0.05</c:v>
                </c:pt>
                <c:pt idx="48">
                  <c:v>0.02</c:v>
                </c:pt>
                <c:pt idx="49">
                  <c:v>0.36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Data!$X$2:$X$52</c:f>
              <c:numCache>
                <c:formatCode>#,##0.00</c:formatCode>
                <c:ptCount val="51"/>
                <c:pt idx="0">
                  <c:v>6.659999999999996</c:v>
                </c:pt>
                <c:pt idx="1">
                  <c:v>6.470000000000002</c:v>
                </c:pt>
                <c:pt idx="2">
                  <c:v>6.33</c:v>
                </c:pt>
                <c:pt idx="3">
                  <c:v>6.21</c:v>
                </c:pt>
                <c:pt idx="4">
                  <c:v>6.23</c:v>
                </c:pt>
                <c:pt idx="5">
                  <c:v>6.01</c:v>
                </c:pt>
                <c:pt idx="6">
                  <c:v>5.75</c:v>
                </c:pt>
                <c:pt idx="7">
                  <c:v>5.52</c:v>
                </c:pt>
                <c:pt idx="8">
                  <c:v>5.45</c:v>
                </c:pt>
                <c:pt idx="9">
                  <c:v>5.159999999999997</c:v>
                </c:pt>
                <c:pt idx="10">
                  <c:v>4.99</c:v>
                </c:pt>
                <c:pt idx="11">
                  <c:v>4.85</c:v>
                </c:pt>
                <c:pt idx="12">
                  <c:v>4.63</c:v>
                </c:pt>
                <c:pt idx="13">
                  <c:v>4.5</c:v>
                </c:pt>
                <c:pt idx="14">
                  <c:v>4.46</c:v>
                </c:pt>
                <c:pt idx="15">
                  <c:v>4.41</c:v>
                </c:pt>
                <c:pt idx="16">
                  <c:v>4.06</c:v>
                </c:pt>
                <c:pt idx="17">
                  <c:v>3.77</c:v>
                </c:pt>
                <c:pt idx="18">
                  <c:v>3.57</c:v>
                </c:pt>
                <c:pt idx="19">
                  <c:v>3.28</c:v>
                </c:pt>
                <c:pt idx="20">
                  <c:v>2.98</c:v>
                </c:pt>
                <c:pt idx="21">
                  <c:v>2.68</c:v>
                </c:pt>
                <c:pt idx="22">
                  <c:v>2.48</c:v>
                </c:pt>
                <c:pt idx="23">
                  <c:v>2.329999999999999</c:v>
                </c:pt>
                <c:pt idx="24">
                  <c:v>2.07</c:v>
                </c:pt>
                <c:pt idx="25">
                  <c:v>1.72</c:v>
                </c:pt>
                <c:pt idx="26">
                  <c:v>1.51</c:v>
                </c:pt>
                <c:pt idx="27">
                  <c:v>1.3</c:v>
                </c:pt>
                <c:pt idx="28">
                  <c:v>1.02</c:v>
                </c:pt>
                <c:pt idx="29">
                  <c:v>0.600000000000001</c:v>
                </c:pt>
                <c:pt idx="30">
                  <c:v>0.32</c:v>
                </c:pt>
                <c:pt idx="31">
                  <c:v>0.19</c:v>
                </c:pt>
                <c:pt idx="32">
                  <c:v>-0.01</c:v>
                </c:pt>
                <c:pt idx="33">
                  <c:v>-0.37</c:v>
                </c:pt>
                <c:pt idx="34">
                  <c:v>-0.720000000000001</c:v>
                </c:pt>
                <c:pt idx="35">
                  <c:v>-0.820000000000001</c:v>
                </c:pt>
                <c:pt idx="36">
                  <c:v>-0.710000000000001</c:v>
                </c:pt>
                <c:pt idx="37">
                  <c:v>-0.57</c:v>
                </c:pt>
                <c:pt idx="38">
                  <c:v>-0.650000000000001</c:v>
                </c:pt>
                <c:pt idx="39">
                  <c:v>-0.660000000000001</c:v>
                </c:pt>
                <c:pt idx="40">
                  <c:v>-0.960000000000001</c:v>
                </c:pt>
                <c:pt idx="41">
                  <c:v>-1.180000000000001</c:v>
                </c:pt>
                <c:pt idx="42">
                  <c:v>-1.37</c:v>
                </c:pt>
                <c:pt idx="43">
                  <c:v>-1.05</c:v>
                </c:pt>
                <c:pt idx="44">
                  <c:v>-0.700000000000001</c:v>
                </c:pt>
                <c:pt idx="45">
                  <c:v>-0.46</c:v>
                </c:pt>
                <c:pt idx="46">
                  <c:v>-0.55</c:v>
                </c:pt>
                <c:pt idx="47">
                  <c:v>-0.53</c:v>
                </c:pt>
                <c:pt idx="48">
                  <c:v>-0.34</c:v>
                </c:pt>
                <c:pt idx="49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Data!$Y$1</c:f>
              <c:strCache>
                <c:ptCount val="1"/>
                <c:pt idx="0">
                  <c:v>22.57</c:v>
                </c:pt>
              </c:strCache>
            </c:strRef>
          </c:tx>
          <c:spPr>
            <a:ln w="38100">
              <a:solidFill>
                <a:schemeClr val="bg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Data!$Y$2:$Y$52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0351920"/>
        <c:axId val="2140328176"/>
      </c:lineChart>
      <c:catAx>
        <c:axId val="2140351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chemeClr val="bg1"/>
                    </a:solidFill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2140328176"/>
        <c:crossesAt val="-2.0"/>
        <c:auto val="0"/>
        <c:lblAlgn val="ctr"/>
        <c:lblOffset val="0"/>
        <c:tickLblSkip val="10"/>
        <c:tickMarkSkip val="10"/>
        <c:noMultiLvlLbl val="0"/>
      </c:catAx>
      <c:valAx>
        <c:axId val="2140328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2140351920"/>
        <c:crossesAt val="1.0"/>
        <c:crossBetween val="midCat"/>
        <c:majorUnit val="2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089865040"/>
        <c:axId val="-2089227232"/>
      </c:barChart>
      <c:catAx>
        <c:axId val="-208986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/>
                </a:r>
                <a:br>
                  <a:rPr lang="en-US" sz="1600">
                    <a:solidFill>
                      <a:srgbClr val="FFFF00"/>
                    </a:solidFill>
                    <a:latin typeface="Trebuchet MS"/>
                  </a:rPr>
                </a:b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Run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Date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 rot="-2700000"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089227232"/>
        <c:crosses val="autoZero"/>
        <c:auto val="1"/>
        <c:lblAlgn val="ctr"/>
        <c:lblOffset val="100"/>
        <c:noMultiLvlLbl val="0"/>
      </c:catAx>
      <c:valAx>
        <c:axId val="-2089227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600">
                    <a:solidFill>
                      <a:srgbClr val="FFFF00"/>
                    </a:solidFill>
                    <a:latin typeface="Trebuchet MS"/>
                  </a:rPr>
                  <a:t>Number</a:t>
                </a:r>
                <a:r>
                  <a:rPr lang="en-US" sz="1600" baseline="0">
                    <a:solidFill>
                      <a:srgbClr val="FFFF00"/>
                    </a:solidFill>
                    <a:latin typeface="Trebuchet MS"/>
                  </a:rPr>
                  <a:t> of Genotypes</a:t>
                </a:r>
                <a:endParaRPr lang="en-US" sz="1600">
                  <a:solidFill>
                    <a:srgbClr val="FFFF00"/>
                  </a:solidFill>
                  <a:latin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800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0898650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513282849"/>
          <c:y val="0.0307985431723227"/>
          <c:w val="0.824993742497686"/>
          <c:h val="0.80943462039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7ACD1"/>
              </a:soli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</c:v>
                </c:pt>
                <c:pt idx="2">
                  <c:v>-48.2418525</c:v>
                </c:pt>
                <c:pt idx="3">
                  <c:v>-12.0</c:v>
                </c:pt>
                <c:pt idx="4">
                  <c:v>7.644610499999985</c:v>
                </c:pt>
                <c:pt idx="5">
                  <c:v>20.0</c:v>
                </c:pt>
                <c:pt idx="6">
                  <c:v>74.0</c:v>
                </c:pt>
                <c:pt idx="7">
                  <c:v>132.0</c:v>
                </c:pt>
                <c:pt idx="8">
                  <c:v>161.0</c:v>
                </c:pt>
                <c:pt idx="9">
                  <c:v>193.0</c:v>
                </c:pt>
                <c:pt idx="10">
                  <c:v>280.0</c:v>
                </c:pt>
                <c:pt idx="11">
                  <c:v>333.0</c:v>
                </c:pt>
                <c:pt idx="12">
                  <c:v>422.0</c:v>
                </c:pt>
                <c:pt idx="13">
                  <c:v>502.0</c:v>
                </c:pt>
                <c:pt idx="14">
                  <c:v>611.0</c:v>
                </c:pt>
                <c:pt idx="15">
                  <c:v>708.0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40211968"/>
        <c:axId val="2098296656"/>
      </c:barChart>
      <c:catAx>
        <c:axId val="-214021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Year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</a:rPr>
                  <a:t>entered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37917550792785"/>
              <c:y val="0.9219307453126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098296656"/>
        <c:crossesAt val="-100.0"/>
        <c:auto val="1"/>
        <c:lblAlgn val="ctr"/>
        <c:lblOffset val="20"/>
        <c:tickLblSkip val="1"/>
        <c:noMultiLvlLbl val="0"/>
      </c:catAx>
      <c:valAx>
        <c:axId val="2098296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Average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net merit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($)</a:t>
                </a:r>
              </a:p>
            </c:rich>
          </c:tx>
          <c:layout>
            <c:manualLayout>
              <c:xMode val="edge"/>
              <c:yMode val="edge"/>
              <c:x val="0.0103950103950104"/>
              <c:y val="0.2191014305805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40211968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15616908273"/>
          <c:y val="0.0388978930307942"/>
          <c:w val="0.627638523737939"/>
          <c:h val="0.8756997919830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rgbClr val="FF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rgbClr val="00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CC00FF"/>
            </a:solidFill>
            <a:ln w="6350">
              <a:solidFill>
                <a:srgbClr val="CC00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3366FF"/>
            </a:solidFill>
            <a:ln w="6350">
              <a:solidFill>
                <a:srgbClr val="3366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8C00"/>
            </a:solidFill>
            <a:ln w="6350">
              <a:solidFill>
                <a:srgbClr val="FF8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A52A2A"/>
            </a:solidFill>
            <a:ln w="6350">
              <a:solidFill>
                <a:srgbClr val="A52A2A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766464"/>
        <c:axId val="-2139993104"/>
      </c:barChart>
      <c:catAx>
        <c:axId val="-2139766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-2139993104"/>
        <c:crosses val="autoZero"/>
        <c:auto val="1"/>
        <c:lblAlgn val="ctr"/>
        <c:lblOffset val="100"/>
        <c:noMultiLvlLbl val="0"/>
      </c:catAx>
      <c:valAx>
        <c:axId val="-21399931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2139766464"/>
        <c:crosses val="max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0.46831</cdr:x>
      <cdr:y>0.49131</cdr:y>
    </cdr:from>
    <cdr:to>
      <cdr:x>0.56672</cdr:x>
      <cdr:y>0.6131</cdr:y>
    </cdr:to>
    <cdr:pic>
      <cdr:nvPicPr>
        <cdr:cNvPr id="2" name="Picture 1" descr="cow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58473" y="2410054"/>
          <a:ext cx="810768" cy="59740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4/27/16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28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1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8963" y="9555164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7153" algn="l"/>
                <a:tab pos="914308" algn="l"/>
                <a:tab pos="1371461" algn="l"/>
                <a:tab pos="1828614" algn="l"/>
                <a:tab pos="2285769" algn="l"/>
                <a:tab pos="2742922" algn="l"/>
                <a:tab pos="3200076" algn="l"/>
                <a:tab pos="3657230" algn="l"/>
                <a:tab pos="4114383" algn="l"/>
                <a:tab pos="4571537" algn="l"/>
                <a:tab pos="5028690" algn="l"/>
                <a:tab pos="5485844" algn="l"/>
                <a:tab pos="5942998" algn="l"/>
                <a:tab pos="6400151" algn="l"/>
                <a:tab pos="6857305" algn="l"/>
                <a:tab pos="7314459" algn="l"/>
                <a:tab pos="7771612" algn="l"/>
                <a:tab pos="8228766" algn="l"/>
                <a:tab pos="8685920" algn="l"/>
                <a:tab pos="9143073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7153" algn="l"/>
                  <a:tab pos="914308" algn="l"/>
                  <a:tab pos="1371461" algn="l"/>
                  <a:tab pos="1828614" algn="l"/>
                  <a:tab pos="2285769" algn="l"/>
                  <a:tab pos="2742922" algn="l"/>
                  <a:tab pos="3200076" algn="l"/>
                  <a:tab pos="3657230" algn="l"/>
                  <a:tab pos="4114383" algn="l"/>
                  <a:tab pos="4571537" algn="l"/>
                  <a:tab pos="5028690" algn="l"/>
                  <a:tab pos="5485844" algn="l"/>
                  <a:tab pos="5942998" algn="l"/>
                  <a:tab pos="6400151" algn="l"/>
                  <a:tab pos="6857305" algn="l"/>
                  <a:tab pos="7314459" algn="l"/>
                  <a:tab pos="7771612" algn="l"/>
                  <a:tab pos="8228766" algn="l"/>
                  <a:tab pos="8685920" algn="l"/>
                  <a:tab pos="9143073" algn="l"/>
                </a:tabLst>
              </a:pPr>
              <a:t>34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52963" cy="3489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88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757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3886200" cy="2987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4953000" y="3200400"/>
            <a:ext cx="3886200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Diane M. Spurlock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Department of Animal Science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Iowa State University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Ames,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IA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875"/>
            <a:ext cx="7400925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Large Dairy Herd Management Conference, Oak Brook, IL</a:t>
            </a:r>
            <a:r>
              <a:rPr lang="en-US" sz="1000" b="1" dirty="0" smtClean="0">
                <a:solidFill>
                  <a:srgbClr val="66CCFF"/>
                </a:solidFill>
              </a:rPr>
              <a:t>, </a:t>
            </a:r>
            <a:r>
              <a:rPr lang="en-US" sz="1000" b="1" dirty="0" smtClean="0">
                <a:solidFill>
                  <a:srgbClr val="66CCFF"/>
                </a:solidFill>
              </a:rPr>
              <a:t>May 1-4,</a:t>
            </a:r>
            <a:r>
              <a:rPr lang="en-US" sz="1000" b="1" baseline="0" dirty="0" smtClean="0">
                <a:solidFill>
                  <a:srgbClr val="66CCFF"/>
                </a:solidFill>
              </a:rPr>
              <a:t> </a:t>
            </a:r>
            <a:r>
              <a:rPr lang="en-US" sz="1000" b="1" dirty="0" smtClean="0">
                <a:solidFill>
                  <a:srgbClr val="66CCFF"/>
                </a:solidFill>
              </a:rPr>
              <a:t> </a:t>
            </a:r>
            <a:r>
              <a:rPr lang="en-US" sz="1000" b="1" dirty="0" smtClean="0">
                <a:solidFill>
                  <a:srgbClr val="66CCFF"/>
                </a:solidFill>
              </a:rPr>
              <a:t>2016 (‹#›)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74" r:id="rId5"/>
    <p:sldLayoutId id="214748367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0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0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5400" dirty="0" smtClean="0">
                <a:latin typeface="Trebuchet MS" charset="0"/>
              </a:rPr>
              <a:t>Improving production efficiency through genetic selection</a:t>
            </a:r>
            <a:endParaRPr lang="en-US" sz="5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b="1" dirty="0" smtClean="0"/>
              <a:t>Conformation (type) traits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3657600" cy="52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Strength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Body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Dairy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Rump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Thurl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legs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(side)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Rear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legs (rear)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Foot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Feet and legs score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371600"/>
            <a:ext cx="4057650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Fore  udder attachment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udder 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udder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Udder cleft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Udder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Front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Teat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length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07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54" y="2438400"/>
            <a:ext cx="871728" cy="646176"/>
          </a:xfrm>
          <a:prstGeom prst="rect">
            <a:avLst/>
          </a:prstGeom>
        </p:spPr>
      </p:pic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750466655"/>
              </p:ext>
            </p:extLst>
          </p:nvPr>
        </p:nvGraphicFramePr>
        <p:xfrm>
          <a:off x="517334" y="117134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b="1" dirty="0" smtClean="0"/>
              <a:t>Holstein milk (kg)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13689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11,828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503584" y="3697249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340541" y="2558955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17221" y="2033739"/>
            <a:ext cx="1310261" cy="1009879"/>
            <a:chOff x="6717221" y="2033739"/>
            <a:chExt cx="1310261" cy="10098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6797381" y="258641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908246" y="203373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 rot="19980000">
              <a:off x="6717221" y="2445339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79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871728" cy="64617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84775"/>
          </a:xfrm>
        </p:spPr>
        <p:txBody>
          <a:bodyPr/>
          <a:lstStyle/>
          <a:p>
            <a:r>
              <a:rPr lang="en-US" b="1" dirty="0" smtClean="0"/>
              <a:t>Holstein productive life (</a:t>
            </a:r>
            <a:r>
              <a:rPr lang="en-US" b="1" dirty="0" err="1" smtClean="0"/>
              <a:t>mo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30678568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68763" y="1611388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27.2 mo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478689" y="2724212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575631" y="4501480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71457" y="1880510"/>
            <a:ext cx="1310261" cy="1012008"/>
            <a:chOff x="6629086" y="2036289"/>
            <a:chExt cx="1310261" cy="1012008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6764330" y="2489815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698923" y="203628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9980000">
              <a:off x="6629086" y="2709743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0.2 mo/yr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3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9" y="2441031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82" y="1295400"/>
            <a:ext cx="871728" cy="646176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36626020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813" y="152400"/>
            <a:ext cx="8916987" cy="584775"/>
          </a:xfrm>
        </p:spPr>
        <p:txBody>
          <a:bodyPr/>
          <a:lstStyle/>
          <a:p>
            <a:r>
              <a:rPr lang="en-US" b="1" dirty="0" smtClean="0"/>
              <a:t>Holstein somatic cell score (log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74429" y="1435238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285780" y="2551493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49873" y="2146749"/>
            <a:ext cx="2065965" cy="1598570"/>
            <a:chOff x="6182076" y="2478798"/>
            <a:chExt cx="2065965" cy="159857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6753313" y="247879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963328" y="362016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2580000">
              <a:off x="6182076" y="3199171"/>
              <a:ext cx="2065965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0.02/yr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2006600" y="2311400"/>
            <a:ext cx="6324600" cy="0"/>
          </a:xfrm>
          <a:prstGeom prst="line">
            <a:avLst/>
          </a:prstGeom>
          <a:noFill/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95500" y="177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Phenotypic base = 3.0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7" y="3266301"/>
            <a:ext cx="871728" cy="646176"/>
          </a:xfrm>
          <a:prstGeom prst="rect">
            <a:avLst/>
          </a:prstGeom>
        </p:spPr>
      </p:pic>
      <p:pic>
        <p:nvPicPr>
          <p:cNvPr id="2" name="Picture 1" descr="c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28" y="1802523"/>
            <a:ext cx="810768" cy="597408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55852476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74075" cy="584775"/>
          </a:xfrm>
        </p:spPr>
        <p:txBody>
          <a:bodyPr/>
          <a:lstStyle/>
          <a:p>
            <a:r>
              <a:rPr lang="en-US" b="1" dirty="0" smtClean="0"/>
              <a:t>Holstein daughter pregnancy rate (%)</a:t>
            </a:r>
            <a:endParaRPr lang="en-US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1996" y="443174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22.6%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238851" y="3374207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401892" y="1901497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7231" y="3523447"/>
            <a:ext cx="1310261" cy="975405"/>
            <a:chOff x="6618074" y="2333626"/>
            <a:chExt cx="1310261" cy="975405"/>
          </a:xfrm>
        </p:grpSpPr>
        <p:grpSp>
          <p:nvGrpSpPr>
            <p:cNvPr id="24" name="Group 23"/>
            <p:cNvGrpSpPr/>
            <p:nvPr/>
          </p:nvGrpSpPr>
          <p:grpSpPr>
            <a:xfrm flipV="1">
              <a:off x="6665174" y="2376267"/>
              <a:ext cx="1165953" cy="932764"/>
              <a:chOff x="6665174" y="1957625"/>
              <a:chExt cx="1165953" cy="932764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665174" y="24331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831127" y="195762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260000">
              <a:off x="6618074" y="2333626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0.1%/yr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7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Genomic evaluation system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385816"/>
          </a:xfrm>
        </p:spPr>
        <p:txBody>
          <a:bodyPr/>
          <a:lstStyle/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Increases accuracy of evaluations of bull dams</a:t>
            </a:r>
          </a:p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Assists in selection of service sires, particularly for low-reliability traits</a:t>
            </a:r>
          </a:p>
          <a:p>
            <a:pPr marL="404813" indent="-404813">
              <a:lnSpc>
                <a:spcPts val="3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/>
              <a:t>High demand for semen from genomically evaluated 2-year-old bulls</a:t>
            </a:r>
          </a:p>
        </p:txBody>
      </p:sp>
    </p:spTree>
    <p:extLst>
      <p:ext uri="{BB962C8B-B14F-4D97-AF65-F5344CB8AC3E}">
        <p14:creationId xmlns:p14="http://schemas.microsoft.com/office/powerpoint/2010/main" val="9588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Genotypes are abundant</a:t>
            </a:r>
          </a:p>
        </p:txBody>
      </p:sp>
    </p:spTree>
    <p:extLst>
      <p:ext uri="{BB962C8B-B14F-4D97-AF65-F5344CB8AC3E}">
        <p14:creationId xmlns:p14="http://schemas.microsoft.com/office/powerpoint/2010/main" val="3480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DNA samples from 1 farm, 1 day</a:t>
            </a:r>
            <a:endParaRPr lang="en-US" b="1" dirty="0"/>
          </a:p>
        </p:txBody>
      </p:sp>
      <p:pic>
        <p:nvPicPr>
          <p:cNvPr id="53250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939" b="29878"/>
          <a:stretch>
            <a:fillRect/>
          </a:stretch>
        </p:blipFill>
        <p:spPr bwMode="auto">
          <a:xfrm>
            <a:off x="2123728" y="1008584"/>
            <a:ext cx="565643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3453825"/>
            <a:ext cx="168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Photo provided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1600" b="1" dirty="0" smtClean="0">
                <a:solidFill>
                  <a:srgbClr val="FFFF00"/>
                </a:solidFill>
              </a:rPr>
              <a:t>Zoetis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75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4123"/>
              </p:ext>
            </p:extLst>
          </p:nvPr>
        </p:nvGraphicFramePr>
        <p:xfrm>
          <a:off x="381000" y="1268760"/>
          <a:ext cx="8382000" cy="456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8907"/>
                <a:gridCol w="2073093"/>
              </a:tblGrid>
              <a:tr h="5600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Data Received in 2014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Annual Value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Phenotypes from DHI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    4 million cows x $1.25 / cow / mo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$60 million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Genotypes from CDCB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    15,000 medium density x $125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$2 million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    258,000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low density x $45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$12 million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Whole genome sequence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data</a:t>
                      </a:r>
                      <a:r>
                        <a:rPr lang="en-US" sz="2400" b="1" baseline="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accent5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(2015)</a:t>
                      </a:r>
                      <a:endParaRPr lang="en-US" sz="2400" b="1" dirty="0">
                        <a:solidFill>
                          <a:schemeClr val="accent5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    200+ bulls x $1,000 </a:t>
                      </a: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(AGIL data)</a:t>
                      </a:r>
                      <a:endParaRPr lang="en-US" sz="2400" b="1" dirty="0">
                        <a:solidFill>
                          <a:schemeClr val="accent5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$0.2 million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50035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    1,000+ bulls x $3,000</a:t>
                      </a:r>
                      <a:r>
                        <a:rPr lang="en-US" sz="2400" b="1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accent5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(World data)</a:t>
                      </a:r>
                      <a:endParaRPr lang="en-US" sz="2400" b="1" dirty="0">
                        <a:solidFill>
                          <a:schemeClr val="accent5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00FF00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$3 million</a:t>
                      </a:r>
                      <a:endParaRPr lang="en-US" sz="2400" b="1" dirty="0">
                        <a:solidFill>
                          <a:srgbClr val="00FF00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Value of Incoming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695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035523"/>
              </p:ext>
            </p:extLst>
          </p:nvPr>
        </p:nvGraphicFramePr>
        <p:xfrm>
          <a:off x="228600" y="1143000"/>
          <a:ext cx="8607055" cy="4719320"/>
        </p:xfrm>
        <a:graphic>
          <a:graphicData uri="http://schemas.openxmlformats.org/drawingml/2006/table">
            <a:tbl>
              <a:tblPr/>
              <a:tblGrid>
                <a:gridCol w="3523521"/>
                <a:gridCol w="1381455"/>
                <a:gridCol w="1747294"/>
                <a:gridCol w="195478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Milk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28600" y="5849034"/>
            <a:ext cx="5865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 smtClean="0"/>
              <a:t>*2013 </a:t>
            </a:r>
            <a:r>
              <a:rPr lang="en-US" sz="1800" b="1" dirty="0"/>
              <a:t>deregressed value – </a:t>
            </a:r>
            <a:r>
              <a:rPr lang="en-US" sz="1800" b="1" dirty="0" smtClean="0"/>
              <a:t>2009 </a:t>
            </a:r>
            <a:r>
              <a:rPr lang="en-US" sz="1800" b="1" dirty="0"/>
              <a:t>genomic </a:t>
            </a:r>
            <a:r>
              <a:rPr lang="en-US" sz="1800" b="1" dirty="0" smtClean="0"/>
              <a:t>evaluation</a:t>
            </a:r>
            <a:endParaRPr lang="en-US" sz="1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5575" y="152400"/>
            <a:ext cx="8226425" cy="549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Trebuchet MS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pPr defTabSz="914400"/>
            <a:r>
              <a:rPr lang="en-US" kern="0" smtClean="0"/>
              <a:t>Holstein prediction accuracy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2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2025" cy="4111625"/>
          </a:xfrm>
        </p:spPr>
        <p:txBody>
          <a:bodyPr/>
          <a:lstStyle/>
          <a:p>
            <a:r>
              <a:rPr lang="is-IS" sz="3600" b="1" dirty="0" smtClean="0"/>
              <a:t>How genetic selection works</a:t>
            </a:r>
          </a:p>
          <a:p>
            <a:r>
              <a:rPr lang="is-IS" sz="3600" b="1" dirty="0" smtClean="0"/>
              <a:t>Gains due to genetic selection</a:t>
            </a:r>
          </a:p>
          <a:p>
            <a:r>
              <a:rPr lang="en-US" sz="3600" b="1" dirty="0" smtClean="0"/>
              <a:t>Use of genomic technology</a:t>
            </a:r>
          </a:p>
          <a:p>
            <a:r>
              <a:rPr lang="en-US" sz="3600" b="1" dirty="0" smtClean="0"/>
              <a:t>Future 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704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87"/>
            <a:ext cx="8991600" cy="553998"/>
          </a:xfrm>
        </p:spPr>
        <p:txBody>
          <a:bodyPr/>
          <a:lstStyle/>
          <a:p>
            <a:r>
              <a:rPr lang="en-CA" sz="3600" b="1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E6865E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FFFCBE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77ACD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Genotypes can be applied to many traits</a:t>
            </a:r>
            <a:endParaRPr lang="en-US" b="1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65396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AU" sz="2800" dirty="0" smtClean="0"/>
              <a:t>An animal’s genotype is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are required for accurate estimates of SNP effects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24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b="1" dirty="0" smtClean="0"/>
              <a:t>Four </a:t>
            </a:r>
            <a:r>
              <a:rPr lang="en-US" b="1" dirty="0" smtClean="0"/>
              <a:t>ways farmers can </a:t>
            </a:r>
            <a:r>
              <a:rPr lang="en-US" b="1" dirty="0" smtClean="0"/>
              <a:t>use genomics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r>
              <a:rPr lang="en-US" dirty="0" smtClean="0"/>
              <a:t>Animal ID and parentage verification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Is this the animal that I think it is?</a:t>
            </a:r>
          </a:p>
          <a:p>
            <a:r>
              <a:rPr lang="en-US" dirty="0" smtClean="0"/>
              <a:t>Early culling decisions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Am I raising the right animals?</a:t>
            </a:r>
          </a:p>
          <a:p>
            <a:r>
              <a:rPr lang="en-US" dirty="0" smtClean="0"/>
              <a:t>Mate selection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How do I produce the best calves?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Identification of elite cows</a:t>
            </a:r>
          </a:p>
        </p:txBody>
      </p:sp>
    </p:spTree>
    <p:extLst>
      <p:ext uri="{BB962C8B-B14F-4D97-AF65-F5344CB8AC3E}">
        <p14:creationId xmlns:p14="http://schemas.microsoft.com/office/powerpoint/2010/main" val="112567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48729" y="6229290"/>
            <a:ext cx="374221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000" b="1" dirty="0">
                <a:solidFill>
                  <a:schemeClr val="bg1"/>
                </a:solidFill>
              </a:rPr>
              <a:t>Source: Miglior et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r>
              <a:rPr sz="1000" b="1" dirty="0" smtClean="0">
                <a:solidFill>
                  <a:schemeClr val="bg1"/>
                </a:solidFill>
              </a:rPr>
              <a:t>l.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sz="1000" b="1" dirty="0" smtClean="0">
                <a:solidFill>
                  <a:schemeClr val="bg1"/>
                </a:solidFill>
              </a:rPr>
              <a:t>2012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00"/>
                </a:solidFill>
              </a:rPr>
              <a:t>Selection indices include many traits</a:t>
            </a:r>
            <a:r>
              <a:rPr lang="is-IS" sz="3600" b="1" dirty="0" smtClean="0">
                <a:solidFill>
                  <a:srgbClr val="FFFF00"/>
                </a:solidFill>
              </a:rPr>
              <a:t>…</a:t>
            </a:r>
            <a:endParaRPr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-71415" y="1188357"/>
          <a:ext cx="9062357" cy="50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11728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9059116"/>
              </p:ext>
            </p:extLst>
          </p:nvPr>
        </p:nvGraphicFramePr>
        <p:xfrm>
          <a:off x="228603" y="990600"/>
          <a:ext cx="8686797" cy="5318760"/>
        </p:xfrm>
        <a:graphic>
          <a:graphicData uri="http://schemas.openxmlformats.org/drawingml/2006/table">
            <a:tbl>
              <a:tblPr/>
              <a:tblGrid>
                <a:gridCol w="1032387"/>
                <a:gridCol w="638104"/>
                <a:gridCol w="1185051"/>
                <a:gridCol w="638104"/>
                <a:gridCol w="1078353"/>
                <a:gridCol w="744802"/>
                <a:gridCol w="1083998"/>
                <a:gridCol w="914400"/>
                <a:gridCol w="609598"/>
                <a:gridCol w="7620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-5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…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  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 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115967"/>
            <a:ext cx="8869680" cy="584775"/>
          </a:xfrm>
        </p:spPr>
        <p:txBody>
          <a:bodyPr/>
          <a:lstStyle/>
          <a:p>
            <a:r>
              <a:rPr lang="is-IS" b="1" dirty="0" smtClean="0"/>
              <a:t>…and w</a:t>
            </a:r>
            <a:r>
              <a:rPr lang="en-US" b="1" dirty="0" smtClean="0"/>
              <a:t>e keep adding new </a:t>
            </a:r>
            <a:r>
              <a:rPr lang="en-US" b="1" dirty="0" smtClean="0"/>
              <a:t>ones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89306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Source: AGIL, ARS, USDA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(http://</a:t>
            </a:r>
            <a:r>
              <a:rPr lang="en-US" sz="1400" b="1" dirty="0" err="1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aipl.arsusda.gov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/reference/nmcalc-2014.htm).</a:t>
            </a:r>
          </a:p>
        </p:txBody>
      </p:sp>
    </p:spTree>
    <p:extLst>
      <p:ext uri="{BB962C8B-B14F-4D97-AF65-F5344CB8AC3E}">
        <p14:creationId xmlns:p14="http://schemas.microsoft.com/office/powerpoint/2010/main" val="1096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dirty="0"/>
              <a:t>Why do we need </a:t>
            </a:r>
            <a:r>
              <a:rPr lang="en-US"/>
              <a:t>new </a:t>
            </a:r>
            <a:r>
              <a:rPr lang="en-US" smtClean="0"/>
              <a:t>traits?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921625" cy="4340225"/>
          </a:xfrm>
        </p:spPr>
        <p:txBody>
          <a:bodyPr/>
          <a:lstStyle/>
          <a:p>
            <a:r>
              <a:rPr lang="en-US" dirty="0"/>
              <a:t>Changes in production economics</a:t>
            </a:r>
          </a:p>
          <a:p>
            <a:r>
              <a:rPr lang="en-US" dirty="0"/>
              <a:t>Technology </a:t>
            </a:r>
            <a:r>
              <a:rPr lang="en-US" dirty="0" smtClean="0"/>
              <a:t>produces new </a:t>
            </a:r>
            <a:r>
              <a:rPr lang="en-US" dirty="0"/>
              <a:t>phenotypes</a:t>
            </a:r>
          </a:p>
          <a:p>
            <a:r>
              <a:rPr lang="en-US" dirty="0"/>
              <a:t>Better understanding of biology</a:t>
            </a:r>
          </a:p>
          <a:p>
            <a:r>
              <a:rPr lang="en-US" dirty="0"/>
              <a:t>Recent review by Egger-Danner et al</a:t>
            </a:r>
            <a:r>
              <a:rPr lang="en-US" dirty="0" smtClean="0"/>
              <a:t>.</a:t>
            </a:r>
            <a:endParaRPr lang="en-US" i="1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7" y="4191000"/>
            <a:ext cx="66571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1373" y="541020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0773" y="54102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34179" y="423278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low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985287" y="2015059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high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53291" y="2930530"/>
            <a:ext cx="3313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Phenotypic correlation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with 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600200" y="990600"/>
          <a:ext cx="6096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1924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some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043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include much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new information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875" y="373380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some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2162" y="1525110"/>
            <a:ext cx="2835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Novel phenotypes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contain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little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new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587" y="5791200"/>
            <a:ext cx="3669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Genetic correlation with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+mn-lt"/>
              </a:rPr>
              <a:t>existing traits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/>
              <a:t>New </a:t>
            </a:r>
            <a:r>
              <a:rPr lang="en-US" b="1" dirty="0" smtClean="0"/>
              <a:t>traits should </a:t>
            </a:r>
            <a:r>
              <a:rPr lang="en-US" b="1" dirty="0"/>
              <a:t>add </a:t>
            </a:r>
            <a:r>
              <a:rPr lang="en-US" b="1" dirty="0" smtClean="0"/>
              <a:t>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527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Table 163"/>
          <p:cNvGraphicFramePr/>
          <p:nvPr/>
        </p:nvGraphicFramePr>
        <p:xfrm>
          <a:off x="1600200" y="1143000"/>
          <a:ext cx="6096000" cy="449580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 dirty="0"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/>
        </p:nvSpPr>
        <p:spPr>
          <a:xfrm>
            <a:off x="2731372" y="5710535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5" name="Shape 165"/>
          <p:cNvSpPr/>
          <p:nvPr/>
        </p:nvSpPr>
        <p:spPr>
          <a:xfrm>
            <a:off x="5550773" y="5715000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6" name="Shape 166"/>
          <p:cNvSpPr/>
          <p:nvPr/>
        </p:nvSpPr>
        <p:spPr>
          <a:xfrm>
            <a:off x="3044460" y="6143769"/>
            <a:ext cx="303384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Cost of measurement</a:t>
            </a:r>
          </a:p>
        </p:txBody>
      </p:sp>
      <p:sp>
        <p:nvSpPr>
          <p:cNvPr id="167" name="Shape 167"/>
          <p:cNvSpPr/>
          <p:nvPr/>
        </p:nvSpPr>
        <p:spPr>
          <a:xfrm rot="16200000">
            <a:off x="991849" y="4453250"/>
            <a:ext cx="57804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low</a:t>
            </a:r>
          </a:p>
        </p:txBody>
      </p:sp>
      <p:sp>
        <p:nvSpPr>
          <p:cNvPr id="168" name="Shape 168"/>
          <p:cNvSpPr/>
          <p:nvPr/>
        </p:nvSpPr>
        <p:spPr>
          <a:xfrm rot="16200000">
            <a:off x="945361" y="2244349"/>
            <a:ext cx="6710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  <a:latin typeface="+mn-lt"/>
              </a:rPr>
              <a:t>high</a:t>
            </a:r>
          </a:p>
        </p:txBody>
      </p:sp>
      <p:sp>
        <p:nvSpPr>
          <p:cNvPr id="169" name="Shape 169"/>
          <p:cNvSpPr/>
          <p:nvPr/>
        </p:nvSpPr>
        <p:spPr>
          <a:xfrm rot="16200000">
            <a:off x="-556227" y="3267596"/>
            <a:ext cx="27597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  <a:latin typeface="+mn-lt"/>
              </a:rPr>
              <a:t>Value of phenotype</a:t>
            </a:r>
          </a:p>
        </p:txBody>
      </p:sp>
      <p:sp>
        <p:nvSpPr>
          <p:cNvPr id="170" name="Shape 170"/>
          <p:cNvSpPr/>
          <p:nvPr/>
        </p:nvSpPr>
        <p:spPr>
          <a:xfrm>
            <a:off x="2209449" y="2133600"/>
            <a:ext cx="167449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(milk yield)</a:t>
            </a:r>
          </a:p>
        </p:txBody>
      </p:sp>
      <p:sp>
        <p:nvSpPr>
          <p:cNvPr id="171" name="Shape 171"/>
          <p:cNvSpPr/>
          <p:nvPr/>
        </p:nvSpPr>
        <p:spPr>
          <a:xfrm>
            <a:off x="4970215" y="4191000"/>
            <a:ext cx="240230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greenhouse gas</a:t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emissions</a:t>
            </a:r>
            <a:r>
              <a:rPr sz="2400" dirty="0" smtClean="0">
                <a:solidFill>
                  <a:schemeClr val="tx1"/>
                </a:solidFill>
                <a:latin typeface="+mn-lt"/>
              </a:rPr>
              <a:t>)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195148" y="2133600"/>
            <a:ext cx="18989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(feed intake)</a:t>
            </a:r>
          </a:p>
        </p:txBody>
      </p:sp>
      <p:sp>
        <p:nvSpPr>
          <p:cNvPr id="173" name="Shape 173"/>
          <p:cNvSpPr/>
          <p:nvPr/>
        </p:nvSpPr>
        <p:spPr>
          <a:xfrm>
            <a:off x="2036714" y="4343400"/>
            <a:ext cx="216501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>
                <a:solidFill>
                  <a:schemeClr val="tx1"/>
                </a:solidFill>
                <a:latin typeface="+mn-lt"/>
              </a:rPr>
              <a:t>(conformation)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traits should have </a:t>
            </a:r>
            <a:r>
              <a:rPr lang="en-US" b="1" dirty="0" smtClean="0"/>
              <a:t>value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Low-dimensionality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Usually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few</a:t>
            </a:r>
            <a:r>
              <a:rPr lang="en-GB" sz="2800" dirty="0" smtClean="0">
                <a:latin typeface="Trebuchet MS" charset="0"/>
              </a:rPr>
              <a:t> observations per lactation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Close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correspondence</a:t>
            </a:r>
            <a:r>
              <a:rPr lang="en-GB" sz="2800" dirty="0" smtClean="0">
                <a:latin typeface="Trebuchet MS" charset="0"/>
              </a:rPr>
              <a:t> of phenotypes with values measured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Easy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transmission</a:t>
            </a:r>
            <a:r>
              <a:rPr lang="en-GB" sz="2800" dirty="0" smtClean="0">
                <a:latin typeface="Trebuchet MS" charset="0"/>
              </a:rPr>
              <a:t> and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storage</a:t>
            </a: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>
              <a:latin typeface="Trebuchet MS" charset="0"/>
            </a:endParaRPr>
          </a:p>
          <a:p>
            <a:pPr lvl="1" indent="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2800" b="1" dirty="0" smtClean="0">
              <a:latin typeface="Trebuchet MS" charset="0"/>
            </a:endParaRPr>
          </a:p>
        </p:txBody>
      </p:sp>
      <p:pic>
        <p:nvPicPr>
          <p:cNvPr id="4" name="Picture 3" descr="Screen Shot 2014-05-14 at 8.26.3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20912" b="63846"/>
          <a:stretch/>
        </p:blipFill>
        <p:spPr>
          <a:xfrm>
            <a:off x="104634" y="4467369"/>
            <a:ext cx="8915400" cy="16824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current phenotypes look like?</a:t>
            </a:r>
          </a:p>
        </p:txBody>
      </p:sp>
    </p:spTree>
    <p:extLst>
      <p:ext uri="{BB962C8B-B14F-4D97-AF65-F5344CB8AC3E}">
        <p14:creationId xmlns:p14="http://schemas.microsoft.com/office/powerpoint/2010/main" val="2924553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new phenotypes look like?</a:t>
            </a:r>
            <a:endParaRPr lang="en-US" b="1" dirty="0"/>
          </a:p>
        </p:txBody>
      </p:sp>
      <p:pic>
        <p:nvPicPr>
          <p:cNvPr id="4" name="Picture 3" descr="Screen Shot 2014-05-13 at 9.28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102843" y="4419600"/>
            <a:ext cx="8915400" cy="211628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400" y="12322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High dimensionality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latin typeface="Trebuchet MS" charset="0"/>
              </a:rPr>
              <a:t>Ex.: MIR produces </a:t>
            </a: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1,060</a:t>
            </a:r>
            <a:r>
              <a:rPr lang="en-GB" sz="2800" dirty="0" smtClean="0">
                <a:latin typeface="Trebuchet MS" charset="0"/>
              </a:rPr>
              <a:t> points/obs.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Disconnect</a:t>
            </a:r>
            <a:r>
              <a:rPr lang="en-GB" sz="2800" dirty="0" smtClean="0">
                <a:latin typeface="Trebuchet MS" charset="0"/>
              </a:rPr>
              <a:t> between phenotype and measurement</a:t>
            </a:r>
          </a:p>
          <a:p>
            <a:pPr marL="1016000" lvl="1" indent="-273050">
              <a:spcBef>
                <a:spcPts val="0"/>
              </a:spcBef>
              <a:spcAft>
                <a:spcPts val="12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dirty="0" smtClean="0">
                <a:solidFill>
                  <a:srgbClr val="FFFF00"/>
                </a:solidFill>
                <a:latin typeface="Trebuchet MS" charset="0"/>
              </a:rPr>
              <a:t>More resources </a:t>
            </a:r>
            <a:r>
              <a:rPr lang="en-GB" sz="2800" dirty="0" smtClean="0">
                <a:latin typeface="Trebuchet MS" charset="0"/>
              </a:rPr>
              <a:t>needed for transmission, storage, and analysis</a:t>
            </a:r>
          </a:p>
        </p:txBody>
      </p:sp>
    </p:spTree>
    <p:extLst>
      <p:ext uri="{BB962C8B-B14F-4D97-AF65-F5344CB8AC3E}">
        <p14:creationId xmlns:p14="http://schemas.microsoft.com/office/powerpoint/2010/main" val="114189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29182"/>
            <a:ext cx="8226425" cy="584775"/>
          </a:xfrm>
        </p:spPr>
        <p:txBody>
          <a:bodyPr/>
          <a:lstStyle/>
          <a:p>
            <a:r>
              <a:rPr lang="en-US" b="1" dirty="0" smtClean="0"/>
              <a:t>How does genetic selection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307815"/>
            <a:ext cx="8360461" cy="406265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how certain we are about our estimate of an animal’s genetic merit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smtClean="0"/>
              <a:t>how selective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(genomics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6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What do we do with new traits?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/>
              <a:t>Put them into a </a:t>
            </a:r>
            <a:r>
              <a:rPr lang="en-US" dirty="0">
                <a:solidFill>
                  <a:srgbClr val="FFFF00"/>
                </a:solidFill>
              </a:rPr>
              <a:t>selection index</a:t>
            </a:r>
          </a:p>
          <a:p>
            <a:pPr lvl="1"/>
            <a:r>
              <a:rPr lang="en-US" dirty="0"/>
              <a:t>Correlated traits are helpful</a:t>
            </a:r>
          </a:p>
          <a:p>
            <a:r>
              <a:rPr lang="en-US" dirty="0"/>
              <a:t>Apply selection for a </a:t>
            </a:r>
            <a:r>
              <a:rPr lang="en-US" dirty="0">
                <a:solidFill>
                  <a:srgbClr val="FFFF00"/>
                </a:solidFill>
              </a:rPr>
              <a:t>long time</a:t>
            </a:r>
          </a:p>
          <a:p>
            <a:pPr lvl="1"/>
            <a:r>
              <a:rPr lang="en-US" dirty="0"/>
              <a:t>There are no shortcuts</a:t>
            </a:r>
          </a:p>
          <a:p>
            <a:r>
              <a:rPr lang="en-US" dirty="0" smtClean="0"/>
              <a:t>Collect many </a:t>
            </a:r>
            <a:r>
              <a:rPr lang="en-US" dirty="0" smtClean="0">
                <a:solidFill>
                  <a:srgbClr val="FFFF00"/>
                </a:solidFill>
              </a:rPr>
              <a:t>phenotypes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/>
              <a:t>Repeated records of limited value</a:t>
            </a:r>
          </a:p>
          <a:p>
            <a:pPr lvl="1"/>
            <a:r>
              <a:rPr lang="en-US" dirty="0"/>
              <a:t>Genomics can increase </a:t>
            </a:r>
            <a:r>
              <a:rPr lang="en-US" dirty="0" smtClean="0"/>
              <a:t>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08430"/>
            <a:ext cx="8153400" cy="5168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latin typeface="Trebuchet MS" charset="0"/>
              </a:rPr>
              <a:t>We need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more frequent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sampling for modern management</a:t>
            </a:r>
          </a:p>
          <a:p>
            <a:pPr marL="1016000" lvl="1" indent="-273050">
              <a:spcBef>
                <a:spcPts val="800"/>
              </a:spcBef>
              <a:spcAft>
                <a:spcPts val="800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Samples do not need to be evenly spaced across the lactation</a:t>
            </a:r>
            <a:endParaRPr lang="en-GB" sz="3200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Some large farms do not see a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value proposition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 in milk recording</a:t>
            </a:r>
          </a:p>
          <a:p>
            <a:pPr marL="273050" indent="-273050"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On-farm data are growing, but </a:t>
            </a:r>
            <a:r>
              <a:rPr lang="en-GB" sz="3200" dirty="0" smtClean="0">
                <a:solidFill>
                  <a:srgbClr val="FFFF00"/>
                </a:solidFill>
                <a:latin typeface="Trebuchet MS" charset="0"/>
              </a:rPr>
              <a:t>not collected </a:t>
            </a:r>
            <a:r>
              <a:rPr lang="en-GB" sz="3200" dirty="0" smtClean="0">
                <a:solidFill>
                  <a:srgbClr val="FFFFFF"/>
                </a:solidFill>
                <a:latin typeface="Trebuchet MS" charset="0"/>
              </a:rPr>
              <a:t>in a central database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challenges are on the horizon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8820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to genetic improvement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Research</a:t>
            </a:r>
            <a:r>
              <a:rPr lang="en-US" dirty="0" smtClean="0"/>
              <a:t> is being done on new traits</a:t>
            </a:r>
          </a:p>
          <a:p>
            <a:r>
              <a:rPr lang="en-US" dirty="0" smtClean="0"/>
              <a:t>Often </a:t>
            </a:r>
            <a:r>
              <a:rPr lang="en-US" dirty="0" smtClean="0">
                <a:solidFill>
                  <a:srgbClr val="FFFF00"/>
                </a:solidFill>
              </a:rPr>
              <a:t>not turned</a:t>
            </a:r>
            <a:r>
              <a:rPr lang="en-US" dirty="0" smtClean="0"/>
              <a:t> into new products</a:t>
            </a:r>
          </a:p>
          <a:p>
            <a:r>
              <a:rPr lang="en-US" dirty="0" smtClean="0"/>
              <a:t>It’s a collective action problem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Disagreement</a:t>
            </a:r>
            <a:r>
              <a:rPr lang="en-US" dirty="0" smtClean="0"/>
              <a:t> on objectives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Lack</a:t>
            </a:r>
            <a:r>
              <a:rPr lang="is-IS" dirty="0" smtClean="0"/>
              <a:t> of commercial incentives</a:t>
            </a:r>
          </a:p>
          <a:p>
            <a:pPr lvl="1"/>
            <a:r>
              <a:rPr lang="is-IS" dirty="0" smtClean="0">
                <a:solidFill>
                  <a:srgbClr val="FFFF00"/>
                </a:solidFill>
              </a:rPr>
              <a:t>Infrastructure</a:t>
            </a:r>
            <a:r>
              <a:rPr lang="is-IS" dirty="0" smtClean="0"/>
              <a:t> is not in place</a:t>
            </a:r>
          </a:p>
          <a:p>
            <a:r>
              <a:rPr lang="is-IS" dirty="0" smtClean="0"/>
              <a:t>This provides an opportunity for </a:t>
            </a:r>
            <a:r>
              <a:rPr lang="is-IS" dirty="0" smtClean="0">
                <a:solidFill>
                  <a:srgbClr val="FFFF00"/>
                </a:solidFill>
              </a:rPr>
              <a:t>new players</a:t>
            </a:r>
            <a:r>
              <a:rPr lang="is-IS" dirty="0" smtClean="0"/>
              <a:t> to enter the </a:t>
            </a:r>
            <a:r>
              <a:rPr lang="is-IS" dirty="0" smtClean="0"/>
              <a:t>market</a:t>
            </a:r>
          </a:p>
          <a:p>
            <a:pPr lvl="1"/>
            <a:r>
              <a:rPr lang="is-IS" dirty="0" smtClean="0"/>
              <a:t>Independent validation lacking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76981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There are no guarantees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8575"/>
            <a:ext cx="7312025" cy="4111625"/>
          </a:xfrm>
        </p:spPr>
        <p:txBody>
          <a:bodyPr/>
          <a:lstStyle/>
          <a:p>
            <a:r>
              <a:rPr lang="en-US" dirty="0"/>
              <a:t>New technologies often require considerable </a:t>
            </a:r>
            <a:r>
              <a:rPr lang="en-US" dirty="0">
                <a:solidFill>
                  <a:srgbClr val="FFFF00"/>
                </a:solidFill>
              </a:rPr>
              <a:t>capital investment</a:t>
            </a:r>
          </a:p>
          <a:p>
            <a:r>
              <a:rPr lang="en-US" dirty="0"/>
              <a:t>They sometimes </a:t>
            </a:r>
            <a:r>
              <a:rPr lang="en-US" dirty="0">
                <a:solidFill>
                  <a:srgbClr val="FFFF00"/>
                </a:solidFill>
              </a:rPr>
              <a:t>fail to work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do not deliver</a:t>
            </a:r>
            <a:r>
              <a:rPr lang="en-US" dirty="0"/>
              <a:t> the promised gain</a:t>
            </a:r>
          </a:p>
          <a:p>
            <a:r>
              <a:rPr lang="en-US" dirty="0"/>
              <a:t>Data are most useful when </a:t>
            </a:r>
            <a:r>
              <a:rPr lang="en-US" dirty="0">
                <a:solidFill>
                  <a:srgbClr val="FFFF00"/>
                </a:solidFill>
              </a:rPr>
              <a:t>combined</a:t>
            </a:r>
            <a:r>
              <a:rPr lang="en-US" dirty="0"/>
              <a:t> with observations from many farms</a:t>
            </a:r>
          </a:p>
          <a:p>
            <a:r>
              <a:rPr lang="en-US" dirty="0"/>
              <a:t>This inevitably involves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7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686800" cy="3161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Trebuchet MS" charset="0"/>
              </a:rPr>
              <a:t>Collaboration is </a:t>
            </a:r>
            <a:r>
              <a:rPr lang="is-IS" b="1" dirty="0" smtClean="0">
                <a:latin typeface="Trebuchet MS" charset="0"/>
              </a:rPr>
              <a:t>essential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575" y="1298575"/>
            <a:ext cx="8074025" cy="4568825"/>
          </a:xfrm>
        </p:spPr>
        <p:txBody>
          <a:bodyPr/>
          <a:lstStyle/>
          <a:p>
            <a:r>
              <a:rPr lang="is-IS" dirty="0" smtClean="0"/>
              <a:t>When new traits are expensive, it takes a consortium to collect the data needed for genetic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2025" cy="4111625"/>
          </a:xfrm>
        </p:spPr>
        <p:txBody>
          <a:bodyPr/>
          <a:lstStyle/>
          <a:p>
            <a:r>
              <a:rPr lang="en-US" dirty="0" smtClean="0"/>
              <a:t>Genetic and genomic selection have been very successful technologies</a:t>
            </a:r>
          </a:p>
          <a:p>
            <a:r>
              <a:rPr lang="en-US" dirty="0" smtClean="0"/>
              <a:t>Modern on-farm tools produce </a:t>
            </a:r>
            <a:r>
              <a:rPr lang="en-US" dirty="0">
                <a:solidFill>
                  <a:srgbClr val="FFFF00"/>
                </a:solidFill>
              </a:rPr>
              <a:t>large amounts of </a:t>
            </a:r>
            <a:r>
              <a:rPr lang="en-US" dirty="0" smtClean="0">
                <a:solidFill>
                  <a:srgbClr val="FFFF00"/>
                </a:solidFill>
              </a:rPr>
              <a:t>data</a:t>
            </a:r>
            <a:endParaRPr lang="en-US" dirty="0"/>
          </a:p>
          <a:p>
            <a:r>
              <a:rPr lang="en-US" dirty="0"/>
              <a:t>Those data </a:t>
            </a:r>
            <a:r>
              <a:rPr lang="en-US" dirty="0" smtClean="0"/>
              <a:t>can be used </a:t>
            </a:r>
            <a:r>
              <a:rPr lang="en-US" dirty="0"/>
              <a:t>to improve </a:t>
            </a:r>
            <a:r>
              <a:rPr lang="en-US" dirty="0">
                <a:solidFill>
                  <a:srgbClr val="FFFF00"/>
                </a:solidFill>
              </a:rPr>
              <a:t>herd management and </a:t>
            </a:r>
            <a:r>
              <a:rPr lang="en-US" dirty="0" smtClean="0">
                <a:solidFill>
                  <a:srgbClr val="FFFF00"/>
                </a:solidFill>
              </a:rPr>
              <a:t>profitability</a:t>
            </a:r>
            <a:endParaRPr lang="en-US" dirty="0"/>
          </a:p>
          <a:p>
            <a:r>
              <a:rPr lang="en-US" dirty="0" smtClean="0"/>
              <a:t>Dairy breeders need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rise to the challenge</a:t>
            </a:r>
            <a:r>
              <a:rPr lang="en-US" dirty="0" smtClean="0"/>
              <a:t> of turning new data into </a:t>
            </a:r>
            <a:r>
              <a:rPr lang="en-US" dirty="0" smtClean="0"/>
              <a:t>decisions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82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4315"/>
          </a:xfrm>
        </p:spPr>
        <p:txBody>
          <a:bodyPr/>
          <a:lstStyle/>
          <a:p>
            <a:r>
              <a:rPr lang="en-US" sz="2800" dirty="0" smtClean="0"/>
              <a:t>Appropriated </a:t>
            </a:r>
            <a:r>
              <a:rPr lang="en-US" sz="2800" dirty="0"/>
              <a:t>project 1265-31000-096-00, "Improving Genetic Predictions in Dairy Animals Using Phenotypic and Genomic Information", </a:t>
            </a:r>
            <a:r>
              <a:rPr lang="en-US" sz="2800" dirty="0" smtClean="0"/>
              <a:t>ARS, USDA</a:t>
            </a:r>
            <a:endParaRPr lang="en-US" sz="2800" dirty="0"/>
          </a:p>
          <a:p>
            <a:r>
              <a:rPr lang="en-US" sz="2800" dirty="0" err="1" smtClean="0"/>
              <a:t>CNPq</a:t>
            </a:r>
            <a:r>
              <a:rPr lang="en-US" sz="2800" dirty="0" smtClean="0"/>
              <a:t> </a:t>
            </a:r>
            <a:r>
              <a:rPr lang="en-US" sz="2800" dirty="0"/>
              <a:t>“Science Without Borders” project </a:t>
            </a:r>
            <a:r>
              <a:rPr lang="en-US" sz="2800" dirty="0" smtClean="0"/>
              <a:t>301025/2014-2</a:t>
            </a:r>
          </a:p>
          <a:p>
            <a:r>
              <a:rPr lang="en-US" sz="2800" dirty="0" smtClean="0"/>
              <a:t>Kristen Gaddis, Dan Null, Paul </a:t>
            </a:r>
            <a:r>
              <a:rPr lang="en-US" sz="2800" dirty="0" err="1" smtClean="0"/>
              <a:t>VanRaden</a:t>
            </a:r>
            <a:r>
              <a:rPr lang="en-US" sz="2800" dirty="0" smtClean="0"/>
              <a:t>, and George </a:t>
            </a:r>
            <a:r>
              <a:rPr lang="en-US" sz="2800" dirty="0" err="1" smtClean="0"/>
              <a:t>Wiggans</a:t>
            </a:r>
            <a:endParaRPr lang="en-US" sz="2800" dirty="0"/>
          </a:p>
          <a:p>
            <a:r>
              <a:rPr lang="en-US" sz="2800" dirty="0" smtClean="0"/>
              <a:t>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51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Mention of trade names or commercial products in this </a:t>
            </a:r>
            <a:r>
              <a:rPr lang="en-US" dirty="0" smtClean="0"/>
              <a:t>presentation is solely for </a:t>
            </a:r>
            <a:r>
              <a:rPr lang="en-US" dirty="0"/>
              <a:t>the purpose of providing specific information and does not imply </a:t>
            </a:r>
            <a:r>
              <a:rPr lang="en-US" dirty="0" smtClean="0"/>
              <a:t>recommendation or </a:t>
            </a:r>
            <a:r>
              <a:rPr lang="en-US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1015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838200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b="1" dirty="0" smtClean="0"/>
              <a:t>US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15417"/>
              </p:ext>
            </p:extLst>
          </p:nvPr>
        </p:nvGraphicFramePr>
        <p:xfrm>
          <a:off x="176099" y="1143000"/>
          <a:ext cx="887684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6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b="1" dirty="0" smtClean="0"/>
              <a:t>Genetic evaluation advances</a:t>
            </a:r>
            <a:endParaRPr lang="en-US" sz="380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182769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88902522"/>
              </p:ext>
            </p:extLst>
          </p:nvPr>
        </p:nvGraphicFramePr>
        <p:xfrm>
          <a:off x="228600" y="1231570"/>
          <a:ext cx="8686800" cy="5341491"/>
        </p:xfrm>
        <a:graphic>
          <a:graphicData uri="http://schemas.openxmlformats.org/drawingml/2006/table">
            <a:tbl>
              <a:tblPr/>
              <a:tblGrid>
                <a:gridCol w="1001210"/>
                <a:gridCol w="6614734"/>
                <a:gridCol w="1070856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Herdmate</a:t>
                      </a: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Net merit, productive life, and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Trebuchet MS"/>
                        </a:rPr>
                        <a:t>&gt;50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DHI Records Database, </a:t>
            </a:r>
            <a:r>
              <a:rPr lang="en-US" altLang="en-US">
                <a:solidFill>
                  <a:schemeClr val="hlink"/>
                </a:solidFill>
              </a:rPr>
              <a:t>1935</a:t>
            </a:r>
          </a:p>
        </p:txBody>
      </p:sp>
      <p:pic>
        <p:nvPicPr>
          <p:cNvPr id="764934" name="Picture 6" descr="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532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6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DHI Records Database, </a:t>
            </a:r>
            <a:r>
              <a:rPr lang="en-US" altLang="en-US" dirty="0" smtClean="0">
                <a:solidFill>
                  <a:schemeClr val="hlink"/>
                </a:solidFill>
              </a:rPr>
              <a:t>2016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000" y="1752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Animal model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562" y="1184731"/>
            <a:ext cx="8529638" cy="50629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 smtClean="0"/>
              <a:t>1989 to present</a:t>
            </a:r>
          </a:p>
          <a:p>
            <a:pPr>
              <a:spcAft>
                <a:spcPts val="0"/>
              </a:spcAft>
            </a:pPr>
            <a:r>
              <a:rPr lang="en-US" b="1" dirty="0" smtClean="0"/>
              <a:t>Introduced by </a:t>
            </a:r>
            <a:r>
              <a:rPr lang="en-US" b="1" dirty="0" err="1" smtClean="0"/>
              <a:t>Wiggans</a:t>
            </a:r>
            <a:r>
              <a:rPr lang="en-US" b="1" dirty="0" smtClean="0"/>
              <a:t> and </a:t>
            </a:r>
            <a:r>
              <a:rPr lang="en-US" b="1" dirty="0" err="1" smtClean="0"/>
              <a:t>VanRaden</a:t>
            </a:r>
            <a:endParaRPr lang="en-US" b="1" dirty="0" smtClean="0"/>
          </a:p>
          <a:p>
            <a:pPr>
              <a:spcAft>
                <a:spcPts val="0"/>
              </a:spcAft>
            </a:pPr>
            <a:r>
              <a:rPr lang="en-US" b="1" dirty="0" smtClean="0"/>
              <a:t>Advantages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Information from all relatives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Adjustment for genetic merit of mates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Uniform procedures for males and females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Best prediction (BLUP)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Crossbreds included (2007)</a:t>
            </a:r>
          </a:p>
          <a:p>
            <a:pPr lvl="1">
              <a:spcAft>
                <a:spcPts val="0"/>
              </a:spcAft>
            </a:pPr>
            <a:r>
              <a:rPr lang="en-US" sz="2800" b="1" dirty="0" smtClean="0"/>
              <a:t>Genomic information added (2008)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322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b="1" dirty="0" smtClean="0"/>
              <a:t>T</a:t>
            </a:r>
            <a:r>
              <a:rPr lang="en-US" sz="3800" b="1" dirty="0" smtClean="0"/>
              <a:t>raits evaluated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73836644"/>
              </p:ext>
            </p:extLst>
          </p:nvPr>
        </p:nvGraphicFramePr>
        <p:xfrm>
          <a:off x="444981" y="1535857"/>
          <a:ext cx="8226425" cy="3464560"/>
        </p:xfrm>
        <a:graphic>
          <a:graphicData uri="http://schemas.openxmlformats.org/drawingml/2006/table">
            <a:tbl>
              <a:tblPr/>
              <a:tblGrid>
                <a:gridCol w="862824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4914525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DRMS in Raleigh, NC  (1986–2005</a:t>
            </a:r>
            <a:r>
              <a:rPr lang="en-US" sz="2200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54248</TotalTime>
  <Words>1522</Words>
  <Application>Microsoft Macintosh PowerPoint</Application>
  <PresentationFormat>On-screen Show (4:3)</PresentationFormat>
  <Paragraphs>502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DejaVu Sans</vt:lpstr>
      <vt:lpstr>Monotype Sorts</vt:lpstr>
      <vt:lpstr>ＭＳ Ｐゴシック</vt:lpstr>
      <vt:lpstr>Times New Roman</vt:lpstr>
      <vt:lpstr>Trebuchet MS</vt:lpstr>
      <vt:lpstr>Wingdings</vt:lpstr>
      <vt:lpstr>Arial</vt:lpstr>
      <vt:lpstr>AIPL Slide Master</vt:lpstr>
      <vt:lpstr>Default Design</vt:lpstr>
      <vt:lpstr>Improving production efficiency through genetic selection</vt:lpstr>
      <vt:lpstr>Introduction</vt:lpstr>
      <vt:lpstr>How does genetic selection work?</vt:lpstr>
      <vt:lpstr>US dairy population and milk yield</vt:lpstr>
      <vt:lpstr>Genetic evaluation advances</vt:lpstr>
      <vt:lpstr>DHI Records Database, 1935</vt:lpstr>
      <vt:lpstr>DHI Records Database, 2016</vt:lpstr>
      <vt:lpstr>Animal model</vt:lpstr>
      <vt:lpstr>Traits evaluated</vt:lpstr>
      <vt:lpstr>Conformation (type) traits</vt:lpstr>
      <vt:lpstr>Holstein milk (kg)</vt:lpstr>
      <vt:lpstr>Holstein productive life (mo)</vt:lpstr>
      <vt:lpstr>Holstein somatic cell score (log2)</vt:lpstr>
      <vt:lpstr>Holstein daughter pregnancy rate (%)</vt:lpstr>
      <vt:lpstr>Genomic evaluation system</vt:lpstr>
      <vt:lpstr>Genotypes are abundant</vt:lpstr>
      <vt:lpstr>DNA samples from 1 farm, 1 day</vt:lpstr>
      <vt:lpstr>Value of Incoming Data</vt:lpstr>
      <vt:lpstr>PowerPoint Presentation</vt:lpstr>
      <vt:lpstr>Genetic merit of marketed Holstein bulls </vt:lpstr>
      <vt:lpstr>Genotypes can be applied to many traits</vt:lpstr>
      <vt:lpstr>Four ways farmers can use genomics</vt:lpstr>
      <vt:lpstr>Selection indices include many traits…</vt:lpstr>
      <vt:lpstr>…and we keep adding new ones</vt:lpstr>
      <vt:lpstr>Why do we need new traits?</vt:lpstr>
      <vt:lpstr>New traits should add information</vt:lpstr>
      <vt:lpstr>New traits should have value</vt:lpstr>
      <vt:lpstr>What do current phenotypes look like?</vt:lpstr>
      <vt:lpstr>What do new phenotypes look like?</vt:lpstr>
      <vt:lpstr>What do we do with new traits?</vt:lpstr>
      <vt:lpstr>What challenges are on the horizon?</vt:lpstr>
      <vt:lpstr>Challenges to genetic improvement</vt:lpstr>
      <vt:lpstr>There are no guarantees…</vt:lpstr>
      <vt:lpstr>Collaboration is essential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Cole</cp:lastModifiedBy>
  <cp:revision>1058</cp:revision>
  <cp:lastPrinted>2001-08-24T14:44:42Z</cp:lastPrinted>
  <dcterms:created xsi:type="dcterms:W3CDTF">2002-07-16T13:01:30Z</dcterms:created>
  <dcterms:modified xsi:type="dcterms:W3CDTF">2016-04-29T19:24:11Z</dcterms:modified>
</cp:coreProperties>
</file>