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23"/>
  </p:notesMasterIdLst>
  <p:handoutMasterIdLst>
    <p:handoutMasterId r:id="rId24"/>
  </p:handoutMasterIdLst>
  <p:sldIdLst>
    <p:sldId id="262" r:id="rId3"/>
    <p:sldId id="275" r:id="rId4"/>
    <p:sldId id="277" r:id="rId5"/>
    <p:sldId id="279" r:id="rId6"/>
    <p:sldId id="280" r:id="rId7"/>
    <p:sldId id="281" r:id="rId8"/>
    <p:sldId id="263" r:id="rId9"/>
    <p:sldId id="264" r:id="rId10"/>
    <p:sldId id="265" r:id="rId11"/>
    <p:sldId id="269" r:id="rId12"/>
    <p:sldId id="266" r:id="rId13"/>
    <p:sldId id="261" r:id="rId14"/>
    <p:sldId id="270" r:id="rId15"/>
    <p:sldId id="268" r:id="rId16"/>
    <p:sldId id="271" r:id="rId17"/>
    <p:sldId id="282" r:id="rId18"/>
    <p:sldId id="272" r:id="rId19"/>
    <p:sldId id="274" r:id="rId20"/>
    <p:sldId id="283" r:id="rId21"/>
    <p:sldId id="284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-3588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08500109361329"/>
          <c:y val="0.10359195402298858"/>
          <c:w val="0.71965715223097215"/>
          <c:h val="0.75833355959815363"/>
        </c:manualLayout>
      </c:layout>
      <c:scatterChart>
        <c:scatterStyle val="smoothMarker"/>
        <c:axId val="65642880"/>
        <c:axId val="65678720"/>
      </c:scatterChart>
      <c:valAx>
        <c:axId val="65642880"/>
        <c:scaling>
          <c:orientation val="minMax"/>
          <c:max val="2015"/>
          <c:min val="197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Year of birth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8520177165354372"/>
              <c:y val="0.93103448275862066"/>
            </c:manualLayout>
          </c:layout>
        </c:title>
        <c:numFmt formatCode="General" sourceLinked="1"/>
        <c:tickLblPos val="nextTo"/>
        <c:spPr>
          <a:ln w="28575"/>
        </c:spPr>
        <c:txPr>
          <a:bodyPr/>
          <a:lstStyle/>
          <a:p>
            <a:pPr>
              <a:defRPr sz="1400"/>
            </a:pPr>
            <a:endParaRPr lang="en-US"/>
          </a:p>
        </c:txPr>
        <c:crossAx val="65678720"/>
        <c:crossesAt val="-3.5"/>
        <c:crossBetween val="midCat"/>
        <c:majorUnit val="5"/>
      </c:valAx>
      <c:valAx>
        <c:axId val="656787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PTALIV -BV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2951388888888902E-2"/>
              <c:y val="0.43166666666666725"/>
            </c:manualLayout>
          </c:layout>
        </c:title>
        <c:numFmt formatCode="#,##0.0" sourceLinked="0"/>
        <c:tickLblPos val="nextTo"/>
        <c:spPr>
          <a:ln w="28575" cmpd="sng"/>
        </c:spPr>
        <c:txPr>
          <a:bodyPr/>
          <a:lstStyle/>
          <a:p>
            <a:pPr>
              <a:defRPr sz="1400"/>
            </a:pPr>
            <a:endParaRPr lang="en-US"/>
          </a:p>
        </c:txPr>
        <c:crossAx val="65642880"/>
        <c:crossesAt val="1965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86900744549825"/>
          <c:y val="8.0781748435291734E-2"/>
          <c:w val="0.73285170603674565"/>
          <c:h val="0.76213499047913225"/>
        </c:manualLayout>
      </c:layout>
      <c:scatterChart>
        <c:scatterStyle val="smooth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Sheet1!$C$1:$C$45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xVal>
          <c:yVal>
            <c:numRef>
              <c:f>Sheet1!$F$1:$F$45</c:f>
              <c:numCache>
                <c:formatCode>General</c:formatCode>
                <c:ptCount val="45"/>
                <c:pt idx="0">
                  <c:v>-0.88</c:v>
                </c:pt>
                <c:pt idx="1">
                  <c:v>-0.87000000000000077</c:v>
                </c:pt>
                <c:pt idx="2">
                  <c:v>-0.95000000000000062</c:v>
                </c:pt>
                <c:pt idx="3">
                  <c:v>-0.83000000000000063</c:v>
                </c:pt>
                <c:pt idx="4">
                  <c:v>-0.79</c:v>
                </c:pt>
                <c:pt idx="5">
                  <c:v>-0.78</c:v>
                </c:pt>
                <c:pt idx="6">
                  <c:v>-0.70000000000000062</c:v>
                </c:pt>
                <c:pt idx="7">
                  <c:v>-0.73000000000000065</c:v>
                </c:pt>
                <c:pt idx="8">
                  <c:v>-0.82000000000000062</c:v>
                </c:pt>
                <c:pt idx="9">
                  <c:v>-0.8</c:v>
                </c:pt>
                <c:pt idx="10">
                  <c:v>-0.81</c:v>
                </c:pt>
                <c:pt idx="11">
                  <c:v>-0.91</c:v>
                </c:pt>
                <c:pt idx="12">
                  <c:v>-0.98</c:v>
                </c:pt>
                <c:pt idx="13">
                  <c:v>-1.1900000000000015</c:v>
                </c:pt>
                <c:pt idx="14">
                  <c:v>-1.36</c:v>
                </c:pt>
                <c:pt idx="15">
                  <c:v>-1.45</c:v>
                </c:pt>
                <c:pt idx="16">
                  <c:v>-1.73</c:v>
                </c:pt>
                <c:pt idx="17">
                  <c:v>-1.8800000000000001</c:v>
                </c:pt>
                <c:pt idx="18">
                  <c:v>-1.9500000000000015</c:v>
                </c:pt>
                <c:pt idx="19">
                  <c:v>-2.16</c:v>
                </c:pt>
                <c:pt idx="20">
                  <c:v>-2.14</c:v>
                </c:pt>
                <c:pt idx="21">
                  <c:v>-2.13</c:v>
                </c:pt>
                <c:pt idx="22">
                  <c:v>-2.3699999999999997</c:v>
                </c:pt>
                <c:pt idx="23">
                  <c:v>-2.6</c:v>
                </c:pt>
                <c:pt idx="24">
                  <c:v>-2.77</c:v>
                </c:pt>
                <c:pt idx="25">
                  <c:v>-2.7800000000000002</c:v>
                </c:pt>
                <c:pt idx="26">
                  <c:v>-2.9499999999999997</c:v>
                </c:pt>
                <c:pt idx="27">
                  <c:v>-3.05</c:v>
                </c:pt>
                <c:pt idx="28">
                  <c:v>-3.11</c:v>
                </c:pt>
                <c:pt idx="29">
                  <c:v>-3.03</c:v>
                </c:pt>
                <c:pt idx="30">
                  <c:v>-3.04</c:v>
                </c:pt>
                <c:pt idx="31">
                  <c:v>-2.84</c:v>
                </c:pt>
                <c:pt idx="32">
                  <c:v>-2.75</c:v>
                </c:pt>
                <c:pt idx="33">
                  <c:v>-2.62</c:v>
                </c:pt>
                <c:pt idx="34">
                  <c:v>-2.3499999999999988</c:v>
                </c:pt>
                <c:pt idx="35">
                  <c:v>-1.9900000000000015</c:v>
                </c:pt>
                <c:pt idx="36">
                  <c:v>-1.6400000000000001</c:v>
                </c:pt>
                <c:pt idx="37">
                  <c:v>-1.24</c:v>
                </c:pt>
                <c:pt idx="38">
                  <c:v>-0.9</c:v>
                </c:pt>
                <c:pt idx="39">
                  <c:v>-0.46</c:v>
                </c:pt>
                <c:pt idx="40">
                  <c:v>0</c:v>
                </c:pt>
                <c:pt idx="41">
                  <c:v>0.36000000000000032</c:v>
                </c:pt>
                <c:pt idx="42">
                  <c:v>0.67000000000000104</c:v>
                </c:pt>
                <c:pt idx="43">
                  <c:v>1.05</c:v>
                </c:pt>
              </c:numCache>
            </c:numRef>
          </c:yVal>
          <c:smooth val="1"/>
        </c:ser>
        <c:axId val="65747200"/>
        <c:axId val="65754624"/>
      </c:scatterChart>
      <c:valAx>
        <c:axId val="65747200"/>
        <c:scaling>
          <c:orientation val="minMax"/>
          <c:max val="2015"/>
          <c:min val="1970"/>
        </c:scaling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Cow birth year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2880925598585973"/>
              <c:y val="0.93791661619220679"/>
            </c:manualLayout>
          </c:layout>
        </c:title>
        <c:numFmt formatCode="General" sourceLinked="1"/>
        <c:tickLblPos val="nextTo"/>
        <c:spPr>
          <a:ln w="3175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65754624"/>
        <c:crossesAt val="-3.5"/>
        <c:crossBetween val="midCat"/>
        <c:majorUnit val="5"/>
      </c:valAx>
      <c:valAx>
        <c:axId val="657546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LIV</a:t>
                </a:r>
                <a:r>
                  <a:rPr lang="en-US" sz="1400" baseline="0" dirty="0" smtClean="0">
                    <a:solidFill>
                      <a:srgbClr val="FFFF00"/>
                    </a:solidFill>
                  </a:rPr>
                  <a:t> EBV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3.6622475761958345E-2"/>
              <c:y val="0.38433636180092962"/>
            </c:manualLayout>
          </c:layout>
        </c:title>
        <c:numFmt formatCode="#,##0.0" sourceLinked="0"/>
        <c:tickLblPos val="nextTo"/>
        <c:spPr>
          <a:ln w="3175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65747200"/>
        <c:crossesAt val="1965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Percentages for </a:t>
            </a:r>
            <a:r>
              <a:rPr lang="en-US" dirty="0"/>
              <a:t>top young NM bulls, Dec 2015</a:t>
            </a:r>
          </a:p>
        </c:rich>
      </c:tx>
      <c:layout>
        <c:manualLayout>
          <c:xMode val="edge"/>
          <c:yMode val="edge"/>
          <c:x val="0.10272978144087141"/>
          <c:y val="1.5384615384615396E-2"/>
        </c:manualLayout>
      </c:layout>
    </c:title>
    <c:plotArea>
      <c:layout>
        <c:manualLayout>
          <c:layoutTarget val="inner"/>
          <c:xMode val="edge"/>
          <c:yMode val="edge"/>
          <c:x val="7.2182879631728911E-2"/>
          <c:y val="0.15194076572261744"/>
          <c:w val="0.84177647135710965"/>
          <c:h val="0.68921660834062359"/>
        </c:manualLayout>
      </c:layout>
      <c:scatterChart>
        <c:scatterStyle val="lineMarker"/>
        <c:ser>
          <c:idx val="2"/>
          <c:order val="0"/>
          <c:tx>
            <c:v>Percent mates genotypes</c:v>
          </c:tx>
          <c:spPr>
            <a:ln w="28575">
              <a:noFill/>
            </a:ln>
          </c:spPr>
          <c:marker>
            <c:symbol val="triangle"/>
            <c:size val="13"/>
            <c:spPr>
              <a:solidFill>
                <a:srgbClr val="FF0000"/>
              </a:solidFill>
            </c:spPr>
          </c:marker>
          <c:xVal>
            <c:numRef>
              <c:f>table!$X$6:$X$36</c:f>
              <c:numCache>
                <c:formatCode>General</c:formatCode>
                <c:ptCount val="31"/>
                <c:pt idx="0">
                  <c:v>936</c:v>
                </c:pt>
                <c:pt idx="1">
                  <c:v>903</c:v>
                </c:pt>
                <c:pt idx="2">
                  <c:v>898</c:v>
                </c:pt>
                <c:pt idx="3">
                  <c:v>887</c:v>
                </c:pt>
                <c:pt idx="4">
                  <c:v>872</c:v>
                </c:pt>
                <c:pt idx="5">
                  <c:v>869</c:v>
                </c:pt>
                <c:pt idx="6">
                  <c:v>867</c:v>
                </c:pt>
                <c:pt idx="7">
                  <c:v>859</c:v>
                </c:pt>
                <c:pt idx="8">
                  <c:v>852</c:v>
                </c:pt>
                <c:pt idx="9">
                  <c:v>849</c:v>
                </c:pt>
                <c:pt idx="10">
                  <c:v>842</c:v>
                </c:pt>
                <c:pt idx="11">
                  <c:v>841</c:v>
                </c:pt>
                <c:pt idx="12">
                  <c:v>841</c:v>
                </c:pt>
                <c:pt idx="13">
                  <c:v>833</c:v>
                </c:pt>
                <c:pt idx="14">
                  <c:v>825</c:v>
                </c:pt>
                <c:pt idx="15">
                  <c:v>824</c:v>
                </c:pt>
                <c:pt idx="16">
                  <c:v>823</c:v>
                </c:pt>
                <c:pt idx="17">
                  <c:v>820</c:v>
                </c:pt>
                <c:pt idx="18">
                  <c:v>820</c:v>
                </c:pt>
                <c:pt idx="19">
                  <c:v>819</c:v>
                </c:pt>
                <c:pt idx="20">
                  <c:v>818</c:v>
                </c:pt>
                <c:pt idx="21">
                  <c:v>816</c:v>
                </c:pt>
                <c:pt idx="22">
                  <c:v>816</c:v>
                </c:pt>
                <c:pt idx="23">
                  <c:v>814</c:v>
                </c:pt>
                <c:pt idx="24">
                  <c:v>808</c:v>
                </c:pt>
                <c:pt idx="25">
                  <c:v>805</c:v>
                </c:pt>
                <c:pt idx="26">
                  <c:v>805</c:v>
                </c:pt>
                <c:pt idx="27">
                  <c:v>805</c:v>
                </c:pt>
                <c:pt idx="28">
                  <c:v>805</c:v>
                </c:pt>
                <c:pt idx="29">
                  <c:v>803</c:v>
                </c:pt>
                <c:pt idx="30">
                  <c:v>801</c:v>
                </c:pt>
              </c:numCache>
            </c:numRef>
          </c:xVal>
          <c:yVal>
            <c:numRef>
              <c:f>table!$W$6:$W$36</c:f>
              <c:numCache>
                <c:formatCode>General</c:formatCode>
                <c:ptCount val="31"/>
                <c:pt idx="0">
                  <c:v>21</c:v>
                </c:pt>
                <c:pt idx="1">
                  <c:v>75</c:v>
                </c:pt>
                <c:pt idx="2">
                  <c:v>97.3</c:v>
                </c:pt>
                <c:pt idx="3">
                  <c:v>96.9</c:v>
                </c:pt>
                <c:pt idx="4">
                  <c:v>93.6</c:v>
                </c:pt>
                <c:pt idx="5">
                  <c:v>95.7</c:v>
                </c:pt>
                <c:pt idx="6">
                  <c:v>100</c:v>
                </c:pt>
                <c:pt idx="7">
                  <c:v>78.5</c:v>
                </c:pt>
                <c:pt idx="8">
                  <c:v>18.899999999999999</c:v>
                </c:pt>
                <c:pt idx="9">
                  <c:v>100</c:v>
                </c:pt>
                <c:pt idx="10">
                  <c:v>44.9</c:v>
                </c:pt>
                <c:pt idx="11">
                  <c:v>70</c:v>
                </c:pt>
                <c:pt idx="12">
                  <c:v>100</c:v>
                </c:pt>
                <c:pt idx="13">
                  <c:v>49.4</c:v>
                </c:pt>
                <c:pt idx="14">
                  <c:v>97.9</c:v>
                </c:pt>
                <c:pt idx="15">
                  <c:v>72.900000000000006</c:v>
                </c:pt>
                <c:pt idx="16">
                  <c:v>20.8</c:v>
                </c:pt>
                <c:pt idx="17">
                  <c:v>53.8</c:v>
                </c:pt>
                <c:pt idx="18">
                  <c:v>23.2</c:v>
                </c:pt>
                <c:pt idx="19">
                  <c:v>3.5</c:v>
                </c:pt>
                <c:pt idx="20">
                  <c:v>62.5</c:v>
                </c:pt>
                <c:pt idx="21">
                  <c:v>100</c:v>
                </c:pt>
                <c:pt idx="22">
                  <c:v>37.4</c:v>
                </c:pt>
                <c:pt idx="23">
                  <c:v>48.8</c:v>
                </c:pt>
                <c:pt idx="24">
                  <c:v>38.700000000000003</c:v>
                </c:pt>
                <c:pt idx="25">
                  <c:v>100</c:v>
                </c:pt>
                <c:pt idx="26">
                  <c:v>22</c:v>
                </c:pt>
                <c:pt idx="27">
                  <c:v>1.5</c:v>
                </c:pt>
                <c:pt idx="28">
                  <c:v>42.7</c:v>
                </c:pt>
                <c:pt idx="29">
                  <c:v>100</c:v>
                </c:pt>
                <c:pt idx="30">
                  <c:v>21.1</c:v>
                </c:pt>
              </c:numCache>
            </c:numRef>
          </c:yVal>
        </c:ser>
        <c:ser>
          <c:idx val="3"/>
          <c:order val="1"/>
          <c:tx>
            <c:v>Percent offspring ET</c:v>
          </c:tx>
          <c:spPr>
            <a:ln w="28575">
              <a:noFill/>
            </a:ln>
          </c:spPr>
          <c:marker>
            <c:symbol val="square"/>
            <c:size val="11"/>
            <c:spPr>
              <a:solidFill>
                <a:schemeClr val="accent1"/>
              </a:solidFill>
              <a:ln w="31750">
                <a:solidFill>
                  <a:schemeClr val="tx2"/>
                </a:solidFill>
              </a:ln>
            </c:spPr>
          </c:marker>
          <c:xVal>
            <c:numRef>
              <c:f>table!$X$6:$X$36</c:f>
              <c:numCache>
                <c:formatCode>General</c:formatCode>
                <c:ptCount val="31"/>
                <c:pt idx="0">
                  <c:v>936</c:v>
                </c:pt>
                <c:pt idx="1">
                  <c:v>903</c:v>
                </c:pt>
                <c:pt idx="2">
                  <c:v>898</c:v>
                </c:pt>
                <c:pt idx="3">
                  <c:v>887</c:v>
                </c:pt>
                <c:pt idx="4">
                  <c:v>872</c:v>
                </c:pt>
                <c:pt idx="5">
                  <c:v>869</c:v>
                </c:pt>
                <c:pt idx="6">
                  <c:v>867</c:v>
                </c:pt>
                <c:pt idx="7">
                  <c:v>859</c:v>
                </c:pt>
                <c:pt idx="8">
                  <c:v>852</c:v>
                </c:pt>
                <c:pt idx="9">
                  <c:v>849</c:v>
                </c:pt>
                <c:pt idx="10">
                  <c:v>842</c:v>
                </c:pt>
                <c:pt idx="11">
                  <c:v>841</c:v>
                </c:pt>
                <c:pt idx="12">
                  <c:v>841</c:v>
                </c:pt>
                <c:pt idx="13">
                  <c:v>833</c:v>
                </c:pt>
                <c:pt idx="14">
                  <c:v>825</c:v>
                </c:pt>
                <c:pt idx="15">
                  <c:v>824</c:v>
                </c:pt>
                <c:pt idx="16">
                  <c:v>823</c:v>
                </c:pt>
                <c:pt idx="17">
                  <c:v>820</c:v>
                </c:pt>
                <c:pt idx="18">
                  <c:v>820</c:v>
                </c:pt>
                <c:pt idx="19">
                  <c:v>819</c:v>
                </c:pt>
                <c:pt idx="20">
                  <c:v>818</c:v>
                </c:pt>
                <c:pt idx="21">
                  <c:v>816</c:v>
                </c:pt>
                <c:pt idx="22">
                  <c:v>816</c:v>
                </c:pt>
                <c:pt idx="23">
                  <c:v>814</c:v>
                </c:pt>
                <c:pt idx="24">
                  <c:v>808</c:v>
                </c:pt>
                <c:pt idx="25">
                  <c:v>805</c:v>
                </c:pt>
                <c:pt idx="26">
                  <c:v>805</c:v>
                </c:pt>
                <c:pt idx="27">
                  <c:v>805</c:v>
                </c:pt>
                <c:pt idx="28">
                  <c:v>805</c:v>
                </c:pt>
                <c:pt idx="29">
                  <c:v>803</c:v>
                </c:pt>
                <c:pt idx="30">
                  <c:v>801</c:v>
                </c:pt>
              </c:numCache>
            </c:numRef>
          </c:xVal>
          <c:yVal>
            <c:numRef>
              <c:f>table!$O$6:$O$36</c:f>
              <c:numCache>
                <c:formatCode>0.0</c:formatCode>
                <c:ptCount val="31"/>
                <c:pt idx="0">
                  <c:v>17.638952687184197</c:v>
                </c:pt>
                <c:pt idx="1">
                  <c:v>53.611293499671618</c:v>
                </c:pt>
                <c:pt idx="2">
                  <c:v>96.153846153845976</c:v>
                </c:pt>
                <c:pt idx="3">
                  <c:v>85.294117647058826</c:v>
                </c:pt>
                <c:pt idx="4">
                  <c:v>89.480012022843383</c:v>
                </c:pt>
                <c:pt idx="5">
                  <c:v>79.487179487179617</c:v>
                </c:pt>
                <c:pt idx="6">
                  <c:v>94.594594594594582</c:v>
                </c:pt>
                <c:pt idx="7">
                  <c:v>58.910472972972968</c:v>
                </c:pt>
                <c:pt idx="8">
                  <c:v>1.5431358439274008</c:v>
                </c:pt>
                <c:pt idx="9">
                  <c:v>100</c:v>
                </c:pt>
                <c:pt idx="10">
                  <c:v>40.451977401129945</c:v>
                </c:pt>
                <c:pt idx="11">
                  <c:v>66.666666666666657</c:v>
                </c:pt>
                <c:pt idx="12">
                  <c:v>100</c:v>
                </c:pt>
                <c:pt idx="13">
                  <c:v>37.152777777777779</c:v>
                </c:pt>
                <c:pt idx="14">
                  <c:v>86.796116504854368</c:v>
                </c:pt>
                <c:pt idx="15">
                  <c:v>54.906832298136642</c:v>
                </c:pt>
                <c:pt idx="16">
                  <c:v>0</c:v>
                </c:pt>
                <c:pt idx="17">
                  <c:v>48.93292682926829</c:v>
                </c:pt>
                <c:pt idx="18">
                  <c:v>0.90909090909090906</c:v>
                </c:pt>
                <c:pt idx="19">
                  <c:v>5.454545454545447</c:v>
                </c:pt>
                <c:pt idx="20">
                  <c:v>55.221518987341838</c:v>
                </c:pt>
                <c:pt idx="21">
                  <c:v>100</c:v>
                </c:pt>
                <c:pt idx="22">
                  <c:v>11.718749999999998</c:v>
                </c:pt>
                <c:pt idx="23">
                  <c:v>20.329670329670328</c:v>
                </c:pt>
                <c:pt idx="24">
                  <c:v>6.25</c:v>
                </c:pt>
                <c:pt idx="25">
                  <c:v>100</c:v>
                </c:pt>
                <c:pt idx="26">
                  <c:v>4.2918454935622403</c:v>
                </c:pt>
                <c:pt idx="27">
                  <c:v>0</c:v>
                </c:pt>
                <c:pt idx="28">
                  <c:v>33.673265346930613</c:v>
                </c:pt>
                <c:pt idx="29">
                  <c:v>72.916666666666757</c:v>
                </c:pt>
                <c:pt idx="30">
                  <c:v>6.8181818181818086</c:v>
                </c:pt>
              </c:numCache>
            </c:numRef>
          </c:yVal>
        </c:ser>
        <c:axId val="102463744"/>
        <c:axId val="104682240"/>
      </c:scatterChart>
      <c:valAx>
        <c:axId val="102463744"/>
        <c:scaling>
          <c:orientation val="minMax"/>
          <c:max val="950"/>
          <c:min val="80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Net Merit (Dec 2015)</a:t>
                </a: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104682240"/>
        <c:crosses val="autoZero"/>
        <c:crossBetween val="midCat"/>
        <c:majorUnit val="25"/>
      </c:valAx>
      <c:valAx>
        <c:axId val="104682240"/>
        <c:scaling>
          <c:orientation val="minMax"/>
          <c:max val="1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(offspring or mates)</a:t>
                </a: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102463744"/>
        <c:crosses val="autoZero"/>
        <c:crossBetween val="midCat"/>
        <c:majorUnit val="10"/>
      </c:valAx>
      <c:spPr>
        <a:noFill/>
      </c:spPr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noFill/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FBA3468-3AD2-4E83-9795-7FC6A8F1AB8B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0BDD405-1C24-4C53-9701-78A81DA3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EEA220-9341-4AFD-B6F6-6CD7380A298D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194ADA1-06A0-457C-821C-B29B741BB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6014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900" b="1">
                <a:solidFill>
                  <a:srgbClr val="000099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1"/>
            <a:ext cx="830580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VanRaden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Jan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Wright, Gary Fok, and Mel Tooker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Animal Genomics and Improvement Lab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Agricultural Research Service, USDA </a:t>
            </a:r>
          </a:p>
          <a:p>
            <a:pPr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Beltsville, MD, USA</a:t>
            </a:r>
          </a:p>
          <a:p>
            <a:pPr fontAlgn="base">
              <a:spcBef>
                <a:spcPct val="1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hlinkClick r:id="rId2"/>
              </a:rPr>
              <a:t>Paul.VanRaden@ars.usda.gov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76513" name="Text Box 33"/>
          <p:cNvSpPr txBox="1">
            <a:spLocks noChangeArrowheads="1"/>
          </p:cNvSpPr>
          <p:nvPr userDrawn="1"/>
        </p:nvSpPr>
        <p:spPr bwMode="ltGray">
          <a:xfrm>
            <a:off x="8458200" y="6458552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900" b="1" dirty="0" smtClean="0">
                <a:solidFill>
                  <a:srgbClr val="000099"/>
                </a:solidFill>
              </a:rPr>
              <a:t>2016</a:t>
            </a:r>
            <a:endParaRPr kumimoji="1" lang="en-US" sz="900" b="1" dirty="0">
              <a:solidFill>
                <a:srgbClr val="000099"/>
              </a:solidFill>
            </a:endParaRPr>
          </a:p>
        </p:txBody>
      </p:sp>
      <p:pic>
        <p:nvPicPr>
          <p:cNvPr id="15" name="Picture 14" descr="USDA_W-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9" y="6165304"/>
            <a:ext cx="829001" cy="56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114800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buFont typeface="Wingdings 2" pitchFamily="18" charset="2"/>
              <a:buChar char="»"/>
              <a:defRPr/>
            </a:lvl2pPr>
            <a:lvl3pPr>
              <a:buClr>
                <a:schemeClr val="accent5"/>
              </a:buCl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1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17B6E8-9A5F-44BD-9B69-09FBE24F3D97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46D240-FDDA-4AEF-9CD1-F3033CA828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233488"/>
            <a:ext cx="4037012" cy="192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33488"/>
            <a:ext cx="4037013" cy="192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1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533401" y="6553200"/>
            <a:ext cx="431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 smtClean="0">
                <a:solidFill>
                  <a:srgbClr val="66CCFF"/>
                </a:solidFill>
              </a:rPr>
              <a:t>Select Sires sire committee</a:t>
            </a:r>
            <a:r>
              <a:rPr kumimoji="1" lang="en-US" sz="1200" b="1" baseline="0" dirty="0" smtClean="0">
                <a:solidFill>
                  <a:srgbClr val="66CCFF"/>
                </a:solidFill>
              </a:rPr>
              <a:t> meeting</a:t>
            </a:r>
            <a:r>
              <a:rPr kumimoji="1" lang="en-US" sz="1200" b="1" dirty="0" smtClean="0">
                <a:solidFill>
                  <a:srgbClr val="66CCFF"/>
                </a:solidFill>
              </a:rPr>
              <a:t>, March 21 2016 </a:t>
            </a:r>
            <a:r>
              <a:rPr kumimoji="1" lang="en-US" sz="1200" b="1" dirty="0">
                <a:solidFill>
                  <a:srgbClr val="66CCFF"/>
                </a:solidFill>
              </a:rPr>
              <a:t>(</a:t>
            </a:r>
            <a:fld id="{DB5F03EE-5605-4F61-95AF-94C33F976CB2}" type="slidenum">
              <a:rPr kumimoji="1" lang="en-US" sz="1200" b="1">
                <a:solidFill>
                  <a:srgbClr val="66CCFF"/>
                </a:solidFill>
              </a:rPr>
              <a:pPr algn="l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kumimoji="1" lang="en-US" sz="1200" b="1" dirty="0">
                <a:solidFill>
                  <a:srgbClr val="66CCFF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4" y="6552149"/>
            <a:ext cx="11120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>
                <a:solidFill>
                  <a:srgbClr val="66CCFF"/>
                </a:solidFill>
              </a:rPr>
              <a:t>Paul </a:t>
            </a:r>
            <a:r>
              <a:rPr kumimoji="1" lang="en-US" sz="1200" b="1" dirty="0" err="1">
                <a:solidFill>
                  <a:srgbClr val="66CCFF"/>
                </a:solidFill>
              </a:rPr>
              <a:t>VanRaden</a:t>
            </a:r>
            <a:endParaRPr kumimoji="1" lang="en-US" sz="1200" b="1" dirty="0">
              <a:solidFill>
                <a:srgbClr val="66CCFF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88" r:id="rId2"/>
    <p:sldLayoutId id="2147483664" r:id="rId3"/>
    <p:sldLayoutId id="2147483665" r:id="rId4"/>
    <p:sldLayoutId id="2147483667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31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 smtClean="0">
                <a:solidFill>
                  <a:srgbClr val="66CCFF"/>
                </a:solidFill>
              </a:rPr>
              <a:t>Select Sires sire committee meeting, March 21, 2016 </a:t>
            </a:r>
            <a:r>
              <a:rPr kumimoji="1" lang="en-US" sz="1200" b="1" dirty="0">
                <a:solidFill>
                  <a:srgbClr val="66CCFF"/>
                </a:solidFill>
              </a:rPr>
              <a:t>(</a:t>
            </a:r>
            <a:fld id="{DB5F03EE-5605-4F61-95AF-94C33F976CB2}" type="slidenum">
              <a:rPr kumimoji="1" lang="en-US" sz="1200" b="1">
                <a:solidFill>
                  <a:srgbClr val="66CCFF"/>
                </a:solidFill>
              </a:rPr>
              <a:pPr algn="l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kumimoji="1" lang="en-US" sz="1200" b="1" dirty="0">
                <a:solidFill>
                  <a:srgbClr val="66CCFF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4" y="6552149"/>
            <a:ext cx="11120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>
                <a:solidFill>
                  <a:srgbClr val="66CCFF"/>
                </a:solidFill>
              </a:rPr>
              <a:t>Paul </a:t>
            </a:r>
            <a:r>
              <a:rPr kumimoji="1" lang="en-US" sz="1200" b="1" dirty="0" err="1">
                <a:solidFill>
                  <a:srgbClr val="66CCFF"/>
                </a:solidFill>
              </a:rPr>
              <a:t>VanRaden</a:t>
            </a:r>
            <a:endParaRPr kumimoji="1" lang="en-US" sz="1200" b="1" dirty="0">
              <a:solidFill>
                <a:srgbClr val="66CCFF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9" r:id="rId13"/>
    <p:sldLayoutId id="2147483690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Current and Future Evaluation Changes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371600"/>
            <a:ext cx="7543800" cy="4114800"/>
          </a:xfrm>
        </p:spPr>
        <p:txBody>
          <a:bodyPr/>
          <a:lstStyle/>
          <a:p>
            <a:r>
              <a:rPr lang="en-US" sz="2800" dirty="0" smtClean="0"/>
              <a:t>Data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92 million records on 32 million cows</a:t>
            </a:r>
          </a:p>
          <a:p>
            <a:r>
              <a:rPr lang="en-US" sz="2800" dirty="0" smtClean="0"/>
              <a:t>Methodology:</a:t>
            </a:r>
          </a:p>
          <a:p>
            <a:pPr lvl="1"/>
            <a:r>
              <a:rPr lang="en-US" sz="2000" dirty="0" smtClean="0"/>
              <a:t>Same model and software as other major traits</a:t>
            </a:r>
          </a:p>
          <a:p>
            <a:pPr lvl="1"/>
            <a:r>
              <a:rPr lang="en-US" sz="2000" dirty="0" smtClean="0"/>
              <a:t>Similar </a:t>
            </a:r>
            <a:r>
              <a:rPr lang="en-US" sz="2000" dirty="0" smtClean="0"/>
              <a:t>edits as other </a:t>
            </a:r>
            <a:r>
              <a:rPr lang="en-US" sz="2000" dirty="0" smtClean="0"/>
              <a:t>traits</a:t>
            </a:r>
          </a:p>
          <a:p>
            <a:pPr lvl="1"/>
            <a:r>
              <a:rPr lang="en-US" sz="2000" dirty="0" smtClean="0"/>
              <a:t>Multi-trait </a:t>
            </a:r>
            <a:r>
              <a:rPr lang="en-US" sz="2000" dirty="0" smtClean="0"/>
              <a:t>with </a:t>
            </a:r>
            <a:r>
              <a:rPr lang="en-US" sz="2000" dirty="0" smtClean="0"/>
              <a:t>overall culling per</a:t>
            </a:r>
            <a:r>
              <a:rPr lang="en-US" sz="2000" dirty="0" smtClean="0"/>
              <a:t> lactation, but lactation cull rate </a:t>
            </a:r>
            <a:r>
              <a:rPr lang="en-US" sz="2000" dirty="0" smtClean="0"/>
              <a:t>will not be </a:t>
            </a:r>
            <a:r>
              <a:rPr lang="en-US" sz="2000" dirty="0" smtClean="0"/>
              <a:t>reported</a:t>
            </a:r>
            <a:endParaRPr lang="en-US" sz="2000" dirty="0" smtClean="0"/>
          </a:p>
          <a:p>
            <a:r>
              <a:rPr lang="en-US" sz="2400" dirty="0" smtClean="0"/>
              <a:t>Heritability of </a:t>
            </a:r>
            <a:r>
              <a:rPr lang="en-US" sz="2400" dirty="0" smtClean="0">
                <a:solidFill>
                  <a:srgbClr val="FFFF00"/>
                </a:solidFill>
              </a:rPr>
              <a:t>1.3</a:t>
            </a:r>
            <a:r>
              <a:rPr lang="en-US" sz="2400" dirty="0" smtClean="0"/>
              <a:t> </a:t>
            </a:r>
            <a:r>
              <a:rPr lang="en-US" sz="2400" i="1" dirty="0" smtClean="0"/>
              <a:t>(Miller et al., 2008), </a:t>
            </a:r>
            <a:r>
              <a:rPr lang="en-US" sz="2400" dirty="0" smtClean="0"/>
              <a:t>genetic</a:t>
            </a:r>
            <a:r>
              <a:rPr lang="en-US" sz="2400" i="1" dirty="0" smtClean="0"/>
              <a:t> </a:t>
            </a:r>
            <a:r>
              <a:rPr lang="en-US" sz="2400" dirty="0" smtClean="0"/>
              <a:t>correlation with lactation PL of </a:t>
            </a:r>
            <a:r>
              <a:rPr lang="en-US" sz="2400" dirty="0" smtClean="0">
                <a:solidFill>
                  <a:srgbClr val="FFFF00"/>
                </a:solidFill>
              </a:rPr>
              <a:t>.50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 model </a:t>
            </a:r>
            <a:r>
              <a:rPr lang="en-US" i="1" dirty="0" smtClean="0"/>
              <a:t>(cont.)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133600"/>
          <a:ext cx="749808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Breed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FF00"/>
                          </a:solidFill>
                        </a:rPr>
                        <a:t>Mean</a:t>
                      </a:r>
                      <a:endParaRPr lang="en-US" sz="28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FF00"/>
                          </a:solidFill>
                        </a:rPr>
                        <a:t>Std Dev</a:t>
                      </a:r>
                      <a:endParaRPr lang="en-US" sz="28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FF00"/>
                          </a:solidFill>
                        </a:rPr>
                        <a:t>Num. bulls</a:t>
                      </a:r>
                      <a:endParaRPr lang="en-US" sz="28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AY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246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BS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692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GU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-0.3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HO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-1.1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45,840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JE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-0.2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1.7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3,893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MS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 smtClean="0"/>
              <a:t>Means and Std Dev. of PTALIV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(bulls born 1990 or later, minimum 50 </a:t>
            </a:r>
            <a:r>
              <a:rPr lang="en-US" sz="2200" dirty="0" err="1" smtClean="0"/>
              <a:t>daus</a:t>
            </a:r>
            <a:r>
              <a:rPr lang="en-US" sz="2200" dirty="0" smtClean="0"/>
              <a:t>, .50 </a:t>
            </a:r>
            <a:r>
              <a:rPr lang="en-US" sz="2200" dirty="0" err="1" smtClean="0"/>
              <a:t>rel</a:t>
            </a:r>
            <a:r>
              <a:rPr lang="en-US" sz="2200" dirty="0" smtClean="0"/>
              <a:t> for PTALIV)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524000"/>
          <a:ext cx="54864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1371600"/>
                <a:gridCol w="13716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HO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JE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Milk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.09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-.08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Fat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.21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.01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Protein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-.01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Prod. Life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.54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SCS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-.28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-.07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Dau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Preg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 Rate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.54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Cow Conc.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</a:rPr>
                        <a:t> Rate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.33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Heifer Conc. Rate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.28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.32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Num. bulls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45,840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3,893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3200" dirty="0" smtClean="0"/>
              <a:t>Correlation of PTALIV with other trait PTAs </a:t>
            </a:r>
            <a:r>
              <a:rPr lang="en-US" sz="2200" dirty="0" smtClean="0"/>
              <a:t>(bulls born 1990 or later, minimum 50 </a:t>
            </a:r>
            <a:r>
              <a:rPr lang="en-US" sz="2200" dirty="0" err="1" smtClean="0"/>
              <a:t>daus</a:t>
            </a:r>
            <a:r>
              <a:rPr lang="en-US" sz="2200" dirty="0" smtClean="0"/>
              <a:t>, .50 </a:t>
            </a:r>
            <a:r>
              <a:rPr lang="en-US" sz="2200" dirty="0" err="1" smtClean="0"/>
              <a:t>rel</a:t>
            </a:r>
            <a:r>
              <a:rPr lang="en-US" sz="2200" dirty="0" smtClean="0"/>
              <a:t> for PTALIV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 genetic trends 1970-2013 </a:t>
            </a:r>
            <a:endParaRPr lang="en-US" dirty="0"/>
          </a:p>
        </p:txBody>
      </p:sp>
      <p:pic>
        <p:nvPicPr>
          <p:cNvPr id="1026" name="Chart 6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55125"/>
            <a:ext cx="7239000" cy="520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trend in PTALIV - HO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315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838200" y="11430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7315200" cy="360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838200"/>
                <a:gridCol w="2743200"/>
                <a:gridCol w="1066800"/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Year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Traits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Added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Data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00FF00"/>
                          </a:solidFill>
                        </a:rPr>
                        <a:t>Corr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Gain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1976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Protein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DHIA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1994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Productive life, SCS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DHIA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.84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2000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Size, udder, feet / legs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Breeds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2003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Pregnancy rate, calving ease (sire, </a:t>
                      </a:r>
                      <a:r>
                        <a:rPr lang="en-US" b="1" dirty="0" err="1" smtClean="0"/>
                        <a:t>dtr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DHIA / NAAB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2006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Stillbirth (sire, </a:t>
                      </a:r>
                      <a:r>
                        <a:rPr lang="en-US" b="1" dirty="0" err="1" smtClean="0"/>
                        <a:t>dtr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NAAB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2014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Heifer, cow conception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DHIA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2016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Cow death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DHIA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 .99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 1%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2016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 more health traits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Zoetis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.92 ??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21% ??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value from more traits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73152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15240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Trait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Cases (%) / lactation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Heritability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(</a:t>
                      </a:r>
                      <a:r>
                        <a:rPr lang="en-US" sz="2000" b="1" dirty="0" err="1" smtClean="0">
                          <a:solidFill>
                            <a:srgbClr val="00FF00"/>
                          </a:solidFill>
                        </a:rPr>
                        <a:t>obs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 / </a:t>
                      </a:r>
                      <a:r>
                        <a:rPr lang="en-US" sz="2000" b="1" dirty="0" err="1" smtClean="0">
                          <a:solidFill>
                            <a:srgbClr val="00FF00"/>
                          </a:solidFill>
                        </a:rPr>
                        <a:t>thr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)</a:t>
                      </a:r>
                      <a:r>
                        <a:rPr lang="en-US" sz="2000" b="1" baseline="30000" dirty="0" smtClean="0">
                          <a:solidFill>
                            <a:srgbClr val="00FF0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Cost ($)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/ case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Death</a:t>
                      </a:r>
                      <a:r>
                        <a:rPr lang="en-US" sz="2000" b="1" baseline="30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1.3 / 4.8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1,200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Mastitis</a:t>
                      </a:r>
                      <a:r>
                        <a:rPr lang="en-US" sz="2000" b="1" baseline="300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23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3.7 / 6.9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Lameness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3.7 / 6.3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Metritis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2.9 / 5.9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330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Retained Placenta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2.6 / 7.3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Displaced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Abomasum</a:t>
                      </a:r>
                      <a:endParaRPr lang="en-US" sz="20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1.5 / 8.1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Ketosis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2.1 / 5.9</a:t>
                      </a:r>
                      <a:endParaRPr lang="en-US" sz="2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trait cases and costs?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7528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Death </a:t>
            </a:r>
            <a:r>
              <a:rPr lang="en-US" dirty="0" smtClean="0"/>
              <a:t>data from USDA research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Other trait cases and cost </a:t>
            </a:r>
            <a:r>
              <a:rPr lang="en-US" dirty="0" smtClean="0"/>
              <a:t>from </a:t>
            </a:r>
            <a:r>
              <a:rPr lang="en-US" dirty="0" err="1" smtClean="0"/>
              <a:t>Zoetis</a:t>
            </a:r>
            <a:r>
              <a:rPr lang="en-US" dirty="0" smtClean="0"/>
              <a:t> </a:t>
            </a:r>
            <a:r>
              <a:rPr lang="en-US" dirty="0" smtClean="0"/>
              <a:t>data and advertisement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Observed scale and equivalent underlying (threshold model) heritability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73152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845127"/>
                <a:gridCol w="931025"/>
                <a:gridCol w="864524"/>
                <a:gridCol w="8645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Correlation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CAN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DFS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FRA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NLD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USA SCS, foreign MAST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  <a:r>
                        <a:rPr lang="en-US" sz="2400" b="1" dirty="0" smtClean="0"/>
                        <a:t>87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.88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USA SCS, foreign SCS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.88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of SCS and mastitis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86200"/>
            <a:ext cx="81644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Genetic correlations estimated by Interbull, </a:t>
            </a:r>
            <a:r>
              <a:rPr lang="en-US" sz="2400" dirty="0" smtClean="0">
                <a:solidFill>
                  <a:srgbClr val="FFFF00"/>
                </a:solidFill>
              </a:rPr>
              <a:t>Apr 2016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Genetic </a:t>
            </a:r>
            <a:r>
              <a:rPr lang="en-US" sz="2400" dirty="0" smtClean="0">
                <a:solidFill>
                  <a:srgbClr val="FFFF00"/>
                </a:solidFill>
              </a:rPr>
              <a:t>correlation (SCS,MAST) </a:t>
            </a:r>
            <a:r>
              <a:rPr lang="en-US" sz="2400" dirty="0" smtClean="0">
                <a:solidFill>
                  <a:srgbClr val="FFFF00"/>
                </a:solidFill>
              </a:rPr>
              <a:t>estimated by </a:t>
            </a:r>
            <a:r>
              <a:rPr lang="en-US" sz="2400" dirty="0" err="1" smtClean="0">
                <a:solidFill>
                  <a:srgbClr val="FFFF00"/>
                </a:solidFill>
              </a:rPr>
              <a:t>Zoetis</a:t>
            </a:r>
            <a:r>
              <a:rPr lang="en-US" sz="2400" dirty="0" smtClean="0">
                <a:solidFill>
                  <a:srgbClr val="FFFF00"/>
                </a:solidFill>
              </a:rPr>
              <a:t> =</a:t>
            </a:r>
            <a:r>
              <a:rPr lang="en-US" sz="2400" dirty="0" smtClean="0"/>
              <a:t> .45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Genotyped mates and ET progeny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685801" y="1371601"/>
          <a:ext cx="8153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467600" cy="4876800"/>
          </a:xfrm>
        </p:spPr>
        <p:txBody>
          <a:bodyPr/>
          <a:lstStyle/>
          <a:p>
            <a:r>
              <a:rPr lang="en-US" dirty="0" smtClean="0"/>
              <a:t>Single-step genomic equations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OK for JE, still not for HO</a:t>
            </a:r>
          </a:p>
          <a:p>
            <a:r>
              <a:rPr lang="en-US" dirty="0" smtClean="0"/>
              <a:t>Traits already recorded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Age at first calf, gestation length, persistency, heat tolerance</a:t>
            </a:r>
          </a:p>
          <a:p>
            <a:r>
              <a:rPr lang="en-US" dirty="0" smtClean="0"/>
              <a:t>Traits requiring new data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Feed efficiency, health, etc.</a:t>
            </a:r>
          </a:p>
          <a:p>
            <a:r>
              <a:rPr lang="en-US" dirty="0" smtClean="0"/>
              <a:t>Sequence mutations plus markers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evaluation options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 genotypes from </a:t>
            </a:r>
            <a:r>
              <a:rPr lang="en-US" dirty="0" smtClean="0">
                <a:solidFill>
                  <a:srgbClr val="FFFF00"/>
                </a:solidFill>
              </a:rPr>
              <a:t>Switzerland</a:t>
            </a:r>
          </a:p>
          <a:p>
            <a:r>
              <a:rPr lang="en-US" dirty="0" smtClean="0"/>
              <a:t>Genomic evaluation of </a:t>
            </a:r>
            <a:r>
              <a:rPr lang="en-US" dirty="0" err="1" smtClean="0">
                <a:solidFill>
                  <a:srgbClr val="FFFF00"/>
                </a:solidFill>
              </a:rPr>
              <a:t>Guernseys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Mutations in </a:t>
            </a:r>
            <a:r>
              <a:rPr lang="en-US" dirty="0" smtClean="0">
                <a:solidFill>
                  <a:srgbClr val="FFFF00"/>
                </a:solidFill>
              </a:rPr>
              <a:t>HCD</a:t>
            </a:r>
            <a:r>
              <a:rPr lang="en-US" dirty="0" smtClean="0"/>
              <a:t> and in </a:t>
            </a:r>
            <a:r>
              <a:rPr lang="en-US" dirty="0" smtClean="0">
                <a:solidFill>
                  <a:srgbClr val="FFFF00"/>
                </a:solidFill>
              </a:rPr>
              <a:t>BH2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HCR</a:t>
            </a:r>
            <a:r>
              <a:rPr lang="en-US" dirty="0" smtClean="0"/>
              <a:t> edits and adjustments</a:t>
            </a:r>
          </a:p>
          <a:p>
            <a:r>
              <a:rPr lang="en-US" dirty="0" smtClean="0"/>
              <a:t>Breed base representation </a:t>
            </a:r>
            <a:r>
              <a:rPr lang="en-US" dirty="0" smtClean="0">
                <a:solidFill>
                  <a:srgbClr val="FFFF00"/>
                </a:solidFill>
              </a:rPr>
              <a:t>(BBR) </a:t>
            </a:r>
            <a:r>
              <a:rPr lang="en-US" dirty="0" smtClean="0"/>
              <a:t>for crossbreds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changes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SNP Chips</a:t>
            </a:r>
            <a:endParaRPr lang="en-US" dirty="0"/>
          </a:p>
        </p:txBody>
      </p:sp>
      <p:pic>
        <p:nvPicPr>
          <p:cNvPr id="4" name="Picture 3" descr="ChipHistory.t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268760"/>
            <a:ext cx="822960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 check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838" cy="4941412"/>
          </a:xfrm>
        </p:spPr>
        <p:txBody>
          <a:bodyPr/>
          <a:lstStyle/>
          <a:p>
            <a:r>
              <a:rPr lang="en-US" sz="2400" dirty="0" smtClean="0"/>
              <a:t>Breed determining SNP introduced in 2010</a:t>
            </a:r>
          </a:p>
          <a:p>
            <a:pPr lvl="2"/>
            <a:r>
              <a:rPr lang="en-US" sz="2400" dirty="0" smtClean="0"/>
              <a:t>200 SNPs </a:t>
            </a:r>
            <a:r>
              <a:rPr lang="en-US" sz="2400" dirty="0" err="1" smtClean="0"/>
              <a:t>monomorphic</a:t>
            </a:r>
            <a:r>
              <a:rPr lang="en-US" sz="2400" dirty="0" smtClean="0"/>
              <a:t> </a:t>
            </a:r>
            <a:r>
              <a:rPr lang="en-US" sz="2400" dirty="0"/>
              <a:t>in 1 breed and have fewer than 30% of animals homozygous for that allele in another breed</a:t>
            </a:r>
            <a:endParaRPr lang="en-US" sz="2400" dirty="0" smtClean="0"/>
          </a:p>
          <a:p>
            <a:r>
              <a:rPr lang="en-US" sz="2400" dirty="0" smtClean="0"/>
              <a:t>Initially used to identify misidentified samples</a:t>
            </a:r>
          </a:p>
          <a:p>
            <a:r>
              <a:rPr lang="en-US" sz="2400" dirty="0" smtClean="0"/>
              <a:t>Later, used to exclude crossbreds from genomic evaluation because  purebred equations did not apply accurately</a:t>
            </a:r>
          </a:p>
          <a:p>
            <a:r>
              <a:rPr lang="en-US" sz="2400" dirty="0" smtClean="0"/>
              <a:t>Currently, about </a:t>
            </a:r>
            <a:r>
              <a:rPr lang="en-US" sz="2400" dirty="0" smtClean="0">
                <a:solidFill>
                  <a:srgbClr val="FFFF00"/>
                </a:solidFill>
              </a:rPr>
              <a:t>10,000</a:t>
            </a:r>
            <a:r>
              <a:rPr lang="en-US" sz="2400" dirty="0" smtClean="0"/>
              <a:t> crossbreds excluded with cost of genotyping about </a:t>
            </a:r>
            <a:r>
              <a:rPr lang="en-US" sz="2400" dirty="0" smtClean="0">
                <a:solidFill>
                  <a:srgbClr val="00FF00"/>
                </a:solidFill>
              </a:rPr>
              <a:t>$400,000</a:t>
            </a:r>
          </a:p>
        </p:txBody>
      </p:sp>
    </p:spTree>
    <p:extLst>
      <p:ext uri="{BB962C8B-B14F-4D97-AF65-F5344CB8AC3E}">
        <p14:creationId xmlns="" xmlns:p14="http://schemas.microsoft.com/office/powerpoint/2010/main" val="195400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breed as a “trait”</a:t>
            </a:r>
            <a:endParaRPr lang="en-US" dirty="0"/>
          </a:p>
        </p:txBody>
      </p:sp>
      <p:sp>
        <p:nvSpPr>
          <p:cNvPr id="132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752"/>
            <a:ext cx="8075239" cy="2232248"/>
          </a:xfrm>
        </p:spPr>
        <p:txBody>
          <a:bodyPr/>
          <a:lstStyle/>
          <a:p>
            <a:r>
              <a:rPr lang="en-US" sz="2400" dirty="0" smtClean="0"/>
              <a:t>Reference population is purebred, proven bulls</a:t>
            </a:r>
            <a:endParaRPr lang="en-US" sz="2400" dirty="0"/>
          </a:p>
          <a:p>
            <a:r>
              <a:rPr lang="en-US" sz="2400" dirty="0" smtClean="0"/>
              <a:t>Variable to predict (Y) is </a:t>
            </a:r>
            <a:r>
              <a:rPr lang="en-US" sz="2400" dirty="0"/>
              <a:t>breed of animal</a:t>
            </a:r>
          </a:p>
          <a:p>
            <a:pPr lvl="1"/>
            <a:r>
              <a:rPr lang="en-US" sz="2400" dirty="0" smtClean="0"/>
              <a:t>Holstein bulls are coded 100% HO, 0% JE, and 0% BS, for example</a:t>
            </a:r>
            <a:endParaRPr lang="en-US" sz="2400" dirty="0"/>
          </a:p>
          <a:p>
            <a:pPr>
              <a:buFont typeface="Monotype Sorts" pitchFamily="2" charset="2"/>
              <a:buNone/>
            </a:pPr>
            <a:endParaRPr lang="en-US" sz="1800" dirty="0"/>
          </a:p>
        </p:txBody>
      </p:sp>
      <p:graphicFrame>
        <p:nvGraphicFramePr>
          <p:cNvPr id="1325104" name="Group 48"/>
          <p:cNvGraphicFramePr>
            <a:graphicFrameLocks noGrp="1"/>
          </p:cNvGraphicFramePr>
          <p:nvPr>
            <p:ph sz="half" idx="2"/>
          </p:nvPr>
        </p:nvGraphicFramePr>
        <p:xfrm>
          <a:off x="685800" y="3276600"/>
          <a:ext cx="7529513" cy="2265999"/>
        </p:xfrm>
        <a:graphic>
          <a:graphicData uri="http://schemas.openxmlformats.org/drawingml/2006/table">
            <a:tbl>
              <a:tblPr/>
              <a:tblGrid>
                <a:gridCol w="1882775"/>
                <a:gridCol w="1882775"/>
                <a:gridCol w="1881188"/>
                <a:gridCol w="1882775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Animal Breed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Holstein 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Jersey 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Brown Swiss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2010 (Katie Olson)</a:t>
            </a:r>
            <a:endParaRPr lang="en-US" dirty="0"/>
          </a:p>
        </p:txBody>
      </p:sp>
      <p:graphicFrame>
        <p:nvGraphicFramePr>
          <p:cNvPr id="1333303" name="Group 55"/>
          <p:cNvGraphicFramePr>
            <a:graphicFrameLocks noGrp="1"/>
          </p:cNvGraphicFramePr>
          <p:nvPr>
            <p:ph idx="1"/>
          </p:nvPr>
        </p:nvGraphicFramePr>
        <p:xfrm>
          <a:off x="342900" y="2084388"/>
          <a:ext cx="8631238" cy="3169920"/>
        </p:xfrm>
        <a:graphic>
          <a:graphicData uri="http://schemas.openxmlformats.org/drawingml/2006/table">
            <a:tbl>
              <a:tblPr/>
              <a:tblGrid>
                <a:gridCol w="2001838"/>
                <a:gridCol w="2430462"/>
                <a:gridCol w="2043113"/>
                <a:gridCol w="2155825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Breed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/SNP 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43 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3 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Humnst777 BT" pitchFamily="34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Holstein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(N = 14,794)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Humnst777 B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100.0 ± 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100.4 ± 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100.2 ± 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Jersey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(N = 919)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Humnst777 B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99.6 ± 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97.8± 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98.9 ± 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Brown Swiss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Humnst777 BT" pitchFamily="34" charset="0"/>
                        </a:rPr>
                        <a:t>(N = 96)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Humnst777 B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99.4 ± 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98.9 ± 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7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</a:rPr>
                        <a:t>99.2 ± 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296" name="Text Box 48"/>
          <p:cNvSpPr txBox="1">
            <a:spLocks noChangeArrowheads="1"/>
          </p:cNvSpPr>
          <p:nvPr/>
        </p:nvSpPr>
        <p:spPr bwMode="auto">
          <a:xfrm>
            <a:off x="301625" y="1124745"/>
            <a:ext cx="8590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Humnst777 BT" pitchFamily="34" charset="0"/>
              </a:rPr>
              <a:t>Means and standard deviations </a:t>
            </a:r>
            <a:r>
              <a:rPr lang="en-US" sz="2400" b="1" dirty="0" smtClean="0">
                <a:latin typeface="Humnst777 BT" pitchFamily="34" charset="0"/>
              </a:rPr>
              <a:t>to predict </a:t>
            </a:r>
            <a:r>
              <a:rPr lang="en-US" sz="2400" b="1" dirty="0">
                <a:latin typeface="Humnst777 BT" pitchFamily="34" charset="0"/>
              </a:rPr>
              <a:t>breed of the validation </a:t>
            </a:r>
            <a:r>
              <a:rPr lang="en-US" sz="2400" b="1" dirty="0" smtClean="0">
                <a:latin typeface="Humnst777 BT" pitchFamily="34" charset="0"/>
              </a:rPr>
              <a:t>(</a:t>
            </a:r>
            <a:r>
              <a:rPr lang="en-US" sz="2400" b="1" dirty="0">
                <a:latin typeface="Humnst777 BT" pitchFamily="34" charset="0"/>
              </a:rPr>
              <a:t>young animals) data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GPTA for crossbreds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(proposed)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85980"/>
          </a:xfrm>
        </p:spPr>
        <p:txBody>
          <a:bodyPr/>
          <a:lstStyle/>
          <a:p>
            <a:r>
              <a:rPr lang="en-US" sz="2800" dirty="0" smtClean="0"/>
              <a:t>Compute traditional PTAs on </a:t>
            </a:r>
            <a:r>
              <a:rPr lang="en-US" sz="2800" dirty="0" smtClean="0">
                <a:solidFill>
                  <a:srgbClr val="FFFF00"/>
                </a:solidFill>
              </a:rPr>
              <a:t>all-breed base 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/>
              <a:t>Calculate SNP effects using each pure breed’s genotypes, but on </a:t>
            </a:r>
            <a:r>
              <a:rPr lang="en-US" sz="2800" dirty="0" smtClean="0">
                <a:solidFill>
                  <a:srgbClr val="FFFF00"/>
                </a:solidFill>
              </a:rPr>
              <a:t>all-breed base</a:t>
            </a:r>
          </a:p>
          <a:p>
            <a:r>
              <a:rPr lang="en-US" sz="2800" dirty="0" smtClean="0"/>
              <a:t>Apply each breed’s SNP effects </a:t>
            </a:r>
            <a:r>
              <a:rPr lang="en-US" sz="2800" dirty="0" smtClean="0">
                <a:solidFill>
                  <a:srgbClr val="00FF00"/>
                </a:solidFill>
              </a:rPr>
              <a:t>(AY, BS, GU, HO, JE)</a:t>
            </a:r>
            <a:r>
              <a:rPr lang="en-US" sz="2800" dirty="0" smtClean="0"/>
              <a:t> to the crossbred genotypes</a:t>
            </a:r>
          </a:p>
          <a:p>
            <a:r>
              <a:rPr lang="en-US" sz="2800" dirty="0" smtClean="0"/>
              <a:t>Combine individual breed GPTAs weighted by genomic breed composition</a:t>
            </a:r>
          </a:p>
          <a:p>
            <a:r>
              <a:rPr lang="en-US" sz="2800" dirty="0" smtClean="0"/>
              <a:t>Convert GPTAs to </a:t>
            </a:r>
            <a:r>
              <a:rPr lang="en-US" sz="2800" dirty="0" smtClean="0">
                <a:solidFill>
                  <a:srgbClr val="FFFF00"/>
                </a:solidFill>
              </a:rPr>
              <a:t>within-breed base</a:t>
            </a:r>
          </a:p>
        </p:txBody>
      </p:sp>
    </p:spTree>
    <p:extLst>
      <p:ext uri="{BB962C8B-B14F-4D97-AF65-F5344CB8AC3E}">
        <p14:creationId xmlns="" xmlns:p14="http://schemas.microsoft.com/office/powerpoint/2010/main" val="793102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disposal have been reported and stored in DHI records since </a:t>
            </a:r>
            <a:r>
              <a:rPr lang="en-US" dirty="0" smtClean="0">
                <a:solidFill>
                  <a:srgbClr val="FFFF00"/>
                </a:solidFill>
              </a:rPr>
              <a:t>1970</a:t>
            </a:r>
          </a:p>
          <a:p>
            <a:r>
              <a:rPr lang="en-US" dirty="0" smtClean="0"/>
              <a:t>About </a:t>
            </a:r>
            <a:r>
              <a:rPr lang="en-US" dirty="0" smtClean="0">
                <a:solidFill>
                  <a:srgbClr val="FFFF00"/>
                </a:solidFill>
              </a:rPr>
              <a:t>20%</a:t>
            </a:r>
            <a:r>
              <a:rPr lang="en-US" dirty="0" smtClean="0"/>
              <a:t> of cows die instead of being sold across all lactations</a:t>
            </a:r>
          </a:p>
          <a:p>
            <a:r>
              <a:rPr lang="en-US" dirty="0" smtClean="0"/>
              <a:t>Death loss per lactation average </a:t>
            </a:r>
            <a:r>
              <a:rPr lang="en-US" dirty="0" smtClean="0">
                <a:solidFill>
                  <a:srgbClr val="FFFF00"/>
                </a:solidFill>
              </a:rPr>
              <a:t>7%</a:t>
            </a:r>
            <a:r>
              <a:rPr lang="en-US" dirty="0" smtClean="0"/>
              <a:t>, higher in later, lower in earlier lactation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mortality / livability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 measures cow’s ability to avoid dying </a:t>
            </a:r>
            <a:r>
              <a:rPr lang="en-US" dirty="0" smtClean="0">
                <a:solidFill>
                  <a:srgbClr val="FFFF00"/>
                </a:solidFill>
              </a:rPr>
              <a:t>or being culled</a:t>
            </a:r>
          </a:p>
          <a:p>
            <a:r>
              <a:rPr lang="en-US" dirty="0" smtClean="0"/>
              <a:t>LIV measures cow’s ability to stay </a:t>
            </a:r>
            <a:r>
              <a:rPr lang="en-US" dirty="0" smtClean="0">
                <a:solidFill>
                  <a:srgbClr val="FFFF00"/>
                </a:solidFill>
              </a:rPr>
              <a:t>alive</a:t>
            </a:r>
          </a:p>
          <a:p>
            <a:r>
              <a:rPr lang="en-US" dirty="0" smtClean="0"/>
              <a:t>LIV is a subset of PL</a:t>
            </a:r>
          </a:p>
          <a:p>
            <a:r>
              <a:rPr lang="en-US" dirty="0" smtClean="0"/>
              <a:t>Cost = 1500 pounds * $.75 / pound + $50 disposal = </a:t>
            </a:r>
            <a:r>
              <a:rPr lang="en-US" dirty="0" smtClean="0">
                <a:solidFill>
                  <a:srgbClr val="FFFF00"/>
                </a:solidFill>
              </a:rPr>
              <a:t>$1200 / death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Productive Life (PL) vs. Livability (LIV)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371600"/>
            <a:ext cx="7543800" cy="4114800"/>
          </a:xfrm>
        </p:spPr>
        <p:txBody>
          <a:bodyPr/>
          <a:lstStyle/>
          <a:p>
            <a:r>
              <a:rPr lang="en-US" sz="2800" dirty="0" smtClean="0"/>
              <a:t>Definition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Reverse of mortality:</a:t>
            </a:r>
          </a:p>
          <a:p>
            <a:pPr lvl="2"/>
            <a:r>
              <a:rPr lang="en-US" dirty="0" smtClean="0"/>
              <a:t>0 = died this lactation</a:t>
            </a:r>
          </a:p>
          <a:p>
            <a:pPr lvl="2"/>
            <a:r>
              <a:rPr lang="en-US" dirty="0" smtClean="0"/>
              <a:t>100 = lived this lactation</a:t>
            </a:r>
          </a:p>
          <a:p>
            <a:pPr lvl="2"/>
            <a:endParaRPr lang="en-US" dirty="0" smtClean="0"/>
          </a:p>
          <a:p>
            <a:pPr lvl="1"/>
            <a:r>
              <a:rPr lang="en-US" sz="2400" dirty="0" smtClean="0"/>
              <a:t>Multiply by average lactation/cow (2.8) so to put on lifetime scale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13544</TotalTime>
  <Words>964</Words>
  <Application>Microsoft Office PowerPoint</Application>
  <PresentationFormat>On-screen Show (4:3)</PresentationFormat>
  <Paragraphs>278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pvr02</vt:lpstr>
      <vt:lpstr>1_pvr02</vt:lpstr>
      <vt:lpstr>Current and Future Evaluation Changes</vt:lpstr>
      <vt:lpstr>April changes</vt:lpstr>
      <vt:lpstr>Breed check markers</vt:lpstr>
      <vt:lpstr>Predicting breed as a “trait”</vt:lpstr>
      <vt:lpstr>Results from 2010 (Katie Olson)</vt:lpstr>
      <vt:lpstr>GPTA for crossbreds (proposed)</vt:lpstr>
      <vt:lpstr>Cow mortality / livability</vt:lpstr>
      <vt:lpstr>Productive Life (PL) vs. Livability (LIV)</vt:lpstr>
      <vt:lpstr>LIV model</vt:lpstr>
      <vt:lpstr>LIV model (cont.)</vt:lpstr>
      <vt:lpstr>Means and Std Dev. of PTALIV  (bulls born 1990 or later, minimum 50 daus, .50 rel for PTALIV) </vt:lpstr>
      <vt:lpstr>Correlation of PTALIV with other trait PTAs (bulls born 1990 or later, minimum 50 daus, .50 rel for PTALIV) </vt:lpstr>
      <vt:lpstr>LIV genetic trends 1970-2013 </vt:lpstr>
      <vt:lpstr>Genetic trend in PTALIV - HO</vt:lpstr>
      <vt:lpstr>Added value from more traits</vt:lpstr>
      <vt:lpstr>Health trait cases and costs?</vt:lpstr>
      <vt:lpstr>Correlations of SCS and mastitis</vt:lpstr>
      <vt:lpstr>Genotyped mates and ET progeny</vt:lpstr>
      <vt:lpstr>Future evaluation options</vt:lpstr>
      <vt:lpstr>History of SNP Chips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 Livability evaluations</dc:title>
  <dc:creator>jan</dc:creator>
  <cp:lastModifiedBy>paul vanraden</cp:lastModifiedBy>
  <cp:revision>677</cp:revision>
  <dcterms:created xsi:type="dcterms:W3CDTF">2016-02-17T14:30:25Z</dcterms:created>
  <dcterms:modified xsi:type="dcterms:W3CDTF">2016-03-24T17:41:23Z</dcterms:modified>
</cp:coreProperties>
</file>