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49"/>
  </p:notesMasterIdLst>
  <p:handoutMasterIdLst>
    <p:handoutMasterId r:id="rId50"/>
  </p:handoutMasterIdLst>
  <p:sldIdLst>
    <p:sldId id="256" r:id="rId2"/>
    <p:sldId id="792" r:id="rId3"/>
    <p:sldId id="805" r:id="rId4"/>
    <p:sldId id="810" r:id="rId5"/>
    <p:sldId id="806" r:id="rId6"/>
    <p:sldId id="793" r:id="rId7"/>
    <p:sldId id="794" r:id="rId8"/>
    <p:sldId id="811" r:id="rId9"/>
    <p:sldId id="802" r:id="rId10"/>
    <p:sldId id="800" r:id="rId11"/>
    <p:sldId id="771" r:id="rId12"/>
    <p:sldId id="803" r:id="rId13"/>
    <p:sldId id="770" r:id="rId14"/>
    <p:sldId id="784" r:id="rId15"/>
    <p:sldId id="813" r:id="rId16"/>
    <p:sldId id="786" r:id="rId17"/>
    <p:sldId id="728" r:id="rId18"/>
    <p:sldId id="774" r:id="rId19"/>
    <p:sldId id="775" r:id="rId20"/>
    <p:sldId id="712" r:id="rId21"/>
    <p:sldId id="814" r:id="rId22"/>
    <p:sldId id="713" r:id="rId23"/>
    <p:sldId id="787" r:id="rId24"/>
    <p:sldId id="788" r:id="rId25"/>
    <p:sldId id="816" r:id="rId26"/>
    <p:sldId id="790" r:id="rId27"/>
    <p:sldId id="815" r:id="rId28"/>
    <p:sldId id="740" r:id="rId29"/>
    <p:sldId id="812" r:id="rId30"/>
    <p:sldId id="769" r:id="rId31"/>
    <p:sldId id="772" r:id="rId32"/>
    <p:sldId id="817" r:id="rId33"/>
    <p:sldId id="797" r:id="rId34"/>
    <p:sldId id="804" r:id="rId35"/>
    <p:sldId id="795" r:id="rId36"/>
    <p:sldId id="796" r:id="rId37"/>
    <p:sldId id="818" r:id="rId38"/>
    <p:sldId id="808" r:id="rId39"/>
    <p:sldId id="766" r:id="rId40"/>
    <p:sldId id="776" r:id="rId41"/>
    <p:sldId id="783" r:id="rId42"/>
    <p:sldId id="777" r:id="rId43"/>
    <p:sldId id="778" r:id="rId44"/>
    <p:sldId id="779" r:id="rId45"/>
    <p:sldId id="799" r:id="rId46"/>
    <p:sldId id="781" r:id="rId47"/>
    <p:sldId id="768" r:id="rId48"/>
  </p:sldIdLst>
  <p:sldSz cx="9144000" cy="6858000" type="screen4x3"/>
  <p:notesSz cx="6881813" cy="9296400"/>
  <p:embeddedFontLs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Monotype Sorts" pitchFamily="2" charset="2"/>
      <p:regular r:id="rId55"/>
    </p:embeddedFont>
    <p:embeddedFont>
      <p:font typeface="Humnst777 BT" pitchFamily="34" charset="0"/>
      <p:regular r:id="rId56"/>
      <p:bold r:id="rId57"/>
      <p:italic r:id="rId58"/>
      <p:boldItalic r:id="rId59"/>
    </p:embeddedFont>
    <p:embeddedFont>
      <p:font typeface="Arial Unicode MS" pitchFamily="34" charset="-128"/>
      <p:regular r:id="rId60"/>
    </p:embeddedFont>
    <p:embeddedFont>
      <p:font typeface="Symbol Tiger" charset="2"/>
      <p:regular r:id="rId61"/>
    </p:embeddedFont>
    <p:embeddedFont>
      <p:font typeface="SymbolProp BT" pitchFamily="18" charset="2"/>
      <p:regular r:id="rId62"/>
    </p:embeddedFont>
    <p:embeddedFont>
      <p:font typeface="Times" pitchFamily="18" charset="0"/>
      <p:regular r:id="rId63"/>
      <p:bold r:id="rId64"/>
      <p:italic r:id="rId65"/>
      <p:boldItalic r:id="rId66"/>
    </p:embeddedFont>
    <p:embeddedFont>
      <p:font typeface="ＭＳ Ｐゴシック" pitchFamily="34" charset="-128"/>
      <p:regular r:id="rId6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00FF00"/>
    <a:srgbClr val="FFF000"/>
    <a:srgbClr val="6600CC"/>
    <a:srgbClr val="00FFFF"/>
    <a:srgbClr val="5DFF5D"/>
    <a:srgbClr val="00C800"/>
    <a:srgbClr val="008200"/>
    <a:srgbClr val="EFB103"/>
    <a:srgbClr val="FFC000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0" autoAdjust="0"/>
    <p:restoredTop sz="92299" autoAdjust="0"/>
  </p:normalViewPr>
  <p:slideViewPr>
    <p:cSldViewPr snapToGrid="0">
      <p:cViewPr varScale="1">
        <p:scale>
          <a:sx n="64" d="100"/>
          <a:sy n="64" d="100"/>
        </p:scale>
        <p:origin x="-1052" y="-64"/>
      </p:cViewPr>
      <p:guideLst>
        <p:guide orient="horz" pos="1680"/>
        <p:guide pos="1200"/>
        <p:guide pos="39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052" y="-96"/>
      </p:cViewPr>
      <p:guideLst>
        <p:guide orient="horz" pos="2928"/>
        <p:guide pos="216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19.53.11\data-M\PAUL\GRAPHICS\regression%20figure_UFL_GenomicPrediction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19.53.11\data-M\PAUL\GRAPHICS\NM_chromosome_Freddie_UFL_GenomicPrediction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N:\paul\mtooker\NMtrend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M:\GRW\GRAPHICS\animals%20genotyp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628779725886407"/>
          <c:y val="4.3501321335608883E-2"/>
          <c:w val="0.78686281406199399"/>
          <c:h val="0.8201390456939055"/>
        </c:manualLayout>
      </c:layout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% USA Sires</c:v>
                </c:pt>
              </c:strCache>
            </c:strRef>
          </c:tx>
          <c:spPr>
            <a:gradFill flip="none" rotWithShape="1">
              <a:gsLst>
                <a:gs pos="0">
                  <a:srgbClr val="EFB103"/>
                </a:gs>
                <a:gs pos="10000">
                  <a:srgbClr val="FFC000"/>
                </a:gs>
                <a:gs pos="35000">
                  <a:srgbClr val="FFF000"/>
                </a:gs>
                <a:gs pos="50000">
                  <a:srgbClr val="FFFF00"/>
                </a:gs>
                <a:gs pos="65000">
                  <a:srgbClr val="FFF000"/>
                </a:gs>
                <a:gs pos="90000">
                  <a:srgbClr val="FFC000"/>
                </a:gs>
                <a:gs pos="100000">
                  <a:srgbClr val="EFB103"/>
                </a:gs>
              </a:gsLst>
              <a:lin ang="0" scaled="1"/>
              <a:tileRect/>
            </a:gradFill>
          </c:spPr>
          <c:cat>
            <c:numRef>
              <c:f>Sheet1!$A$2:$A$9</c:f>
              <c:numCache>
                <c:formatCode>General</c:formatCode>
                <c:ptCount val="8"/>
                <c:pt idx="1">
                  <c:v>1985</c:v>
                </c:pt>
                <c:pt idx="2">
                  <c:v>1990</c:v>
                </c:pt>
                <c:pt idx="3">
                  <c:v>1995</c:v>
                </c:pt>
                <c:pt idx="4">
                  <c:v>2000</c:v>
                </c:pt>
                <c:pt idx="5">
                  <c:v>2005</c:v>
                </c:pt>
                <c:pt idx="6">
                  <c:v>2010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1">
                  <c:v>74</c:v>
                </c:pt>
                <c:pt idx="2">
                  <c:v>75</c:v>
                </c:pt>
                <c:pt idx="3">
                  <c:v>68</c:v>
                </c:pt>
                <c:pt idx="4">
                  <c:v>53</c:v>
                </c:pt>
                <c:pt idx="5">
                  <c:v>45</c:v>
                </c:pt>
                <c:pt idx="6">
                  <c:v>53</c:v>
                </c:pt>
              </c:numCache>
            </c:numRef>
          </c:val>
        </c:ser>
        <c:gapWidth val="65"/>
        <c:overlap val="-100"/>
        <c:axId val="32436992"/>
        <c:axId val="32438528"/>
      </c:barChart>
      <c:catAx>
        <c:axId val="32436992"/>
        <c:scaling>
          <c:orientation val="minMax"/>
        </c:scaling>
        <c:axPos val="b"/>
        <c:numFmt formatCode="General" sourceLinked="1"/>
        <c:tickLblPos val="nextTo"/>
        <c:spPr>
          <a:ln w="31750" cap="sq">
            <a:solidFill>
              <a:srgbClr val="FFFFFF"/>
            </a:solidFill>
            <a:miter lim="800000"/>
          </a:ln>
        </c:spPr>
        <c:crossAx val="32438528"/>
        <c:crosses val="autoZero"/>
        <c:auto val="1"/>
        <c:lblAlgn val="ctr"/>
        <c:lblOffset val="50"/>
      </c:catAx>
      <c:valAx>
        <c:axId val="32438528"/>
        <c:scaling>
          <c:orientation val="minMax"/>
        </c:scaling>
        <c:axPos val="l"/>
        <c:majorGridlines>
          <c:spPr>
            <a:ln w="25400" cap="rnd"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/>
                  <a:t>% U.S. sires</a:t>
                </a:r>
              </a:p>
            </c:rich>
          </c:tx>
          <c:layout>
            <c:manualLayout>
              <c:xMode val="edge"/>
              <c:yMode val="edge"/>
              <c:x val="0"/>
              <c:y val="0.26682422517332038"/>
            </c:manualLayout>
          </c:layout>
        </c:title>
        <c:numFmt formatCode="General" sourceLinked="1"/>
        <c:tickLblPos val="nextTo"/>
        <c:spPr>
          <a:ln w="31750" cap="sq">
            <a:solidFill>
              <a:schemeClr val="tx1"/>
            </a:solidFill>
            <a:miter lim="800000"/>
          </a:ln>
        </c:spPr>
        <c:crossAx val="32436992"/>
        <c:crosses val="autoZero"/>
        <c:crossBetween val="midCat"/>
      </c:valAx>
    </c:plotArea>
    <c:plotVisOnly val="1"/>
  </c:chart>
  <c:txPr>
    <a:bodyPr/>
    <a:lstStyle/>
    <a:p>
      <a:pPr>
        <a:defRPr sz="2600" b="1">
          <a:latin typeface="Calibri" pitchFamily="34" charset="0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9712079790982107"/>
          <c:y val="6.2894795973062592E-2"/>
          <c:w val="0.77814295642151343"/>
          <c:h val="0.69917920173469705"/>
        </c:manualLayout>
      </c:layout>
      <c:lineChart>
        <c:grouping val="standard"/>
        <c:ser>
          <c:idx val="0"/>
          <c:order val="0"/>
          <c:tx>
            <c:v> Bayesian</c:v>
          </c:tx>
          <c:spPr>
            <a:ln w="41275" cap="sq">
              <a:solidFill>
                <a:srgbClr val="FFF000"/>
              </a:solidFill>
              <a:prstDash val="solid"/>
              <a:miter lim="800000"/>
            </a:ln>
          </c:spPr>
          <c:marker>
            <c:symbol val="none"/>
          </c:marker>
          <c:cat>
            <c:numRef>
              <c:f>'NEW regress'!$A$1:$A$121</c:f>
              <c:numCache>
                <c:formatCode>General</c:formatCode>
                <c:ptCount val="121"/>
                <c:pt idx="0">
                  <c:v>-6</c:v>
                </c:pt>
                <c:pt idx="1">
                  <c:v>-5.9</c:v>
                </c:pt>
                <c:pt idx="2">
                  <c:v>-5.8</c:v>
                </c:pt>
                <c:pt idx="3">
                  <c:v>-5.7</c:v>
                </c:pt>
                <c:pt idx="4">
                  <c:v>-5.6</c:v>
                </c:pt>
                <c:pt idx="5">
                  <c:v>-5.5</c:v>
                </c:pt>
                <c:pt idx="6">
                  <c:v>-5.4</c:v>
                </c:pt>
                <c:pt idx="7">
                  <c:v>-5.3</c:v>
                </c:pt>
                <c:pt idx="8">
                  <c:v>-5.2</c:v>
                </c:pt>
                <c:pt idx="9">
                  <c:v>-5.0999999999999996</c:v>
                </c:pt>
                <c:pt idx="10">
                  <c:v>-5</c:v>
                </c:pt>
                <c:pt idx="11">
                  <c:v>-4.9000000000000004</c:v>
                </c:pt>
                <c:pt idx="12">
                  <c:v>-4.8</c:v>
                </c:pt>
                <c:pt idx="13">
                  <c:v>-4.7</c:v>
                </c:pt>
                <c:pt idx="14">
                  <c:v>-4.5999999999999996</c:v>
                </c:pt>
                <c:pt idx="15">
                  <c:v>-4.5</c:v>
                </c:pt>
                <c:pt idx="16">
                  <c:v>-4.4000000000000004</c:v>
                </c:pt>
                <c:pt idx="17">
                  <c:v>-4.3</c:v>
                </c:pt>
                <c:pt idx="18">
                  <c:v>-4.2</c:v>
                </c:pt>
                <c:pt idx="19">
                  <c:v>-4.0999999999999996</c:v>
                </c:pt>
                <c:pt idx="20">
                  <c:v>-4</c:v>
                </c:pt>
                <c:pt idx="21">
                  <c:v>-3.9</c:v>
                </c:pt>
                <c:pt idx="22">
                  <c:v>-3.8</c:v>
                </c:pt>
                <c:pt idx="23">
                  <c:v>-3.7</c:v>
                </c:pt>
                <c:pt idx="24">
                  <c:v>-3.6</c:v>
                </c:pt>
                <c:pt idx="25">
                  <c:v>-3.5</c:v>
                </c:pt>
                <c:pt idx="26">
                  <c:v>-3.4</c:v>
                </c:pt>
                <c:pt idx="27">
                  <c:v>-3.3</c:v>
                </c:pt>
                <c:pt idx="28">
                  <c:v>-3.2</c:v>
                </c:pt>
                <c:pt idx="29">
                  <c:v>-3.1</c:v>
                </c:pt>
                <c:pt idx="30">
                  <c:v>-3</c:v>
                </c:pt>
                <c:pt idx="31">
                  <c:v>-2.9</c:v>
                </c:pt>
                <c:pt idx="32">
                  <c:v>-2.8</c:v>
                </c:pt>
                <c:pt idx="33">
                  <c:v>-2.7</c:v>
                </c:pt>
                <c:pt idx="34">
                  <c:v>-2.6</c:v>
                </c:pt>
                <c:pt idx="35">
                  <c:v>-2.5</c:v>
                </c:pt>
                <c:pt idx="36">
                  <c:v>-2.4</c:v>
                </c:pt>
                <c:pt idx="37">
                  <c:v>-2.2999999999999998</c:v>
                </c:pt>
                <c:pt idx="38">
                  <c:v>-2.2000000000000002</c:v>
                </c:pt>
                <c:pt idx="39">
                  <c:v>-2.1</c:v>
                </c:pt>
                <c:pt idx="40">
                  <c:v>-2</c:v>
                </c:pt>
                <c:pt idx="41">
                  <c:v>-1.9000000000000001</c:v>
                </c:pt>
                <c:pt idx="42">
                  <c:v>-1.8</c:v>
                </c:pt>
                <c:pt idx="43">
                  <c:v>-1.7000000000000004</c:v>
                </c:pt>
                <c:pt idx="44">
                  <c:v>-1.6</c:v>
                </c:pt>
                <c:pt idx="45">
                  <c:v>-1.5</c:v>
                </c:pt>
                <c:pt idx="46">
                  <c:v>-1.4</c:v>
                </c:pt>
                <c:pt idx="47">
                  <c:v>-1.3</c:v>
                </c:pt>
                <c:pt idx="48">
                  <c:v>-1.2</c:v>
                </c:pt>
                <c:pt idx="49">
                  <c:v>-1.1000000000000001</c:v>
                </c:pt>
                <c:pt idx="50">
                  <c:v>-1</c:v>
                </c:pt>
                <c:pt idx="51">
                  <c:v>-0.9</c:v>
                </c:pt>
                <c:pt idx="52">
                  <c:v>-0.8</c:v>
                </c:pt>
                <c:pt idx="53">
                  <c:v>-0.70000000000000029</c:v>
                </c:pt>
                <c:pt idx="54">
                  <c:v>-0.60000000000000031</c:v>
                </c:pt>
                <c:pt idx="55">
                  <c:v>-0.5</c:v>
                </c:pt>
                <c:pt idx="56">
                  <c:v>-0.4</c:v>
                </c:pt>
                <c:pt idx="57">
                  <c:v>-0.30000000000000016</c:v>
                </c:pt>
                <c:pt idx="58">
                  <c:v>-0.2</c:v>
                </c:pt>
                <c:pt idx="59">
                  <c:v>-0.1</c:v>
                </c:pt>
                <c:pt idx="60">
                  <c:v>0</c:v>
                </c:pt>
                <c:pt idx="61">
                  <c:v>0.1</c:v>
                </c:pt>
                <c:pt idx="62">
                  <c:v>0.2</c:v>
                </c:pt>
                <c:pt idx="63">
                  <c:v>0.30000000000000016</c:v>
                </c:pt>
                <c:pt idx="64">
                  <c:v>0.4</c:v>
                </c:pt>
                <c:pt idx="65">
                  <c:v>0.5</c:v>
                </c:pt>
                <c:pt idx="66">
                  <c:v>0.60000000000000031</c:v>
                </c:pt>
                <c:pt idx="67">
                  <c:v>0.70000000000000029</c:v>
                </c:pt>
                <c:pt idx="68">
                  <c:v>0.8</c:v>
                </c:pt>
                <c:pt idx="69">
                  <c:v>0.9</c:v>
                </c:pt>
                <c:pt idx="70">
                  <c:v>1</c:v>
                </c:pt>
                <c:pt idx="71">
                  <c:v>1.1000000000000001</c:v>
                </c:pt>
                <c:pt idx="72">
                  <c:v>1.2</c:v>
                </c:pt>
                <c:pt idx="73">
                  <c:v>1.3</c:v>
                </c:pt>
                <c:pt idx="74">
                  <c:v>1.4</c:v>
                </c:pt>
                <c:pt idx="75">
                  <c:v>1.5</c:v>
                </c:pt>
                <c:pt idx="76">
                  <c:v>1.6</c:v>
                </c:pt>
                <c:pt idx="77">
                  <c:v>1.7000000000000004</c:v>
                </c:pt>
                <c:pt idx="78">
                  <c:v>1.8</c:v>
                </c:pt>
                <c:pt idx="79">
                  <c:v>1.9000000000000001</c:v>
                </c:pt>
                <c:pt idx="80">
                  <c:v>2</c:v>
                </c:pt>
                <c:pt idx="81">
                  <c:v>2.1</c:v>
                </c:pt>
                <c:pt idx="82">
                  <c:v>2.2000000000000002</c:v>
                </c:pt>
                <c:pt idx="83">
                  <c:v>2.2999999999999998</c:v>
                </c:pt>
                <c:pt idx="84">
                  <c:v>2.4</c:v>
                </c:pt>
                <c:pt idx="85">
                  <c:v>2.5</c:v>
                </c:pt>
                <c:pt idx="86">
                  <c:v>2.6</c:v>
                </c:pt>
                <c:pt idx="87">
                  <c:v>2.7</c:v>
                </c:pt>
                <c:pt idx="88">
                  <c:v>2.8</c:v>
                </c:pt>
                <c:pt idx="89">
                  <c:v>2.9</c:v>
                </c:pt>
                <c:pt idx="90">
                  <c:v>3</c:v>
                </c:pt>
                <c:pt idx="91">
                  <c:v>3.1</c:v>
                </c:pt>
                <c:pt idx="92">
                  <c:v>3.2</c:v>
                </c:pt>
                <c:pt idx="93">
                  <c:v>3.3</c:v>
                </c:pt>
                <c:pt idx="94">
                  <c:v>3.4</c:v>
                </c:pt>
                <c:pt idx="95">
                  <c:v>3.5</c:v>
                </c:pt>
                <c:pt idx="96">
                  <c:v>3.6</c:v>
                </c:pt>
                <c:pt idx="97">
                  <c:v>3.7</c:v>
                </c:pt>
                <c:pt idx="98">
                  <c:v>3.8</c:v>
                </c:pt>
                <c:pt idx="99">
                  <c:v>3.9</c:v>
                </c:pt>
                <c:pt idx="100">
                  <c:v>4</c:v>
                </c:pt>
                <c:pt idx="101">
                  <c:v>4.0999999999999996</c:v>
                </c:pt>
                <c:pt idx="102">
                  <c:v>4.2</c:v>
                </c:pt>
                <c:pt idx="103">
                  <c:v>4.3</c:v>
                </c:pt>
                <c:pt idx="104">
                  <c:v>4.4000000000000004</c:v>
                </c:pt>
                <c:pt idx="105">
                  <c:v>4.5</c:v>
                </c:pt>
                <c:pt idx="106">
                  <c:v>4.5999999999999996</c:v>
                </c:pt>
                <c:pt idx="107">
                  <c:v>4.7</c:v>
                </c:pt>
                <c:pt idx="108">
                  <c:v>4.8</c:v>
                </c:pt>
                <c:pt idx="109">
                  <c:v>4.9000000000000004</c:v>
                </c:pt>
                <c:pt idx="110">
                  <c:v>5</c:v>
                </c:pt>
                <c:pt idx="111">
                  <c:v>5.0999999999999996</c:v>
                </c:pt>
                <c:pt idx="112">
                  <c:v>5.2</c:v>
                </c:pt>
                <c:pt idx="113">
                  <c:v>5.3</c:v>
                </c:pt>
                <c:pt idx="114">
                  <c:v>5.4</c:v>
                </c:pt>
                <c:pt idx="115">
                  <c:v>5.5</c:v>
                </c:pt>
                <c:pt idx="116">
                  <c:v>5.6</c:v>
                </c:pt>
                <c:pt idx="117">
                  <c:v>5.7</c:v>
                </c:pt>
                <c:pt idx="118">
                  <c:v>5.8</c:v>
                </c:pt>
                <c:pt idx="119">
                  <c:v>5.9</c:v>
                </c:pt>
                <c:pt idx="120">
                  <c:v>6</c:v>
                </c:pt>
              </c:numCache>
            </c:numRef>
          </c:cat>
          <c:val>
            <c:numRef>
              <c:f>'NEW regress'!$B$1:$B$121</c:f>
              <c:numCache>
                <c:formatCode>General</c:formatCode>
                <c:ptCount val="121"/>
                <c:pt idx="0">
                  <c:v>-0.11764700000000003</c:v>
                </c:pt>
                <c:pt idx="1">
                  <c:v>-0.11568600000000005</c:v>
                </c:pt>
                <c:pt idx="2">
                  <c:v>-0.1137250000000001</c:v>
                </c:pt>
                <c:pt idx="3">
                  <c:v>-0.11176300000000007</c:v>
                </c:pt>
                <c:pt idx="4">
                  <c:v>-0.10980200000000002</c:v>
                </c:pt>
                <c:pt idx="5">
                  <c:v>-0.107839</c:v>
                </c:pt>
                <c:pt idx="6">
                  <c:v>-0.10587600000000004</c:v>
                </c:pt>
                <c:pt idx="7">
                  <c:v>-0.103912</c:v>
                </c:pt>
                <c:pt idx="8">
                  <c:v>-0.10194599999999998</c:v>
                </c:pt>
                <c:pt idx="9">
                  <c:v>-9.9977000000000066E-2</c:v>
                </c:pt>
                <c:pt idx="10">
                  <c:v>-9.8004000000000077E-2</c:v>
                </c:pt>
                <c:pt idx="11">
                  <c:v>-9.6024000000000082E-2</c:v>
                </c:pt>
                <c:pt idx="12">
                  <c:v>-9.4035000000000091E-2</c:v>
                </c:pt>
                <c:pt idx="13">
                  <c:v>-9.2033000000000004E-2</c:v>
                </c:pt>
                <c:pt idx="14">
                  <c:v>-9.0012000000000023E-2</c:v>
                </c:pt>
                <c:pt idx="15">
                  <c:v>-8.7965000000000043E-2</c:v>
                </c:pt>
                <c:pt idx="16">
                  <c:v>-8.5880000000000026E-2</c:v>
                </c:pt>
                <c:pt idx="17">
                  <c:v>-8.3745000000000056E-2</c:v>
                </c:pt>
                <c:pt idx="18">
                  <c:v>-8.1541000000000044E-2</c:v>
                </c:pt>
                <c:pt idx="19">
                  <c:v>-7.9246000000000039E-2</c:v>
                </c:pt>
                <c:pt idx="20">
                  <c:v>-7.6831000000000024E-2</c:v>
                </c:pt>
                <c:pt idx="21">
                  <c:v>-7.4263000000000051E-2</c:v>
                </c:pt>
                <c:pt idx="22">
                  <c:v>-7.1504000000000012E-2</c:v>
                </c:pt>
                <c:pt idx="23">
                  <c:v>-6.8513000000000032E-2</c:v>
                </c:pt>
                <c:pt idx="24">
                  <c:v>-6.5250000000000002E-2</c:v>
                </c:pt>
                <c:pt idx="25">
                  <c:v>-6.1681E-2</c:v>
                </c:pt>
                <c:pt idx="26">
                  <c:v>-5.7789000000000028E-2</c:v>
                </c:pt>
                <c:pt idx="27">
                  <c:v>-5.3578999999999995E-2</c:v>
                </c:pt>
                <c:pt idx="28">
                  <c:v>-4.908700000000004E-2</c:v>
                </c:pt>
                <c:pt idx="29">
                  <c:v>-4.438600000000005E-2</c:v>
                </c:pt>
                <c:pt idx="30">
                  <c:v>-3.9582000000000006E-2</c:v>
                </c:pt>
                <c:pt idx="31">
                  <c:v>-3.4801000000000012E-2</c:v>
                </c:pt>
                <c:pt idx="32">
                  <c:v>-3.0177000000000009E-2</c:v>
                </c:pt>
                <c:pt idx="33">
                  <c:v>-2.5833000000000016E-2</c:v>
                </c:pt>
                <c:pt idx="34">
                  <c:v>-2.1861000000000009E-2</c:v>
                </c:pt>
                <c:pt idx="35">
                  <c:v>-1.8319999999999999E-2</c:v>
                </c:pt>
                <c:pt idx="36">
                  <c:v>-1.5233999999999998E-2</c:v>
                </c:pt>
                <c:pt idx="37">
                  <c:v>-1.2593000000000002E-2</c:v>
                </c:pt>
                <c:pt idx="38">
                  <c:v>-1.0368000000000006E-2</c:v>
                </c:pt>
                <c:pt idx="39">
                  <c:v>-8.5160000000000062E-3</c:v>
                </c:pt>
                <c:pt idx="40">
                  <c:v>-6.9880000000000055E-3</c:v>
                </c:pt>
                <c:pt idx="41">
                  <c:v>-5.734000000000003E-3</c:v>
                </c:pt>
                <c:pt idx="42">
                  <c:v>-4.7100000000000032E-3</c:v>
                </c:pt>
                <c:pt idx="43">
                  <c:v>-3.876000000000001E-3</c:v>
                </c:pt>
                <c:pt idx="44">
                  <c:v>-3.1960000000000014E-3</c:v>
                </c:pt>
                <c:pt idx="45">
                  <c:v>-2.6410000000000014E-3</c:v>
                </c:pt>
                <c:pt idx="46">
                  <c:v>-2.1870000000000023E-3</c:v>
                </c:pt>
                <c:pt idx="47">
                  <c:v>-1.8150000000000011E-3</c:v>
                </c:pt>
                <c:pt idx="48">
                  <c:v>-1.5090000000000006E-3</c:v>
                </c:pt>
                <c:pt idx="49">
                  <c:v>-1.2550000000000005E-3</c:v>
                </c:pt>
                <c:pt idx="50">
                  <c:v>-1.0430000000000001E-3</c:v>
                </c:pt>
                <c:pt idx="51">
                  <c:v>-8.6600000000000078E-4</c:v>
                </c:pt>
                <c:pt idx="52">
                  <c:v>-7.1600000000000049E-4</c:v>
                </c:pt>
                <c:pt idx="53">
                  <c:v>-5.8700000000000039E-4</c:v>
                </c:pt>
                <c:pt idx="54">
                  <c:v>-4.7600000000000024E-4</c:v>
                </c:pt>
                <c:pt idx="55">
                  <c:v>-3.7800000000000041E-4</c:v>
                </c:pt>
                <c:pt idx="56">
                  <c:v>-2.9100000000000019E-4</c:v>
                </c:pt>
                <c:pt idx="57">
                  <c:v>-2.1200000000000025E-4</c:v>
                </c:pt>
                <c:pt idx="58">
                  <c:v>-1.380000000000001E-4</c:v>
                </c:pt>
                <c:pt idx="59">
                  <c:v>-6.8000000000000067E-5</c:v>
                </c:pt>
                <c:pt idx="60">
                  <c:v>0</c:v>
                </c:pt>
                <c:pt idx="61">
                  <c:v>6.8000000000000067E-5</c:v>
                </c:pt>
                <c:pt idx="62">
                  <c:v>1.380000000000001E-4</c:v>
                </c:pt>
                <c:pt idx="63">
                  <c:v>2.1200000000000025E-4</c:v>
                </c:pt>
                <c:pt idx="64">
                  <c:v>2.9100000000000019E-4</c:v>
                </c:pt>
                <c:pt idx="65">
                  <c:v>3.7800000000000041E-4</c:v>
                </c:pt>
                <c:pt idx="66">
                  <c:v>4.7600000000000024E-4</c:v>
                </c:pt>
                <c:pt idx="67">
                  <c:v>5.8700000000000039E-4</c:v>
                </c:pt>
                <c:pt idx="68">
                  <c:v>7.1600000000000049E-4</c:v>
                </c:pt>
                <c:pt idx="69">
                  <c:v>8.6600000000000078E-4</c:v>
                </c:pt>
                <c:pt idx="70">
                  <c:v>1.0430000000000001E-3</c:v>
                </c:pt>
                <c:pt idx="71">
                  <c:v>1.2550000000000005E-3</c:v>
                </c:pt>
                <c:pt idx="72">
                  <c:v>1.5090000000000006E-3</c:v>
                </c:pt>
                <c:pt idx="73">
                  <c:v>1.8150000000000011E-3</c:v>
                </c:pt>
                <c:pt idx="74">
                  <c:v>2.1870000000000023E-3</c:v>
                </c:pt>
                <c:pt idx="75">
                  <c:v>2.6410000000000014E-3</c:v>
                </c:pt>
                <c:pt idx="76">
                  <c:v>3.1960000000000014E-3</c:v>
                </c:pt>
                <c:pt idx="77">
                  <c:v>3.876000000000001E-3</c:v>
                </c:pt>
                <c:pt idx="78">
                  <c:v>4.7100000000000032E-3</c:v>
                </c:pt>
                <c:pt idx="79">
                  <c:v>5.734000000000003E-3</c:v>
                </c:pt>
                <c:pt idx="80">
                  <c:v>6.9880000000000055E-3</c:v>
                </c:pt>
                <c:pt idx="81">
                  <c:v>8.5160000000000062E-3</c:v>
                </c:pt>
                <c:pt idx="82">
                  <c:v>1.0368000000000006E-2</c:v>
                </c:pt>
                <c:pt idx="83">
                  <c:v>1.2593000000000002E-2</c:v>
                </c:pt>
                <c:pt idx="84">
                  <c:v>1.5233999999999998E-2</c:v>
                </c:pt>
                <c:pt idx="85">
                  <c:v>1.8319999999999999E-2</c:v>
                </c:pt>
                <c:pt idx="86">
                  <c:v>2.1861000000000009E-2</c:v>
                </c:pt>
                <c:pt idx="87">
                  <c:v>2.5833000000000016E-2</c:v>
                </c:pt>
                <c:pt idx="88">
                  <c:v>3.0177000000000009E-2</c:v>
                </c:pt>
                <c:pt idx="89">
                  <c:v>3.4801000000000012E-2</c:v>
                </c:pt>
                <c:pt idx="90">
                  <c:v>3.9582000000000006E-2</c:v>
                </c:pt>
                <c:pt idx="91">
                  <c:v>4.438600000000005E-2</c:v>
                </c:pt>
                <c:pt idx="92">
                  <c:v>4.908700000000004E-2</c:v>
                </c:pt>
                <c:pt idx="93">
                  <c:v>5.3578999999999995E-2</c:v>
                </c:pt>
                <c:pt idx="94">
                  <c:v>5.7789000000000028E-2</c:v>
                </c:pt>
                <c:pt idx="95">
                  <c:v>6.1681E-2</c:v>
                </c:pt>
                <c:pt idx="96">
                  <c:v>6.5250000000000002E-2</c:v>
                </c:pt>
                <c:pt idx="97">
                  <c:v>6.8513000000000032E-2</c:v>
                </c:pt>
                <c:pt idx="98">
                  <c:v>7.1504000000000012E-2</c:v>
                </c:pt>
                <c:pt idx="99">
                  <c:v>7.4263000000000051E-2</c:v>
                </c:pt>
                <c:pt idx="100">
                  <c:v>7.6831000000000024E-2</c:v>
                </c:pt>
                <c:pt idx="101">
                  <c:v>7.9246000000000039E-2</c:v>
                </c:pt>
                <c:pt idx="102">
                  <c:v>8.1541000000000044E-2</c:v>
                </c:pt>
                <c:pt idx="103">
                  <c:v>8.3745000000000056E-2</c:v>
                </c:pt>
                <c:pt idx="104">
                  <c:v>8.5880000000000026E-2</c:v>
                </c:pt>
                <c:pt idx="105">
                  <c:v>8.7965000000000043E-2</c:v>
                </c:pt>
                <c:pt idx="106">
                  <c:v>9.0012000000000023E-2</c:v>
                </c:pt>
                <c:pt idx="107">
                  <c:v>9.2033000000000004E-2</c:v>
                </c:pt>
                <c:pt idx="108">
                  <c:v>9.4035000000000091E-2</c:v>
                </c:pt>
                <c:pt idx="109">
                  <c:v>9.6024000000000082E-2</c:v>
                </c:pt>
                <c:pt idx="110">
                  <c:v>9.8004000000000077E-2</c:v>
                </c:pt>
                <c:pt idx="111">
                  <c:v>9.9977000000000066E-2</c:v>
                </c:pt>
                <c:pt idx="112">
                  <c:v>0.10194599999999998</c:v>
                </c:pt>
                <c:pt idx="113">
                  <c:v>0.103912</c:v>
                </c:pt>
                <c:pt idx="114">
                  <c:v>0.10587600000000004</c:v>
                </c:pt>
                <c:pt idx="115">
                  <c:v>0.107839</c:v>
                </c:pt>
                <c:pt idx="116">
                  <c:v>0.10980200000000002</c:v>
                </c:pt>
                <c:pt idx="117">
                  <c:v>0.11176300000000007</c:v>
                </c:pt>
                <c:pt idx="118">
                  <c:v>0.1137250000000001</c:v>
                </c:pt>
                <c:pt idx="119">
                  <c:v>0.11568600000000005</c:v>
                </c:pt>
                <c:pt idx="120">
                  <c:v>0.11764700000000003</c:v>
                </c:pt>
              </c:numCache>
            </c:numRef>
          </c:val>
        </c:ser>
        <c:ser>
          <c:idx val="1"/>
          <c:order val="1"/>
          <c:tx>
            <c:v> Linear</c:v>
          </c:tx>
          <c:spPr>
            <a:ln w="41275" cap="sq">
              <a:solidFill>
                <a:srgbClr val="00FF00"/>
              </a:solidFill>
              <a:prstDash val="solid"/>
              <a:miter lim="800000"/>
            </a:ln>
          </c:spPr>
          <c:marker>
            <c:symbol val="none"/>
          </c:marker>
          <c:cat>
            <c:numRef>
              <c:f>'NEW regress'!$A$1:$A$121</c:f>
              <c:numCache>
                <c:formatCode>General</c:formatCode>
                <c:ptCount val="121"/>
                <c:pt idx="0">
                  <c:v>-6</c:v>
                </c:pt>
                <c:pt idx="1">
                  <c:v>-5.9</c:v>
                </c:pt>
                <c:pt idx="2">
                  <c:v>-5.8</c:v>
                </c:pt>
                <c:pt idx="3">
                  <c:v>-5.7</c:v>
                </c:pt>
                <c:pt idx="4">
                  <c:v>-5.6</c:v>
                </c:pt>
                <c:pt idx="5">
                  <c:v>-5.5</c:v>
                </c:pt>
                <c:pt idx="6">
                  <c:v>-5.4</c:v>
                </c:pt>
                <c:pt idx="7">
                  <c:v>-5.3</c:v>
                </c:pt>
                <c:pt idx="8">
                  <c:v>-5.2</c:v>
                </c:pt>
                <c:pt idx="9">
                  <c:v>-5.0999999999999996</c:v>
                </c:pt>
                <c:pt idx="10">
                  <c:v>-5</c:v>
                </c:pt>
                <c:pt idx="11">
                  <c:v>-4.9000000000000004</c:v>
                </c:pt>
                <c:pt idx="12">
                  <c:v>-4.8</c:v>
                </c:pt>
                <c:pt idx="13">
                  <c:v>-4.7</c:v>
                </c:pt>
                <c:pt idx="14">
                  <c:v>-4.5999999999999996</c:v>
                </c:pt>
                <c:pt idx="15">
                  <c:v>-4.5</c:v>
                </c:pt>
                <c:pt idx="16">
                  <c:v>-4.4000000000000004</c:v>
                </c:pt>
                <c:pt idx="17">
                  <c:v>-4.3</c:v>
                </c:pt>
                <c:pt idx="18">
                  <c:v>-4.2</c:v>
                </c:pt>
                <c:pt idx="19">
                  <c:v>-4.0999999999999996</c:v>
                </c:pt>
                <c:pt idx="20">
                  <c:v>-4</c:v>
                </c:pt>
                <c:pt idx="21">
                  <c:v>-3.9</c:v>
                </c:pt>
                <c:pt idx="22">
                  <c:v>-3.8</c:v>
                </c:pt>
                <c:pt idx="23">
                  <c:v>-3.7</c:v>
                </c:pt>
                <c:pt idx="24">
                  <c:v>-3.6</c:v>
                </c:pt>
                <c:pt idx="25">
                  <c:v>-3.5</c:v>
                </c:pt>
                <c:pt idx="26">
                  <c:v>-3.4</c:v>
                </c:pt>
                <c:pt idx="27">
                  <c:v>-3.3</c:v>
                </c:pt>
                <c:pt idx="28">
                  <c:v>-3.2</c:v>
                </c:pt>
                <c:pt idx="29">
                  <c:v>-3.1</c:v>
                </c:pt>
                <c:pt idx="30">
                  <c:v>-3</c:v>
                </c:pt>
                <c:pt idx="31">
                  <c:v>-2.9</c:v>
                </c:pt>
                <c:pt idx="32">
                  <c:v>-2.8</c:v>
                </c:pt>
                <c:pt idx="33">
                  <c:v>-2.7</c:v>
                </c:pt>
                <c:pt idx="34">
                  <c:v>-2.6</c:v>
                </c:pt>
                <c:pt idx="35">
                  <c:v>-2.5</c:v>
                </c:pt>
                <c:pt idx="36">
                  <c:v>-2.4</c:v>
                </c:pt>
                <c:pt idx="37">
                  <c:v>-2.2999999999999998</c:v>
                </c:pt>
                <c:pt idx="38">
                  <c:v>-2.2000000000000002</c:v>
                </c:pt>
                <c:pt idx="39">
                  <c:v>-2.1</c:v>
                </c:pt>
                <c:pt idx="40">
                  <c:v>-2</c:v>
                </c:pt>
                <c:pt idx="41">
                  <c:v>-1.9000000000000001</c:v>
                </c:pt>
                <c:pt idx="42">
                  <c:v>-1.8</c:v>
                </c:pt>
                <c:pt idx="43">
                  <c:v>-1.7000000000000004</c:v>
                </c:pt>
                <c:pt idx="44">
                  <c:v>-1.6</c:v>
                </c:pt>
                <c:pt idx="45">
                  <c:v>-1.5</c:v>
                </c:pt>
                <c:pt idx="46">
                  <c:v>-1.4</c:v>
                </c:pt>
                <c:pt idx="47">
                  <c:v>-1.3</c:v>
                </c:pt>
                <c:pt idx="48">
                  <c:v>-1.2</c:v>
                </c:pt>
                <c:pt idx="49">
                  <c:v>-1.1000000000000001</c:v>
                </c:pt>
                <c:pt idx="50">
                  <c:v>-1</c:v>
                </c:pt>
                <c:pt idx="51">
                  <c:v>-0.9</c:v>
                </c:pt>
                <c:pt idx="52">
                  <c:v>-0.8</c:v>
                </c:pt>
                <c:pt idx="53">
                  <c:v>-0.70000000000000029</c:v>
                </c:pt>
                <c:pt idx="54">
                  <c:v>-0.60000000000000031</c:v>
                </c:pt>
                <c:pt idx="55">
                  <c:v>-0.5</c:v>
                </c:pt>
                <c:pt idx="56">
                  <c:v>-0.4</c:v>
                </c:pt>
                <c:pt idx="57">
                  <c:v>-0.30000000000000016</c:v>
                </c:pt>
                <c:pt idx="58">
                  <c:v>-0.2</c:v>
                </c:pt>
                <c:pt idx="59">
                  <c:v>-0.1</c:v>
                </c:pt>
                <c:pt idx="60">
                  <c:v>0</c:v>
                </c:pt>
                <c:pt idx="61">
                  <c:v>0.1</c:v>
                </c:pt>
                <c:pt idx="62">
                  <c:v>0.2</c:v>
                </c:pt>
                <c:pt idx="63">
                  <c:v>0.30000000000000016</c:v>
                </c:pt>
                <c:pt idx="64">
                  <c:v>0.4</c:v>
                </c:pt>
                <c:pt idx="65">
                  <c:v>0.5</c:v>
                </c:pt>
                <c:pt idx="66">
                  <c:v>0.60000000000000031</c:v>
                </c:pt>
                <c:pt idx="67">
                  <c:v>0.70000000000000029</c:v>
                </c:pt>
                <c:pt idx="68">
                  <c:v>0.8</c:v>
                </c:pt>
                <c:pt idx="69">
                  <c:v>0.9</c:v>
                </c:pt>
                <c:pt idx="70">
                  <c:v>1</c:v>
                </c:pt>
                <c:pt idx="71">
                  <c:v>1.1000000000000001</c:v>
                </c:pt>
                <c:pt idx="72">
                  <c:v>1.2</c:v>
                </c:pt>
                <c:pt idx="73">
                  <c:v>1.3</c:v>
                </c:pt>
                <c:pt idx="74">
                  <c:v>1.4</c:v>
                </c:pt>
                <c:pt idx="75">
                  <c:v>1.5</c:v>
                </c:pt>
                <c:pt idx="76">
                  <c:v>1.6</c:v>
                </c:pt>
                <c:pt idx="77">
                  <c:v>1.7000000000000004</c:v>
                </c:pt>
                <c:pt idx="78">
                  <c:v>1.8</c:v>
                </c:pt>
                <c:pt idx="79">
                  <c:v>1.9000000000000001</c:v>
                </c:pt>
                <c:pt idx="80">
                  <c:v>2</c:v>
                </c:pt>
                <c:pt idx="81">
                  <c:v>2.1</c:v>
                </c:pt>
                <c:pt idx="82">
                  <c:v>2.2000000000000002</c:v>
                </c:pt>
                <c:pt idx="83">
                  <c:v>2.2999999999999998</c:v>
                </c:pt>
                <c:pt idx="84">
                  <c:v>2.4</c:v>
                </c:pt>
                <c:pt idx="85">
                  <c:v>2.5</c:v>
                </c:pt>
                <c:pt idx="86">
                  <c:v>2.6</c:v>
                </c:pt>
                <c:pt idx="87">
                  <c:v>2.7</c:v>
                </c:pt>
                <c:pt idx="88">
                  <c:v>2.8</c:v>
                </c:pt>
                <c:pt idx="89">
                  <c:v>2.9</c:v>
                </c:pt>
                <c:pt idx="90">
                  <c:v>3</c:v>
                </c:pt>
                <c:pt idx="91">
                  <c:v>3.1</c:v>
                </c:pt>
                <c:pt idx="92">
                  <c:v>3.2</c:v>
                </c:pt>
                <c:pt idx="93">
                  <c:v>3.3</c:v>
                </c:pt>
                <c:pt idx="94">
                  <c:v>3.4</c:v>
                </c:pt>
                <c:pt idx="95">
                  <c:v>3.5</c:v>
                </c:pt>
                <c:pt idx="96">
                  <c:v>3.6</c:v>
                </c:pt>
                <c:pt idx="97">
                  <c:v>3.7</c:v>
                </c:pt>
                <c:pt idx="98">
                  <c:v>3.8</c:v>
                </c:pt>
                <c:pt idx="99">
                  <c:v>3.9</c:v>
                </c:pt>
                <c:pt idx="100">
                  <c:v>4</c:v>
                </c:pt>
                <c:pt idx="101">
                  <c:v>4.0999999999999996</c:v>
                </c:pt>
                <c:pt idx="102">
                  <c:v>4.2</c:v>
                </c:pt>
                <c:pt idx="103">
                  <c:v>4.3</c:v>
                </c:pt>
                <c:pt idx="104">
                  <c:v>4.4000000000000004</c:v>
                </c:pt>
                <c:pt idx="105">
                  <c:v>4.5</c:v>
                </c:pt>
                <c:pt idx="106">
                  <c:v>4.5999999999999996</c:v>
                </c:pt>
                <c:pt idx="107">
                  <c:v>4.7</c:v>
                </c:pt>
                <c:pt idx="108">
                  <c:v>4.8</c:v>
                </c:pt>
                <c:pt idx="109">
                  <c:v>4.9000000000000004</c:v>
                </c:pt>
                <c:pt idx="110">
                  <c:v>5</c:v>
                </c:pt>
                <c:pt idx="111">
                  <c:v>5.0999999999999996</c:v>
                </c:pt>
                <c:pt idx="112">
                  <c:v>5.2</c:v>
                </c:pt>
                <c:pt idx="113">
                  <c:v>5.3</c:v>
                </c:pt>
                <c:pt idx="114">
                  <c:v>5.4</c:v>
                </c:pt>
                <c:pt idx="115">
                  <c:v>5.5</c:v>
                </c:pt>
                <c:pt idx="116">
                  <c:v>5.6</c:v>
                </c:pt>
                <c:pt idx="117">
                  <c:v>5.7</c:v>
                </c:pt>
                <c:pt idx="118">
                  <c:v>5.8</c:v>
                </c:pt>
                <c:pt idx="119">
                  <c:v>5.9</c:v>
                </c:pt>
                <c:pt idx="120">
                  <c:v>6</c:v>
                </c:pt>
              </c:numCache>
            </c:numRef>
          </c:cat>
          <c:val>
            <c:numRef>
              <c:f>'NEW regress'!$C$1:$C$121</c:f>
              <c:numCache>
                <c:formatCode>General</c:formatCode>
                <c:ptCount val="121"/>
                <c:pt idx="0">
                  <c:v>-5.3518000000000024E-2</c:v>
                </c:pt>
                <c:pt idx="1">
                  <c:v>-5.2625999999999999E-2</c:v>
                </c:pt>
                <c:pt idx="2">
                  <c:v>-5.1734000000000023E-2</c:v>
                </c:pt>
                <c:pt idx="3">
                  <c:v>-5.0841999999999998E-2</c:v>
                </c:pt>
                <c:pt idx="4">
                  <c:v>-4.9950000000000022E-2</c:v>
                </c:pt>
                <c:pt idx="5">
                  <c:v>-4.9058000000000025E-2</c:v>
                </c:pt>
                <c:pt idx="6">
                  <c:v>-4.8166000000000028E-2</c:v>
                </c:pt>
                <c:pt idx="7">
                  <c:v>-4.7274999999999998E-2</c:v>
                </c:pt>
                <c:pt idx="8">
                  <c:v>-4.6383000000000021E-2</c:v>
                </c:pt>
                <c:pt idx="9">
                  <c:v>-4.5491000000000024E-2</c:v>
                </c:pt>
                <c:pt idx="10">
                  <c:v>-4.4599000000000028E-2</c:v>
                </c:pt>
                <c:pt idx="11">
                  <c:v>-4.3707000000000024E-2</c:v>
                </c:pt>
                <c:pt idx="12">
                  <c:v>-4.2815000000000027E-2</c:v>
                </c:pt>
                <c:pt idx="13">
                  <c:v>-4.1923000000000002E-2</c:v>
                </c:pt>
                <c:pt idx="14">
                  <c:v>-4.1031000000000012E-2</c:v>
                </c:pt>
                <c:pt idx="15">
                  <c:v>-4.0139000000000001E-2</c:v>
                </c:pt>
                <c:pt idx="16">
                  <c:v>-3.9247000000000011E-2</c:v>
                </c:pt>
                <c:pt idx="17">
                  <c:v>-3.8355000000000014E-2</c:v>
                </c:pt>
                <c:pt idx="18">
                  <c:v>-3.7463000000000024E-2</c:v>
                </c:pt>
                <c:pt idx="19">
                  <c:v>-3.657100000000002E-2</c:v>
                </c:pt>
                <c:pt idx="20">
                  <c:v>-3.5679000000000023E-2</c:v>
                </c:pt>
                <c:pt idx="21">
                  <c:v>-3.4786999999999998E-2</c:v>
                </c:pt>
                <c:pt idx="22">
                  <c:v>-3.3895000000000015E-2</c:v>
                </c:pt>
                <c:pt idx="23">
                  <c:v>-3.3003000000000011E-2</c:v>
                </c:pt>
                <c:pt idx="24">
                  <c:v>-3.2111000000000015E-2</c:v>
                </c:pt>
                <c:pt idx="25">
                  <c:v>-3.1219000000000021E-2</c:v>
                </c:pt>
                <c:pt idx="26">
                  <c:v>-3.032700000000001E-2</c:v>
                </c:pt>
                <c:pt idx="27">
                  <c:v>-2.943500000000002E-2</c:v>
                </c:pt>
                <c:pt idx="28">
                  <c:v>-2.8542999999999995E-2</c:v>
                </c:pt>
                <c:pt idx="29">
                  <c:v>-2.7651000000000016E-2</c:v>
                </c:pt>
                <c:pt idx="30">
                  <c:v>-2.6759000000000012E-2</c:v>
                </c:pt>
                <c:pt idx="31">
                  <c:v>-2.5867000000000012E-2</c:v>
                </c:pt>
                <c:pt idx="32">
                  <c:v>-2.4975000000000011E-2</c:v>
                </c:pt>
                <c:pt idx="33">
                  <c:v>-2.4083000000000018E-2</c:v>
                </c:pt>
                <c:pt idx="34">
                  <c:v>-2.319100000000001E-2</c:v>
                </c:pt>
                <c:pt idx="35">
                  <c:v>-2.2299000000000013E-2</c:v>
                </c:pt>
                <c:pt idx="36">
                  <c:v>-2.1407000000000009E-2</c:v>
                </c:pt>
                <c:pt idx="37">
                  <c:v>-2.0514999999999995E-2</c:v>
                </c:pt>
                <c:pt idx="38">
                  <c:v>-1.9623000000000012E-2</c:v>
                </c:pt>
                <c:pt idx="39">
                  <c:v>-1.8731000000000012E-2</c:v>
                </c:pt>
                <c:pt idx="40">
                  <c:v>-1.7839000000000008E-2</c:v>
                </c:pt>
                <c:pt idx="41">
                  <c:v>-1.6947000000000011E-2</c:v>
                </c:pt>
                <c:pt idx="42">
                  <c:v>-1.6055000000000003E-2</c:v>
                </c:pt>
                <c:pt idx="43">
                  <c:v>-1.5164000000000007E-2</c:v>
                </c:pt>
                <c:pt idx="44">
                  <c:v>-1.4272E-2</c:v>
                </c:pt>
                <c:pt idx="45">
                  <c:v>-1.3380000000000006E-2</c:v>
                </c:pt>
                <c:pt idx="46">
                  <c:v>-1.2488000000000001E-2</c:v>
                </c:pt>
                <c:pt idx="47">
                  <c:v>-1.1596000000000006E-2</c:v>
                </c:pt>
                <c:pt idx="48">
                  <c:v>-1.0704000000000005E-2</c:v>
                </c:pt>
                <c:pt idx="49">
                  <c:v>-9.8120000000000082E-3</c:v>
                </c:pt>
                <c:pt idx="50">
                  <c:v>-8.9200000000000043E-3</c:v>
                </c:pt>
                <c:pt idx="51">
                  <c:v>-8.0280000000000004E-3</c:v>
                </c:pt>
                <c:pt idx="52">
                  <c:v>-7.1360000000000052E-3</c:v>
                </c:pt>
                <c:pt idx="53">
                  <c:v>-6.244000000000003E-3</c:v>
                </c:pt>
                <c:pt idx="54">
                  <c:v>-5.3520000000000017E-3</c:v>
                </c:pt>
                <c:pt idx="55">
                  <c:v>-4.4600000000000022E-3</c:v>
                </c:pt>
                <c:pt idx="56">
                  <c:v>-3.5680000000000026E-3</c:v>
                </c:pt>
                <c:pt idx="57">
                  <c:v>-2.6760000000000009E-3</c:v>
                </c:pt>
                <c:pt idx="58">
                  <c:v>-1.7840000000000017E-3</c:v>
                </c:pt>
                <c:pt idx="59">
                  <c:v>-8.9200000000000076E-4</c:v>
                </c:pt>
                <c:pt idx="60">
                  <c:v>0</c:v>
                </c:pt>
                <c:pt idx="61">
                  <c:v>8.9200000000000076E-4</c:v>
                </c:pt>
                <c:pt idx="62">
                  <c:v>1.7840000000000017E-3</c:v>
                </c:pt>
                <c:pt idx="63">
                  <c:v>2.6760000000000009E-3</c:v>
                </c:pt>
                <c:pt idx="64">
                  <c:v>3.5680000000000026E-3</c:v>
                </c:pt>
                <c:pt idx="65">
                  <c:v>4.4600000000000022E-3</c:v>
                </c:pt>
                <c:pt idx="66">
                  <c:v>5.3520000000000017E-3</c:v>
                </c:pt>
                <c:pt idx="67">
                  <c:v>6.244000000000003E-3</c:v>
                </c:pt>
                <c:pt idx="68">
                  <c:v>7.1360000000000052E-3</c:v>
                </c:pt>
                <c:pt idx="69">
                  <c:v>8.0280000000000004E-3</c:v>
                </c:pt>
                <c:pt idx="70">
                  <c:v>8.9200000000000043E-3</c:v>
                </c:pt>
                <c:pt idx="71">
                  <c:v>9.8120000000000082E-3</c:v>
                </c:pt>
                <c:pt idx="72">
                  <c:v>1.0704000000000005E-2</c:v>
                </c:pt>
                <c:pt idx="73">
                  <c:v>1.1596000000000006E-2</c:v>
                </c:pt>
                <c:pt idx="74">
                  <c:v>1.2488000000000001E-2</c:v>
                </c:pt>
                <c:pt idx="75">
                  <c:v>1.3380000000000006E-2</c:v>
                </c:pt>
                <c:pt idx="76">
                  <c:v>1.4272E-2</c:v>
                </c:pt>
                <c:pt idx="77">
                  <c:v>1.5164000000000007E-2</c:v>
                </c:pt>
                <c:pt idx="78">
                  <c:v>1.6055000000000003E-2</c:v>
                </c:pt>
                <c:pt idx="79">
                  <c:v>1.6947000000000011E-2</c:v>
                </c:pt>
                <c:pt idx="80">
                  <c:v>1.7839000000000008E-2</c:v>
                </c:pt>
                <c:pt idx="81">
                  <c:v>1.8731000000000012E-2</c:v>
                </c:pt>
                <c:pt idx="82">
                  <c:v>1.9623000000000012E-2</c:v>
                </c:pt>
                <c:pt idx="83">
                  <c:v>2.0514999999999995E-2</c:v>
                </c:pt>
                <c:pt idx="84">
                  <c:v>2.1407000000000009E-2</c:v>
                </c:pt>
                <c:pt idx="85">
                  <c:v>2.2299000000000013E-2</c:v>
                </c:pt>
                <c:pt idx="86">
                  <c:v>2.319100000000001E-2</c:v>
                </c:pt>
                <c:pt idx="87">
                  <c:v>2.4083000000000018E-2</c:v>
                </c:pt>
                <c:pt idx="88">
                  <c:v>2.4975000000000011E-2</c:v>
                </c:pt>
                <c:pt idx="89">
                  <c:v>2.5867000000000012E-2</c:v>
                </c:pt>
                <c:pt idx="90">
                  <c:v>2.6759000000000012E-2</c:v>
                </c:pt>
                <c:pt idx="91">
                  <c:v>2.7651000000000016E-2</c:v>
                </c:pt>
                <c:pt idx="92">
                  <c:v>2.8542999999999995E-2</c:v>
                </c:pt>
                <c:pt idx="93">
                  <c:v>2.943500000000002E-2</c:v>
                </c:pt>
                <c:pt idx="94">
                  <c:v>3.032700000000001E-2</c:v>
                </c:pt>
                <c:pt idx="95">
                  <c:v>3.1219000000000021E-2</c:v>
                </c:pt>
                <c:pt idx="96">
                  <c:v>3.2111000000000015E-2</c:v>
                </c:pt>
                <c:pt idx="97">
                  <c:v>3.3003000000000011E-2</c:v>
                </c:pt>
                <c:pt idx="98">
                  <c:v>3.3895000000000015E-2</c:v>
                </c:pt>
                <c:pt idx="99">
                  <c:v>3.4786999999999998E-2</c:v>
                </c:pt>
                <c:pt idx="100">
                  <c:v>3.5679000000000023E-2</c:v>
                </c:pt>
                <c:pt idx="101">
                  <c:v>3.657100000000002E-2</c:v>
                </c:pt>
                <c:pt idx="102">
                  <c:v>3.7463000000000024E-2</c:v>
                </c:pt>
                <c:pt idx="103">
                  <c:v>3.8355000000000014E-2</c:v>
                </c:pt>
                <c:pt idx="104">
                  <c:v>3.9247000000000011E-2</c:v>
                </c:pt>
                <c:pt idx="105">
                  <c:v>4.0139000000000001E-2</c:v>
                </c:pt>
                <c:pt idx="106">
                  <c:v>4.1031000000000012E-2</c:v>
                </c:pt>
                <c:pt idx="107">
                  <c:v>4.1923000000000002E-2</c:v>
                </c:pt>
                <c:pt idx="108">
                  <c:v>4.2815000000000027E-2</c:v>
                </c:pt>
                <c:pt idx="109">
                  <c:v>4.3707000000000024E-2</c:v>
                </c:pt>
                <c:pt idx="110">
                  <c:v>4.4599000000000028E-2</c:v>
                </c:pt>
                <c:pt idx="111">
                  <c:v>4.5491000000000024E-2</c:v>
                </c:pt>
                <c:pt idx="112">
                  <c:v>4.6383000000000021E-2</c:v>
                </c:pt>
                <c:pt idx="113">
                  <c:v>4.7274999999999998E-2</c:v>
                </c:pt>
                <c:pt idx="114">
                  <c:v>4.8166000000000028E-2</c:v>
                </c:pt>
                <c:pt idx="115">
                  <c:v>4.9058000000000025E-2</c:v>
                </c:pt>
                <c:pt idx="116">
                  <c:v>4.9950000000000022E-2</c:v>
                </c:pt>
                <c:pt idx="117">
                  <c:v>5.0841999999999998E-2</c:v>
                </c:pt>
                <c:pt idx="118">
                  <c:v>5.1734000000000023E-2</c:v>
                </c:pt>
                <c:pt idx="119">
                  <c:v>5.2625999999999999E-2</c:v>
                </c:pt>
                <c:pt idx="120">
                  <c:v>5.3518000000000024E-2</c:v>
                </c:pt>
              </c:numCache>
            </c:numRef>
          </c:val>
        </c:ser>
        <c:marker val="1"/>
        <c:axId val="76896896"/>
        <c:axId val="76927360"/>
      </c:lineChart>
      <c:catAx>
        <c:axId val="768968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Standard marker deviation</a:t>
                </a:r>
              </a:p>
            </c:rich>
          </c:tx>
          <c:layout>
            <c:manualLayout>
              <c:xMode val="edge"/>
              <c:yMode val="edge"/>
              <c:x val="0.35923703142290525"/>
              <c:y val="0.8868527124867772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8100" cap="sq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6927360"/>
        <c:crossesAt val="-0.15000000000000011"/>
        <c:auto val="1"/>
        <c:lblAlgn val="ctr"/>
        <c:lblOffset val="50"/>
        <c:tickLblSkip val="10"/>
        <c:tickMarkSkip val="10"/>
      </c:catAx>
      <c:valAx>
        <c:axId val="7692736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QTL estimate</a:t>
                </a:r>
              </a:p>
            </c:rich>
          </c:tx>
          <c:layout>
            <c:manualLayout>
              <c:xMode val="edge"/>
              <c:yMode val="edge"/>
              <c:x val="4.5148425311019669E-3"/>
              <c:y val="0.23050827346237746"/>
            </c:manualLayout>
          </c:layout>
          <c:spPr>
            <a:noFill/>
            <a:ln w="25400">
              <a:noFill/>
            </a:ln>
          </c:spPr>
        </c:title>
        <c:numFmt formatCode="#,##0.00" sourceLinked="0"/>
        <c:tickLblPos val="nextTo"/>
        <c:spPr>
          <a:ln w="38100" cap="sq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6896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3156007932606774"/>
          <c:y val="8.7762611713304156E-2"/>
          <c:w val="0.26753478990457158"/>
          <c:h val="0.23005713165100244"/>
        </c:manualLayout>
      </c:layout>
      <c:spPr>
        <a:noFill/>
        <a:ln w="25400">
          <a:noFill/>
        </a:ln>
      </c:spPr>
    </c:legend>
    <c:plotVisOnly val="1"/>
    <c:dispBlanksAs val="gap"/>
  </c:chart>
  <c:spPr>
    <a:noFill/>
    <a:ln w="3175">
      <a:noFill/>
      <a:prstDash val="solid"/>
    </a:ln>
  </c:spPr>
  <c:txPr>
    <a:bodyPr/>
    <a:lstStyle/>
    <a:p>
      <a:pPr>
        <a:defRPr sz="2500" b="1" i="0" u="none" strike="noStrike" baseline="0">
          <a:solidFill>
            <a:schemeClr val="tx1"/>
          </a:solidFill>
          <a:latin typeface="Calibri" pitchFamily="34" charset="0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2898568099206853"/>
          <c:y val="5.9144090314641164E-2"/>
          <c:w val="0.85793825879523677"/>
          <c:h val="0.82449726274303414"/>
        </c:manualLayout>
      </c:layout>
      <c:barChart>
        <c:barDir val="col"/>
        <c:grouping val="clustered"/>
        <c:ser>
          <c:idx val="0"/>
          <c:order val="0"/>
          <c:tx>
            <c:v>NM$</c:v>
          </c:tx>
          <c:spPr>
            <a:gradFill>
              <a:gsLst>
                <a:gs pos="0">
                  <a:srgbClr val="EFB103"/>
                </a:gs>
                <a:gs pos="10000">
                  <a:srgbClr val="FFC000"/>
                </a:gs>
                <a:gs pos="35000">
                  <a:srgbClr val="FFF000"/>
                </a:gs>
                <a:gs pos="50000">
                  <a:srgbClr val="FFFF00"/>
                </a:gs>
                <a:gs pos="65000">
                  <a:srgbClr val="FFF000"/>
                </a:gs>
                <a:gs pos="90000">
                  <a:srgbClr val="FFC000"/>
                </a:gs>
                <a:gs pos="100000">
                  <a:srgbClr val="EFB103"/>
                </a:gs>
              </a:gsLst>
              <a:lin ang="0" scaled="1"/>
            </a:gradFill>
            <a:ln w="12700">
              <a:solidFill>
                <a:srgbClr val="000000"/>
              </a:solidFill>
              <a:prstDash val="solid"/>
            </a:ln>
          </c:spPr>
          <c:cat>
            <c:strRef>
              <c:f>Freddie!$C$3:$C$34</c:f>
              <c:strCache>
                <c:ptCount val="32"/>
                <c:pt idx="0">
                  <c:v>X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</c:strCache>
            </c:strRef>
          </c:cat>
          <c:val>
            <c:numRef>
              <c:f>Freddie!$B$3:$B$34</c:f>
              <c:numCache>
                <c:formatCode>General</c:formatCode>
                <c:ptCount val="32"/>
                <c:pt idx="0">
                  <c:v>5.2999229720000001</c:v>
                </c:pt>
                <c:pt idx="1">
                  <c:v>98.977357799999979</c:v>
                </c:pt>
                <c:pt idx="2">
                  <c:v>46.005393220000023</c:v>
                </c:pt>
                <c:pt idx="3">
                  <c:v>21.594504369999999</c:v>
                </c:pt>
                <c:pt idx="4">
                  <c:v>18.24165206999999</c:v>
                </c:pt>
                <c:pt idx="5">
                  <c:v>19.26647869</c:v>
                </c:pt>
                <c:pt idx="6">
                  <c:v>68.007972869999989</c:v>
                </c:pt>
                <c:pt idx="7">
                  <c:v>54.602492280000021</c:v>
                </c:pt>
                <c:pt idx="8">
                  <c:v>29.85343925999998</c:v>
                </c:pt>
                <c:pt idx="9">
                  <c:v>33.038421069999998</c:v>
                </c:pt>
                <c:pt idx="10">
                  <c:v>31.96008415</c:v>
                </c:pt>
                <c:pt idx="11">
                  <c:v>63.295970530000027</c:v>
                </c:pt>
                <c:pt idx="12">
                  <c:v>14.423523000000001</c:v>
                </c:pt>
                <c:pt idx="13">
                  <c:v>8.7046555520000002</c:v>
                </c:pt>
                <c:pt idx="14">
                  <c:v>-4.7228269719999956</c:v>
                </c:pt>
                <c:pt idx="15">
                  <c:v>36.585873390000003</c:v>
                </c:pt>
                <c:pt idx="16">
                  <c:v>-5.4320113140000004</c:v>
                </c:pt>
                <c:pt idx="17">
                  <c:v>22.68920567</c:v>
                </c:pt>
                <c:pt idx="18">
                  <c:v>10.618363629999994</c:v>
                </c:pt>
                <c:pt idx="19">
                  <c:v>26.991079289999981</c:v>
                </c:pt>
                <c:pt idx="20">
                  <c:v>-8.6905429670000007</c:v>
                </c:pt>
                <c:pt idx="21">
                  <c:v>21.527920890000001</c:v>
                </c:pt>
                <c:pt idx="22">
                  <c:v>19.463253569999988</c:v>
                </c:pt>
                <c:pt idx="23">
                  <c:v>35.453522330000013</c:v>
                </c:pt>
                <c:pt idx="24">
                  <c:v>36.212279950000003</c:v>
                </c:pt>
                <c:pt idx="25">
                  <c:v>13.023516910000005</c:v>
                </c:pt>
                <c:pt idx="26">
                  <c:v>0.72073101500000036</c:v>
                </c:pt>
                <c:pt idx="27">
                  <c:v>-6.1490868869999966</c:v>
                </c:pt>
                <c:pt idx="28">
                  <c:v>77.699960140000002</c:v>
                </c:pt>
                <c:pt idx="29">
                  <c:v>10.86451336</c:v>
                </c:pt>
                <c:pt idx="30">
                  <c:v>23.246636469999984</c:v>
                </c:pt>
                <c:pt idx="31">
                  <c:v>0.96638090899999962</c:v>
                </c:pt>
              </c:numCache>
            </c:numRef>
          </c:val>
        </c:ser>
        <c:gapWidth val="25"/>
        <c:axId val="79255040"/>
        <c:axId val="79643008"/>
      </c:barChart>
      <c:catAx>
        <c:axId val="792550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Chromosome</a:t>
                </a:r>
              </a:p>
            </c:rich>
          </c:tx>
          <c:layout>
            <c:manualLayout>
              <c:xMode val="edge"/>
              <c:yMode val="edge"/>
              <c:x val="0.41449336224276345"/>
              <c:y val="0.9033028772346856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spPr>
          <a:ln w="31750" cap="sq">
            <a:solidFill>
              <a:srgbClr val="FFFFFF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2200"/>
            </a:pPr>
            <a:endParaRPr lang="en-US"/>
          </a:p>
        </c:txPr>
        <c:crossAx val="79643008"/>
        <c:crosses val="autoZero"/>
        <c:auto val="1"/>
        <c:lblAlgn val="ctr"/>
        <c:lblOffset val="250"/>
        <c:tickLblSkip val="2"/>
        <c:tickMarkSkip val="1"/>
      </c:catAx>
      <c:valAx>
        <c:axId val="79643008"/>
        <c:scaling>
          <c:orientation val="minMax"/>
          <c:max val="10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NM$</a:t>
                </a:r>
              </a:p>
            </c:rich>
          </c:tx>
          <c:layout>
            <c:manualLayout>
              <c:xMode val="edge"/>
              <c:yMode val="edge"/>
              <c:x val="2.6788197608063947E-3"/>
              <c:y val="0.3415408815647689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0" cap="sq">
            <a:solidFill>
              <a:srgbClr val="FFFFFF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2200"/>
            </a:pPr>
            <a:endParaRPr lang="en-US"/>
          </a:p>
        </c:txPr>
        <c:crossAx val="792550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2400" b="1" i="0" u="none" strike="noStrike" baseline="0">
          <a:solidFill>
            <a:schemeClr val="tx1"/>
          </a:solidFill>
          <a:latin typeface="Calibri" pitchFamily="34" charset="0"/>
          <a:ea typeface="Arial"/>
          <a:cs typeface="Arial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404988639706197"/>
          <c:y val="4.40081990973357E-2"/>
          <c:w val="0.81649572888536948"/>
          <c:h val="0.7500520138516587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Sire</c:v>
                </c:pt>
              </c:strCache>
            </c:strRef>
          </c:tx>
          <c:spPr>
            <a:gradFill>
              <a:gsLst>
                <a:gs pos="0">
                  <a:srgbClr val="EFB103"/>
                </a:gs>
                <a:gs pos="10000">
                  <a:srgbClr val="FFC000"/>
                </a:gs>
                <a:gs pos="35000">
                  <a:srgbClr val="FFF000"/>
                </a:gs>
                <a:gs pos="50000">
                  <a:srgbClr val="FFFF00"/>
                </a:gs>
                <a:gs pos="65000">
                  <a:srgbClr val="FFF000"/>
                </a:gs>
                <a:gs pos="90000">
                  <a:srgbClr val="FFC000"/>
                </a:gs>
                <a:gs pos="100000">
                  <a:srgbClr val="EFB103"/>
                </a:gs>
              </a:gsLst>
              <a:lin ang="0" scaled="1"/>
            </a:gradFill>
          </c:spPr>
          <c:cat>
            <c:numRef>
              <c:f>Sheet1!$A$2:$A$11</c:f>
              <c:numCache>
                <c:formatCode>General</c:formatCode>
                <c:ptCount val="10"/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1">
                  <c:v>84.7</c:v>
                </c:pt>
                <c:pt idx="2">
                  <c:v>89.2</c:v>
                </c:pt>
                <c:pt idx="3">
                  <c:v>83.2</c:v>
                </c:pt>
                <c:pt idx="4">
                  <c:v>63.7</c:v>
                </c:pt>
                <c:pt idx="5">
                  <c:v>53.2</c:v>
                </c:pt>
                <c:pt idx="6">
                  <c:v>34.700000000000003</c:v>
                </c:pt>
                <c:pt idx="7">
                  <c:v>31.4</c:v>
                </c:pt>
                <c:pt idx="8">
                  <c:v>27.3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Dam</c:v>
                </c:pt>
              </c:strCache>
            </c:strRef>
          </c:tx>
          <c:spPr>
            <a:gradFill>
              <a:gsLst>
                <a:gs pos="0">
                  <a:srgbClr val="008200"/>
                </a:gs>
                <a:gs pos="10000">
                  <a:srgbClr val="00C800"/>
                </a:gs>
                <a:gs pos="35000">
                  <a:srgbClr val="00FF00"/>
                </a:gs>
                <a:gs pos="50000">
                  <a:srgbClr val="5DFF5D"/>
                </a:gs>
                <a:gs pos="65000">
                  <a:srgbClr val="00FF00"/>
                </a:gs>
                <a:gs pos="90000">
                  <a:srgbClr val="00C800"/>
                </a:gs>
                <a:gs pos="100000">
                  <a:srgbClr val="008200"/>
                </a:gs>
              </a:gsLst>
              <a:lin ang="0" scaled="1"/>
            </a:gradFill>
          </c:spPr>
          <c:cat>
            <c:numRef>
              <c:f>Sheet1!$A$2:$A$11</c:f>
              <c:numCache>
                <c:formatCode>General</c:formatCode>
                <c:ptCount val="10"/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1">
                  <c:v>47.8</c:v>
                </c:pt>
                <c:pt idx="2">
                  <c:v>43.4</c:v>
                </c:pt>
                <c:pt idx="3">
                  <c:v>45</c:v>
                </c:pt>
                <c:pt idx="4">
                  <c:v>45.4</c:v>
                </c:pt>
                <c:pt idx="5">
                  <c:v>40.6</c:v>
                </c:pt>
                <c:pt idx="6">
                  <c:v>34</c:v>
                </c:pt>
                <c:pt idx="7">
                  <c:v>30.6</c:v>
                </c:pt>
                <c:pt idx="8">
                  <c:v>27.5</c:v>
                </c:pt>
              </c:numCache>
            </c:numRef>
          </c:val>
        </c:ser>
        <c:gapWidth val="75"/>
        <c:overlap val="-10"/>
        <c:axId val="74042368"/>
        <c:axId val="74056832"/>
      </c:barChart>
      <c:catAx>
        <c:axId val="740423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Bull birth year</a:t>
                </a:r>
              </a:p>
            </c:rich>
          </c:tx>
        </c:title>
        <c:numFmt formatCode="General" sourceLinked="1"/>
        <c:tickLblPos val="nextTo"/>
        <c:spPr>
          <a:ln w="31750" cap="sq">
            <a:miter lim="800000"/>
          </a:ln>
        </c:spPr>
        <c:txPr>
          <a:bodyPr/>
          <a:lstStyle/>
          <a:p>
            <a:pPr>
              <a:defRPr sz="2200"/>
            </a:pPr>
            <a:endParaRPr lang="en-US"/>
          </a:p>
        </c:txPr>
        <c:crossAx val="74056832"/>
        <c:crosses val="autoZero"/>
        <c:auto val="1"/>
        <c:lblAlgn val="ctr"/>
        <c:lblOffset val="0"/>
      </c:catAx>
      <c:valAx>
        <c:axId val="74056832"/>
        <c:scaling>
          <c:orientation val="minMax"/>
          <c:max val="10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Parent age (mo)</a:t>
                </a:r>
              </a:p>
            </c:rich>
          </c:tx>
          <c:layout>
            <c:manualLayout>
              <c:xMode val="edge"/>
              <c:yMode val="edge"/>
              <c:x val="1.2202986603102322E-2"/>
              <c:y val="0.22391515079731211"/>
            </c:manualLayout>
          </c:layout>
        </c:title>
        <c:numFmt formatCode="General" sourceLinked="1"/>
        <c:tickLblPos val="nextTo"/>
        <c:spPr>
          <a:ln w="31750" cap="sq">
            <a:miter lim="800000"/>
          </a:ln>
        </c:spPr>
        <c:txPr>
          <a:bodyPr/>
          <a:lstStyle/>
          <a:p>
            <a:pPr>
              <a:defRPr sz="2200"/>
            </a:pPr>
            <a:endParaRPr lang="en-US"/>
          </a:p>
        </c:txPr>
        <c:crossAx val="740423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725359091804986"/>
          <c:y val="0.13293160996392078"/>
          <c:w val="0.13353099374207594"/>
          <c:h val="0.15833683402578674"/>
        </c:manualLayout>
      </c:layout>
    </c:legend>
    <c:plotVisOnly val="1"/>
  </c:chart>
  <c:txPr>
    <a:bodyPr/>
    <a:lstStyle/>
    <a:p>
      <a:pPr>
        <a:defRPr sz="2400" b="1">
          <a:latin typeface="Calibri" pitchFamily="34" charset="0"/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6981213001898515"/>
          <c:y val="3.6905224816290251E-2"/>
          <c:w val="0.78986166277485292"/>
          <c:h val="0.76003757519005821"/>
        </c:manualLayout>
      </c:layout>
      <c:lineChart>
        <c:grouping val="standard"/>
        <c:ser>
          <c:idx val="0"/>
          <c:order val="0"/>
          <c:tx>
            <c:v> All Bulls</c:v>
          </c:tx>
          <c:spPr>
            <a:ln w="44450" cap="sq">
              <a:solidFill>
                <a:srgbClr val="FFF000"/>
              </a:solidFill>
              <a:round/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NMtrends!$B$1:$B$34</c:f>
              <c:numCache>
                <c:formatCode>General</c:formatCode>
                <c:ptCount val="34"/>
                <c:pt idx="0">
                  <c:v>-629.63050310000006</c:v>
                </c:pt>
                <c:pt idx="1">
                  <c:v>-599.08355510000001</c:v>
                </c:pt>
                <c:pt idx="2">
                  <c:v>-570.7555089</c:v>
                </c:pt>
                <c:pt idx="3">
                  <c:v>-563.73295299999972</c:v>
                </c:pt>
                <c:pt idx="4">
                  <c:v>-561.29077080000025</c:v>
                </c:pt>
                <c:pt idx="5">
                  <c:v>-535.05172859999982</c:v>
                </c:pt>
                <c:pt idx="6">
                  <c:v>-501.72493389999994</c:v>
                </c:pt>
                <c:pt idx="7">
                  <c:v>-481.31956409999998</c:v>
                </c:pt>
                <c:pt idx="8">
                  <c:v>-446.26716049999999</c:v>
                </c:pt>
                <c:pt idx="9">
                  <c:v>-414.90218499999986</c:v>
                </c:pt>
                <c:pt idx="10">
                  <c:v>-403.98379929999987</c:v>
                </c:pt>
                <c:pt idx="11">
                  <c:v>-371.75191889999985</c:v>
                </c:pt>
                <c:pt idx="12">
                  <c:v>-364.2662595999999</c:v>
                </c:pt>
                <c:pt idx="13">
                  <c:v>-342.28279629999986</c:v>
                </c:pt>
                <c:pt idx="14">
                  <c:v>-339.21297389999995</c:v>
                </c:pt>
                <c:pt idx="15">
                  <c:v>-317.56864000000002</c:v>
                </c:pt>
                <c:pt idx="16">
                  <c:v>-301.6227626000001</c:v>
                </c:pt>
                <c:pt idx="17">
                  <c:v>-266.88199179999987</c:v>
                </c:pt>
                <c:pt idx="18">
                  <c:v>-257.26027399999987</c:v>
                </c:pt>
                <c:pt idx="19">
                  <c:v>-227.48070910000001</c:v>
                </c:pt>
                <c:pt idx="20">
                  <c:v>-217.7385984</c:v>
                </c:pt>
                <c:pt idx="21">
                  <c:v>-191.1331893</c:v>
                </c:pt>
                <c:pt idx="22">
                  <c:v>-170.62021660000005</c:v>
                </c:pt>
                <c:pt idx="23">
                  <c:v>-158.46620850000005</c:v>
                </c:pt>
                <c:pt idx="24">
                  <c:v>-103.6305998</c:v>
                </c:pt>
                <c:pt idx="25">
                  <c:v>-77.041683210000031</c:v>
                </c:pt>
                <c:pt idx="26">
                  <c:v>-47.195798650000015</c:v>
                </c:pt>
                <c:pt idx="27">
                  <c:v>-4.8821368949999986</c:v>
                </c:pt>
                <c:pt idx="28">
                  <c:v>69.835489829999972</c:v>
                </c:pt>
                <c:pt idx="29">
                  <c:v>111.5685833</c:v>
                </c:pt>
                <c:pt idx="30">
                  <c:v>194.18892200000005</c:v>
                </c:pt>
                <c:pt idx="31">
                  <c:v>268.09368260000002</c:v>
                </c:pt>
                <c:pt idx="32">
                  <c:v>317.68541729999993</c:v>
                </c:pt>
                <c:pt idx="33">
                  <c:v>393.06090839999996</c:v>
                </c:pt>
              </c:numCache>
            </c:numRef>
          </c:val>
        </c:ser>
        <c:ser>
          <c:idx val="1"/>
          <c:order val="1"/>
          <c:tx>
            <c:v> AI bulls</c:v>
          </c:tx>
          <c:spPr>
            <a:ln w="44450" cap="flat">
              <a:solidFill>
                <a:srgbClr val="00FF00"/>
              </a:solidFill>
              <a:round/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NMtrends!$C$1:$C$34</c:f>
              <c:numCache>
                <c:formatCode>General</c:formatCode>
                <c:ptCount val="34"/>
                <c:pt idx="0">
                  <c:v>-607.75883260000023</c:v>
                </c:pt>
                <c:pt idx="1">
                  <c:v>-560.46498819999977</c:v>
                </c:pt>
                <c:pt idx="2">
                  <c:v>-538.84914459999982</c:v>
                </c:pt>
                <c:pt idx="3">
                  <c:v>-535.31145039999979</c:v>
                </c:pt>
                <c:pt idx="4">
                  <c:v>-545.47098719999997</c:v>
                </c:pt>
                <c:pt idx="5">
                  <c:v>-524.73937280000018</c:v>
                </c:pt>
                <c:pt idx="6">
                  <c:v>-485.87484890000002</c:v>
                </c:pt>
                <c:pt idx="7">
                  <c:v>-475.66854280000001</c:v>
                </c:pt>
                <c:pt idx="8">
                  <c:v>-431.50091519999995</c:v>
                </c:pt>
                <c:pt idx="9">
                  <c:v>-397.51515149999989</c:v>
                </c:pt>
                <c:pt idx="10">
                  <c:v>-388.39011929999975</c:v>
                </c:pt>
                <c:pt idx="11">
                  <c:v>-349.14603369999998</c:v>
                </c:pt>
                <c:pt idx="12">
                  <c:v>-349.90909089999997</c:v>
                </c:pt>
                <c:pt idx="13">
                  <c:v>-330.46666669999996</c:v>
                </c:pt>
                <c:pt idx="14">
                  <c:v>-326.97084919999998</c:v>
                </c:pt>
                <c:pt idx="15">
                  <c:v>-305.38588679999998</c:v>
                </c:pt>
                <c:pt idx="16">
                  <c:v>-292.33242510000002</c:v>
                </c:pt>
                <c:pt idx="17">
                  <c:v>-251.06163430000001</c:v>
                </c:pt>
                <c:pt idx="18">
                  <c:v>-237.03989539999998</c:v>
                </c:pt>
                <c:pt idx="19">
                  <c:v>-206.20920499999994</c:v>
                </c:pt>
                <c:pt idx="20">
                  <c:v>-197.54782610000001</c:v>
                </c:pt>
                <c:pt idx="21">
                  <c:v>-157.13467259999993</c:v>
                </c:pt>
                <c:pt idx="22">
                  <c:v>-144.72359399999993</c:v>
                </c:pt>
                <c:pt idx="23">
                  <c:v>-134.2013115</c:v>
                </c:pt>
                <c:pt idx="24">
                  <c:v>-64.967245990000038</c:v>
                </c:pt>
                <c:pt idx="25">
                  <c:v>-31.717406140000001</c:v>
                </c:pt>
                <c:pt idx="26">
                  <c:v>-3.3653350520000007</c:v>
                </c:pt>
                <c:pt idx="27">
                  <c:v>58.662642050000002</c:v>
                </c:pt>
                <c:pt idx="28">
                  <c:v>147.64505399999993</c:v>
                </c:pt>
                <c:pt idx="29">
                  <c:v>182.4064257</c:v>
                </c:pt>
                <c:pt idx="30">
                  <c:v>274.08396370000003</c:v>
                </c:pt>
                <c:pt idx="31">
                  <c:v>388.09229469999997</c:v>
                </c:pt>
                <c:pt idx="32">
                  <c:v>476.41969829999999</c:v>
                </c:pt>
                <c:pt idx="33">
                  <c:v>564.81786939999949</c:v>
                </c:pt>
              </c:numCache>
            </c:numRef>
          </c:val>
        </c:ser>
        <c:ser>
          <c:idx val="2"/>
          <c:order val="2"/>
          <c:tx>
            <c:v> Cows</c:v>
          </c:tx>
          <c:spPr>
            <a:ln w="44450" cap="sq">
              <a:solidFill>
                <a:srgbClr val="FF66FF"/>
              </a:solidFill>
              <a:miter lim="800000"/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NMtrends!$D$1:$D$34</c:f>
              <c:numCache>
                <c:formatCode>General</c:formatCode>
                <c:ptCount val="34"/>
                <c:pt idx="0">
                  <c:v>-708.06899999999996</c:v>
                </c:pt>
                <c:pt idx="1">
                  <c:v>-693.27900000000022</c:v>
                </c:pt>
                <c:pt idx="2">
                  <c:v>-677.87599999999998</c:v>
                </c:pt>
                <c:pt idx="3">
                  <c:v>-657.31</c:v>
                </c:pt>
                <c:pt idx="4">
                  <c:v>-638.38</c:v>
                </c:pt>
                <c:pt idx="5">
                  <c:v>-617.95599999999979</c:v>
                </c:pt>
                <c:pt idx="6">
                  <c:v>-603.149</c:v>
                </c:pt>
                <c:pt idx="7">
                  <c:v>-585.66399999999999</c:v>
                </c:pt>
                <c:pt idx="8">
                  <c:v>-552.98</c:v>
                </c:pt>
                <c:pt idx="9">
                  <c:v>-527.91499999999996</c:v>
                </c:pt>
                <c:pt idx="10">
                  <c:v>-507.29899999999975</c:v>
                </c:pt>
                <c:pt idx="11">
                  <c:v>-483.18</c:v>
                </c:pt>
                <c:pt idx="12">
                  <c:v>-460.53099999999989</c:v>
                </c:pt>
                <c:pt idx="13">
                  <c:v>-437.60500000000002</c:v>
                </c:pt>
                <c:pt idx="14">
                  <c:v>-419.95499999999993</c:v>
                </c:pt>
                <c:pt idx="15">
                  <c:v>-399.947</c:v>
                </c:pt>
                <c:pt idx="16">
                  <c:v>-376.00099999999986</c:v>
                </c:pt>
                <c:pt idx="17">
                  <c:v>-348.91599999999988</c:v>
                </c:pt>
                <c:pt idx="18">
                  <c:v>-332.44900000000001</c:v>
                </c:pt>
                <c:pt idx="19">
                  <c:v>-309.75700000000001</c:v>
                </c:pt>
                <c:pt idx="20">
                  <c:v>-293.89400000000001</c:v>
                </c:pt>
                <c:pt idx="21">
                  <c:v>-271.25799999999987</c:v>
                </c:pt>
                <c:pt idx="22">
                  <c:v>-245.21399999999994</c:v>
                </c:pt>
                <c:pt idx="23">
                  <c:v>-223.768</c:v>
                </c:pt>
                <c:pt idx="24">
                  <c:v>-198.32300000000001</c:v>
                </c:pt>
                <c:pt idx="25">
                  <c:v>-170.72499999999999</c:v>
                </c:pt>
                <c:pt idx="26">
                  <c:v>-140.792</c:v>
                </c:pt>
                <c:pt idx="27">
                  <c:v>-109.292</c:v>
                </c:pt>
                <c:pt idx="28">
                  <c:v>-80.974000000000004</c:v>
                </c:pt>
                <c:pt idx="29">
                  <c:v>-51.383000000000003</c:v>
                </c:pt>
                <c:pt idx="30">
                  <c:v>-4.3669999999999982</c:v>
                </c:pt>
                <c:pt idx="31">
                  <c:v>35.303000000000004</c:v>
                </c:pt>
                <c:pt idx="32">
                  <c:v>73.212999999999994</c:v>
                </c:pt>
                <c:pt idx="33">
                  <c:v>116.27200000000001</c:v>
                </c:pt>
              </c:numCache>
            </c:numRef>
          </c:val>
        </c:ser>
        <c:marker val="1"/>
        <c:axId val="89826816"/>
        <c:axId val="97038336"/>
      </c:lineChart>
      <c:catAx>
        <c:axId val="898268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600"/>
                </a:pPr>
                <a:r>
                  <a:rPr lang="en-US" sz="2600" dirty="0"/>
                  <a:t>Birth </a:t>
                </a:r>
                <a:r>
                  <a:rPr lang="en-US" sz="2600" dirty="0" smtClean="0"/>
                  <a:t>year</a:t>
                </a:r>
                <a:endParaRPr lang="en-US" sz="2600" dirty="0"/>
              </a:p>
            </c:rich>
          </c:tx>
          <c:layout>
            <c:manualLayout>
              <c:xMode val="edge"/>
              <c:yMode val="edge"/>
              <c:x val="0.47317566976333997"/>
              <c:y val="0.91100155538273531"/>
            </c:manualLayout>
          </c:layout>
        </c:title>
        <c:numFmt formatCode="General" sourceLinked="1"/>
        <c:tickLblPos val="nextTo"/>
        <c:spPr>
          <a:noFill/>
          <a:ln w="31750" cap="sq">
            <a:solidFill>
              <a:schemeClr val="tx1"/>
            </a:solidFill>
            <a:miter lim="800000"/>
          </a:ln>
        </c:spPr>
        <c:txPr>
          <a:bodyPr/>
          <a:lstStyle/>
          <a:p>
            <a:pPr>
              <a:defRPr sz="2300"/>
            </a:pPr>
            <a:endParaRPr lang="en-US"/>
          </a:p>
        </c:txPr>
        <c:crossAx val="97038336"/>
        <c:crossesAt val="-800"/>
        <c:auto val="1"/>
        <c:lblAlgn val="ctr"/>
        <c:lblOffset val="100"/>
        <c:tickLblSkip val="4"/>
        <c:tickMarkSkip val="4"/>
      </c:catAx>
      <c:valAx>
        <c:axId val="9703833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 dirty="0" smtClean="0"/>
                  <a:t>NM$</a:t>
                </a:r>
                <a:endParaRPr lang="en-US" sz="2800" dirty="0"/>
              </a:p>
            </c:rich>
          </c:tx>
          <c:layout>
            <c:manualLayout>
              <c:xMode val="edge"/>
              <c:yMode val="edge"/>
              <c:x val="2.9572672849526071E-3"/>
              <c:y val="0.33822809370387447"/>
            </c:manualLayout>
          </c:layout>
        </c:title>
        <c:numFmt formatCode="General" sourceLinked="1"/>
        <c:tickLblPos val="nextTo"/>
        <c:spPr>
          <a:noFill/>
          <a:ln w="31750" cap="sq">
            <a:solidFill>
              <a:schemeClr val="tx1"/>
            </a:solidFill>
            <a:miter lim="800000"/>
          </a:ln>
        </c:spPr>
        <c:txPr>
          <a:bodyPr/>
          <a:lstStyle/>
          <a:p>
            <a:pPr>
              <a:defRPr sz="2300"/>
            </a:pPr>
            <a:endParaRPr lang="en-US"/>
          </a:p>
        </c:txPr>
        <c:crossAx val="89826816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23609618596950391"/>
          <c:y val="8.3591505705715247E-2"/>
          <c:w val="0.28010112937303916"/>
          <c:h val="0.28475447172536394"/>
        </c:manualLayout>
      </c:layout>
      <c:txPr>
        <a:bodyPr/>
        <a:lstStyle/>
        <a:p>
          <a:pPr>
            <a:defRPr sz="2600"/>
          </a:pPr>
          <a:endParaRPr lang="en-US"/>
        </a:p>
      </c:txPr>
    </c:legend>
    <c:plotVisOnly val="1"/>
  </c:chart>
  <c:spPr>
    <a:noFill/>
  </c:spPr>
  <c:txPr>
    <a:bodyPr/>
    <a:lstStyle/>
    <a:p>
      <a:pPr>
        <a:defRPr sz="2400" b="1" i="0" baseline="0">
          <a:latin typeface="Calibri" pitchFamily="34" charset="0"/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6961551663983013"/>
          <c:y val="7.2870919633399422E-2"/>
          <c:w val="0.78215442727813633"/>
          <c:h val="0.73692355338020665"/>
        </c:manualLayout>
      </c:layout>
      <c:barChart>
        <c:barDir val="col"/>
        <c:grouping val="stacked"/>
        <c:ser>
          <c:idx val="1"/>
          <c:order val="0"/>
          <c:tx>
            <c:strRef>
              <c:f>Sheet1!$O$1</c:f>
              <c:strCache>
                <c:ptCount val="1"/>
                <c:pt idx="0">
                  <c:v>Male</c:v>
                </c:pt>
              </c:strCache>
            </c:strRef>
          </c:tx>
          <c:spPr>
            <a:gradFill flip="none" rotWithShape="1">
              <a:gsLst>
                <a:gs pos="0">
                  <a:srgbClr val="EFB103"/>
                </a:gs>
                <a:gs pos="10000">
                  <a:srgbClr val="FFC000"/>
                </a:gs>
                <a:gs pos="35000">
                  <a:srgbClr val="FFF000"/>
                </a:gs>
                <a:gs pos="50000">
                  <a:srgbClr val="FFFF00"/>
                </a:gs>
                <a:gs pos="65000">
                  <a:srgbClr val="FFF000"/>
                </a:gs>
                <a:gs pos="90000">
                  <a:srgbClr val="FFC000"/>
                </a:gs>
                <a:gs pos="100000">
                  <a:srgbClr val="EFB103"/>
                </a:gs>
              </a:gsLst>
              <a:lin ang="0" scaled="1"/>
              <a:tileRect/>
            </a:gradFill>
            <a:ln w="12700" cap="sq">
              <a:noFill/>
              <a:miter lim="800000"/>
            </a:ln>
          </c:spPr>
          <c:cat>
            <c:strRef>
              <c:f>Sheet1!$N$2:$N$10</c:f>
              <c:strCache>
                <c:ptCount val="8"/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strCache>
            </c:strRef>
          </c:cat>
          <c:val>
            <c:numRef>
              <c:f>Sheet1!$O$2:$O$10</c:f>
              <c:numCache>
                <c:formatCode>_(* #,##0.000_);_(* \(#,##0.000\);_(* "-"??_);_(@_)</c:formatCode>
                <c:ptCount val="9"/>
                <c:pt idx="1">
                  <c:v>24.294</c:v>
                </c:pt>
                <c:pt idx="2">
                  <c:v>34.179000000000002</c:v>
                </c:pt>
                <c:pt idx="3">
                  <c:v>52.254000000000005</c:v>
                </c:pt>
                <c:pt idx="4">
                  <c:v>77.319999999999993</c:v>
                </c:pt>
                <c:pt idx="5">
                  <c:v>107.18300000000001</c:v>
                </c:pt>
                <c:pt idx="6">
                  <c:v>146.55800000000005</c:v>
                </c:pt>
                <c:pt idx="7">
                  <c:v>184.65900000000002</c:v>
                </c:pt>
              </c:numCache>
            </c:numRef>
          </c:val>
        </c:ser>
        <c:ser>
          <c:idx val="2"/>
          <c:order val="1"/>
          <c:tx>
            <c:strRef>
              <c:f>Sheet1!$P$1</c:f>
              <c:strCache>
                <c:ptCount val="1"/>
                <c:pt idx="0">
                  <c:v>Female</c:v>
                </c:pt>
              </c:strCache>
            </c:strRef>
          </c:tx>
          <c:spPr>
            <a:gradFill>
              <a:gsLst>
                <a:gs pos="0">
                  <a:srgbClr val="008200"/>
                </a:gs>
                <a:gs pos="10000">
                  <a:srgbClr val="00C800"/>
                </a:gs>
                <a:gs pos="35000">
                  <a:srgbClr val="00FF00"/>
                </a:gs>
                <a:gs pos="50000">
                  <a:srgbClr val="5DFF5D"/>
                </a:gs>
                <a:gs pos="65000">
                  <a:srgbClr val="00FF00"/>
                </a:gs>
                <a:gs pos="90000">
                  <a:srgbClr val="00C800"/>
                </a:gs>
                <a:gs pos="100000">
                  <a:srgbClr val="008200"/>
                </a:gs>
              </a:gsLst>
              <a:lin ang="0" scaled="1"/>
            </a:gradFill>
          </c:spPr>
          <c:cat>
            <c:strRef>
              <c:f>Sheet1!$N$2:$N$10</c:f>
              <c:strCache>
                <c:ptCount val="8"/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strCache>
            </c:strRef>
          </c:cat>
          <c:val>
            <c:numRef>
              <c:f>Sheet1!$P$2:$P$10</c:f>
              <c:numCache>
                <c:formatCode>_(* #,##0.000_);_(* \(#,##0.000\);_(* "-"??_);_(@_)</c:formatCode>
                <c:ptCount val="9"/>
                <c:pt idx="1">
                  <c:v>7.94</c:v>
                </c:pt>
                <c:pt idx="2">
                  <c:v>21.602</c:v>
                </c:pt>
                <c:pt idx="3">
                  <c:v>75.334000000000003</c:v>
                </c:pt>
                <c:pt idx="4">
                  <c:v>169.511</c:v>
                </c:pt>
                <c:pt idx="5">
                  <c:v>327.57</c:v>
                </c:pt>
                <c:pt idx="6">
                  <c:v>518.57100000000003</c:v>
                </c:pt>
                <c:pt idx="7">
                  <c:v>829.68500000000029</c:v>
                </c:pt>
              </c:numCache>
            </c:numRef>
          </c:val>
        </c:ser>
        <c:gapWidth val="30"/>
        <c:overlap val="100"/>
        <c:axId val="98383360"/>
        <c:axId val="103228544"/>
      </c:barChart>
      <c:catAx>
        <c:axId val="983833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 genotyped</a:t>
                </a:r>
              </a:p>
            </c:rich>
          </c:tx>
          <c:layout>
            <c:manualLayout>
              <c:xMode val="edge"/>
              <c:yMode val="edge"/>
              <c:x val="0.44817586639517731"/>
              <c:y val="0.91523611713890096"/>
            </c:manualLayout>
          </c:layout>
        </c:title>
        <c:numFmt formatCode="General" sourceLinked="1"/>
        <c:tickLblPos val="nextTo"/>
        <c:spPr>
          <a:ln w="38100" cap="sq">
            <a:solidFill>
              <a:schemeClr val="tx1"/>
            </a:solidFill>
            <a:miter lim="800000"/>
          </a:ln>
        </c:spPr>
        <c:crossAx val="103228544"/>
        <c:crosses val="autoZero"/>
        <c:auto val="1"/>
        <c:lblAlgn val="ctr"/>
        <c:lblOffset val="0"/>
      </c:catAx>
      <c:valAx>
        <c:axId val="10322854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Animals genotyped (1000s)</a:t>
                </a:r>
              </a:p>
            </c:rich>
          </c:tx>
          <c:layout>
            <c:manualLayout>
              <c:xMode val="edge"/>
              <c:yMode val="edge"/>
              <c:x val="4.1820865258957365E-3"/>
              <c:y val="0.10497994545910957"/>
            </c:manualLayout>
          </c:layout>
          <c:spPr>
            <a:ln>
              <a:noFill/>
            </a:ln>
          </c:spPr>
        </c:title>
        <c:numFmt formatCode="0" sourceLinked="0"/>
        <c:tickLblPos val="nextTo"/>
        <c:spPr>
          <a:ln w="38100" cap="sq">
            <a:solidFill>
              <a:schemeClr val="tx1"/>
            </a:solidFill>
            <a:miter lim="800000"/>
          </a:ln>
        </c:spPr>
        <c:crossAx val="983833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2493448174011632"/>
          <c:y val="0.10695275894682769"/>
          <c:w val="0.16797667967875032"/>
          <c:h val="0.18465409899894383"/>
        </c:manualLayout>
      </c:layout>
      <c:txPr>
        <a:bodyPr/>
        <a:lstStyle/>
        <a:p>
          <a:pPr>
            <a:defRPr sz="2600"/>
          </a:pPr>
          <a:endParaRPr lang="en-US"/>
        </a:p>
      </c:txPr>
    </c:legend>
    <c:plotVisOnly val="1"/>
  </c:chart>
  <c:spPr>
    <a:ln>
      <a:noFill/>
    </a:ln>
  </c:spPr>
  <c:txPr>
    <a:bodyPr/>
    <a:lstStyle/>
    <a:p>
      <a:pPr>
        <a:defRPr sz="2400" b="1">
          <a:solidFill>
            <a:schemeClr val="tx1"/>
          </a:solidFill>
          <a:latin typeface="Calibri" pitchFamily="34" charset="0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defTabSz="928688"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07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07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3CB3E885-284B-44CF-BD98-C879BBBFA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5220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07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6913"/>
            <a:ext cx="46450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887" y="4416426"/>
            <a:ext cx="504604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07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EE450D09-F0C5-470A-A1E3-C8014C53F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4787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4382C1-8466-427B-835C-5D2941DAA7C3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901011" y="8831136"/>
            <a:ext cx="2980805" cy="46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82" tIns="45291" rIns="90582" bIns="45291" anchor="b"/>
          <a:lstStyle/>
          <a:p>
            <a:pPr algn="r" defTabSz="904875"/>
            <a:fld id="{31E8B472-4BF1-4812-8EE2-44EB3D5AC9D7}" type="slidenum">
              <a:rPr lang="en-GB" sz="1200" b="0">
                <a:solidFill>
                  <a:schemeClr val="tx1"/>
                </a:solidFill>
                <a:latin typeface="Times" pitchFamily="18" charset="0"/>
                <a:cs typeface="Arial" charset="0"/>
              </a:rPr>
              <a:pPr algn="r" defTabSz="904875"/>
              <a:t>35</a:t>
            </a:fld>
            <a:endParaRPr lang="en-GB" sz="1200" b="0">
              <a:solidFill>
                <a:schemeClr val="tx1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 eaLnBrk="1" hangingPunct="1">
              <a:spcBef>
                <a:spcPct val="15000"/>
              </a:spcBef>
            </a:pPr>
            <a:endParaRPr lang="en-US" sz="1400" b="1" dirty="0" smtClean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6C6C-8002-4023-9132-182A4FB91B46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B26FD4-1C16-4175-A473-7E75FAC44CD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450D09-F0C5-470A-A1E3-C8014C53FE7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450D09-F0C5-470A-A1E3-C8014C53FE7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3AFE92-F3AD-43D7-9CDC-79C3FBC5CD8E}" type="slidenum">
              <a:rPr lang="en-US"/>
              <a:pPr/>
              <a:t>8</a:t>
            </a:fld>
            <a:endParaRPr lang="en-US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312416" y="9545383"/>
            <a:ext cx="3303955" cy="49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507" algn="l"/>
                <a:tab pos="911016" algn="l"/>
                <a:tab pos="1366524" algn="l"/>
                <a:tab pos="1822031" algn="l"/>
                <a:tab pos="2277540" algn="l"/>
                <a:tab pos="2733047" algn="l"/>
                <a:tab pos="3188556" algn="l"/>
                <a:tab pos="3644064" algn="l"/>
                <a:tab pos="4099571" algn="l"/>
                <a:tab pos="4555079" algn="l"/>
                <a:tab pos="5010587" algn="l"/>
                <a:tab pos="5466095" algn="l"/>
                <a:tab pos="5921603" algn="l"/>
                <a:tab pos="6377110" algn="l"/>
                <a:tab pos="6832619" algn="l"/>
                <a:tab pos="7288127" algn="l"/>
                <a:tab pos="7743634" algn="l"/>
                <a:tab pos="8199142" algn="l"/>
                <a:tab pos="8654651" algn="l"/>
                <a:tab pos="9110158" algn="l"/>
              </a:tabLst>
            </a:pPr>
            <a:fld id="{E7D30B2E-4F6E-482C-8D69-40A9D77DC140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507" algn="l"/>
                  <a:tab pos="911016" algn="l"/>
                  <a:tab pos="1366524" algn="l"/>
                  <a:tab pos="1822031" algn="l"/>
                  <a:tab pos="2277540" algn="l"/>
                  <a:tab pos="2733047" algn="l"/>
                  <a:tab pos="3188556" algn="l"/>
                  <a:tab pos="3644064" algn="l"/>
                  <a:tab pos="4099571" algn="l"/>
                  <a:tab pos="4555079" algn="l"/>
                  <a:tab pos="5010587" algn="l"/>
                  <a:tab pos="5466095" algn="l"/>
                  <a:tab pos="5921603" algn="l"/>
                  <a:tab pos="6377110" algn="l"/>
                  <a:tab pos="6832619" algn="l"/>
                  <a:tab pos="7288127" algn="l"/>
                  <a:tab pos="7743634" algn="l"/>
                  <a:tab pos="8199142" algn="l"/>
                  <a:tab pos="8654651" algn="l"/>
                  <a:tab pos="9110158" algn="l"/>
                </a:tabLst>
              </a:pPr>
              <a:t>8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12416" y="9545384"/>
            <a:ext cx="3305512" cy="50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507" algn="l"/>
                <a:tab pos="911016" algn="l"/>
                <a:tab pos="1366524" algn="l"/>
                <a:tab pos="1822031" algn="l"/>
                <a:tab pos="2277540" algn="l"/>
                <a:tab pos="2733047" algn="l"/>
                <a:tab pos="3188556" algn="l"/>
                <a:tab pos="3644064" algn="l"/>
                <a:tab pos="4099571" algn="l"/>
                <a:tab pos="4555079" algn="l"/>
                <a:tab pos="5010587" algn="l"/>
                <a:tab pos="5466095" algn="l"/>
                <a:tab pos="5921603" algn="l"/>
                <a:tab pos="6377110" algn="l"/>
                <a:tab pos="6832619" algn="l"/>
                <a:tab pos="7288127" algn="l"/>
                <a:tab pos="7743634" algn="l"/>
                <a:tab pos="8199142" algn="l"/>
                <a:tab pos="8654651" algn="l"/>
                <a:tab pos="9110158" algn="l"/>
              </a:tabLst>
            </a:pPr>
            <a:fld id="{F9F8C57C-3639-4C42-A70F-6C223FEFE3F9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507" algn="l"/>
                  <a:tab pos="911016" algn="l"/>
                  <a:tab pos="1366524" algn="l"/>
                  <a:tab pos="1822031" algn="l"/>
                  <a:tab pos="2277540" algn="l"/>
                  <a:tab pos="2733047" algn="l"/>
                  <a:tab pos="3188556" algn="l"/>
                  <a:tab pos="3644064" algn="l"/>
                  <a:tab pos="4099571" algn="l"/>
                  <a:tab pos="4555079" algn="l"/>
                  <a:tab pos="5010587" algn="l"/>
                  <a:tab pos="5466095" algn="l"/>
                  <a:tab pos="5921603" algn="l"/>
                  <a:tab pos="6377110" algn="l"/>
                  <a:tab pos="6832619" algn="l"/>
                  <a:tab pos="7288127" algn="l"/>
                  <a:tab pos="7743634" algn="l"/>
                  <a:tab pos="8199142" algn="l"/>
                  <a:tab pos="8654651" algn="l"/>
                  <a:tab pos="9110158" algn="l"/>
                </a:tabLst>
              </a:pPr>
              <a:t>8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76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62573" y="4771899"/>
            <a:ext cx="6094341" cy="452133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April</a:t>
            </a:r>
            <a:r>
              <a:rPr lang="en-US" baseline="0" dirty="0" smtClean="0"/>
              <a:t> 2016 CDCB used 60,671 </a:t>
            </a:r>
            <a:r>
              <a:rPr lang="en-US" baseline="0" dirty="0" err="1" smtClean="0"/>
              <a:t>snp</a:t>
            </a:r>
            <a:r>
              <a:rPr lang="en-US" baseline="0" dirty="0" smtClean="0"/>
              <a:t>.  Not an actual SNP chip, but 50K and lower chips imputed up to 60K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B26FD4-1C16-4175-A473-7E75FAC44CD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Renumber factors in same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F8786-532C-45D6-A934-7CD601DD533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5D5951-77C2-4E42-8292-A3A7DDF3B91A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450D09-F0C5-470A-A1E3-C8014C53FE7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450D09-F0C5-470A-A1E3-C8014C53FE7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450D09-F0C5-470A-A1E3-C8014C53FE7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rgbClr val="00003C"/>
            </a:gs>
            <a:gs pos="100000">
              <a:srgbClr val="14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685800" y="3656013"/>
            <a:ext cx="78486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000"/>
                </a:solidFill>
                <a:latin typeface="Calibri" pitchFamily="34" charset="0"/>
              </a:rPr>
              <a:t>Paul VanRaden</a:t>
            </a:r>
            <a:endParaRPr lang="en-US" sz="3600" b="1" dirty="0">
              <a:solidFill>
                <a:srgbClr val="FFF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2800" b="1" dirty="0">
                <a:latin typeface="Calibri" pitchFamily="34" charset="0"/>
              </a:rPr>
              <a:t>Animal </a:t>
            </a:r>
            <a:r>
              <a:rPr lang="en-US" sz="2800" b="1" dirty="0" smtClean="0">
                <a:latin typeface="Calibri" pitchFamily="34" charset="0"/>
              </a:rPr>
              <a:t>Genomics and Improvement Laboratory</a:t>
            </a:r>
            <a:endParaRPr lang="en-US" sz="2800" b="1" dirty="0">
              <a:latin typeface="Calibri" pitchFamily="34" charset="0"/>
            </a:endParaRPr>
          </a:p>
          <a:p>
            <a:pPr>
              <a:defRPr/>
            </a:pPr>
            <a:r>
              <a:rPr lang="en-US" sz="2800" b="1" dirty="0">
                <a:latin typeface="Calibri" pitchFamily="34" charset="0"/>
              </a:rPr>
              <a:t>Agricultural Research Service, USDA </a:t>
            </a:r>
          </a:p>
          <a:p>
            <a:pPr>
              <a:spcAft>
                <a:spcPct val="50000"/>
              </a:spcAft>
              <a:defRPr/>
            </a:pPr>
            <a:r>
              <a:rPr lang="en-US" sz="2800" b="1" dirty="0">
                <a:latin typeface="Calibri" pitchFamily="34" charset="0"/>
              </a:rPr>
              <a:t>Beltsville, </a:t>
            </a:r>
            <a:r>
              <a:rPr lang="en-US" sz="2800" b="1" dirty="0" smtClean="0">
                <a:latin typeface="Calibri" pitchFamily="34" charset="0"/>
              </a:rPr>
              <a:t>MD</a:t>
            </a:r>
            <a:endParaRPr lang="en-US" sz="2800" b="1" dirty="0">
              <a:latin typeface="Calibri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rgbClr val="FFF000"/>
                </a:solidFill>
                <a:latin typeface="Calibri" pitchFamily="34" charset="0"/>
              </a:rPr>
              <a:t>paul.vanraden@ars.usda.gov</a:t>
            </a:r>
            <a:endParaRPr lang="en-US" sz="2800" b="1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 userDrawn="1"/>
        </p:nvSpPr>
        <p:spPr bwMode="ltGray">
          <a:xfrm>
            <a:off x="8280400" y="6564313"/>
            <a:ext cx="558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kumimoji="1" lang="en-US" sz="1000" b="1" dirty="0">
              <a:latin typeface="Humnst777 BT" pitchFamily="34" charset="0"/>
            </a:endParaRPr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ltGray">
          <a:xfrm>
            <a:off x="7741260" y="6583680"/>
            <a:ext cx="64716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 smtClean="0">
                <a:latin typeface="Calibri" pitchFamily="34" charset="0"/>
              </a:rPr>
              <a:t>VanRaden</a:t>
            </a:r>
            <a:endParaRPr kumimoji="1" lang="en-US" b="1" dirty="0">
              <a:latin typeface="Calibri" pitchFamily="34" charset="0"/>
            </a:endParaRPr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ltGray">
          <a:xfrm>
            <a:off x="227013" y="6583680"/>
            <a:ext cx="564113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latin typeface="Calibri" pitchFamily="34" charset="0"/>
              </a:rPr>
              <a:t>Genomic Prediction Workshop, University of Florida; August 23, 2016 </a:t>
            </a:r>
            <a:r>
              <a:rPr kumimoji="1" lang="en-US" b="1" dirty="0" smtClean="0">
                <a:latin typeface="Calibri" pitchFamily="34" charset="0"/>
              </a:rPr>
              <a:t>(</a:t>
            </a:r>
            <a:fld id="{FC8ABD28-F4D0-4264-9A80-E8A931BA0A41}" type="slidenum">
              <a:rPr kumimoji="1" lang="en-US" b="1" smtClean="0">
                <a:latin typeface="Calibri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 smtClean="0">
                <a:latin typeface="Calibri" pitchFamily="34" charset="0"/>
              </a:rPr>
              <a:t>)</a:t>
            </a:r>
            <a:endParaRPr kumimoji="1" lang="en-US" b="1" dirty="0">
              <a:latin typeface="Calibri" pitchFamily="34" charset="0"/>
            </a:endParaRPr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5613"/>
            <a:ext cx="7769225" cy="1661993"/>
          </a:xfrm>
        </p:spPr>
        <p:txBody>
          <a:bodyPr/>
          <a:lstStyle>
            <a:lvl1pPr>
              <a:defRPr sz="5400" b="1">
                <a:solidFill>
                  <a:srgbClr val="FFF000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USDA logo-smal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520129" y="6375608"/>
            <a:ext cx="516367" cy="36576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 bwMode="auto">
          <a:xfrm>
            <a:off x="0" y="3246120"/>
            <a:ext cx="9144000" cy="0"/>
          </a:xfrm>
          <a:prstGeom prst="line">
            <a:avLst/>
          </a:prstGeom>
          <a:ln w="82550">
            <a:gradFill flip="none" rotWithShape="1">
              <a:gsLst>
                <a:gs pos="20000">
                  <a:srgbClr val="009900"/>
                </a:gs>
                <a:gs pos="50000">
                  <a:srgbClr val="00003C"/>
                </a:gs>
                <a:gs pos="85000">
                  <a:schemeClr val="tx1"/>
                </a:gs>
              </a:gsLst>
              <a:lin ang="5400000" scaled="1"/>
              <a:tileRect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2062103"/>
          </a:xfrm>
        </p:spPr>
        <p:txBody>
          <a:bodyPr/>
          <a:lstStyle>
            <a:lvl1pPr marL="287338" indent="-287338">
              <a:spcAft>
                <a:spcPts val="3000"/>
              </a:spcAft>
              <a:defRPr/>
            </a:lvl1pPr>
            <a:lvl2pPr marL="628650" indent="-228600">
              <a:spcAft>
                <a:spcPts val="3000"/>
              </a:spcAft>
              <a:defRPr/>
            </a:lvl2pPr>
            <a:lvl3pPr marL="1081088" indent="-454025">
              <a:spcAft>
                <a:spcPts val="3000"/>
              </a:spcAft>
              <a:buFont typeface="Humnst777 BT" pitchFamily="34" charset="0"/>
              <a:buChar char="−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33488"/>
            <a:ext cx="4037012" cy="233910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33488"/>
            <a:ext cx="4037013" cy="233910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C"/>
            </a:gs>
            <a:gs pos="100000">
              <a:srgbClr val="14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82563"/>
            <a:ext cx="8226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33488"/>
            <a:ext cx="82264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ext Box 50"/>
          <p:cNvSpPr txBox="1">
            <a:spLocks noChangeArrowheads="1"/>
          </p:cNvSpPr>
          <p:nvPr userDrawn="1"/>
        </p:nvSpPr>
        <p:spPr bwMode="ltGray">
          <a:xfrm>
            <a:off x="7741260" y="6583680"/>
            <a:ext cx="64716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 smtClean="0">
                <a:latin typeface="Calibri" pitchFamily="34" charset="0"/>
              </a:rPr>
              <a:t>VanRaden</a:t>
            </a:r>
            <a:endParaRPr kumimoji="1" lang="en-US" b="1" dirty="0">
              <a:latin typeface="Calibri" pitchFamily="34" charset="0"/>
            </a:endParaRPr>
          </a:p>
        </p:txBody>
      </p:sp>
      <p:sp>
        <p:nvSpPr>
          <p:cNvPr id="15" name="Text Box 51"/>
          <p:cNvSpPr txBox="1">
            <a:spLocks noChangeArrowheads="1"/>
          </p:cNvSpPr>
          <p:nvPr userDrawn="1"/>
        </p:nvSpPr>
        <p:spPr bwMode="ltGray">
          <a:xfrm>
            <a:off x="227013" y="6583680"/>
            <a:ext cx="564113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latin typeface="Calibri" pitchFamily="34" charset="0"/>
              </a:rPr>
              <a:t>Genomic Prediction Workshop, University of Florida; August 23, 2016 </a:t>
            </a:r>
            <a:r>
              <a:rPr kumimoji="1" lang="en-US" b="1" dirty="0" smtClean="0">
                <a:latin typeface="Calibri" pitchFamily="34" charset="0"/>
              </a:rPr>
              <a:t>(</a:t>
            </a:r>
            <a:fld id="{FC8ABD28-F4D0-4264-9A80-E8A931BA0A41}" type="slidenum">
              <a:rPr kumimoji="1" lang="en-US" b="1" smtClean="0">
                <a:latin typeface="Calibri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 smtClean="0">
                <a:latin typeface="Calibri" pitchFamily="34" charset="0"/>
              </a:rPr>
              <a:t>)</a:t>
            </a:r>
            <a:endParaRPr kumimoji="1" lang="en-US" b="1" dirty="0">
              <a:latin typeface="Calibri" pitchFamily="34" charset="0"/>
            </a:endParaRPr>
          </a:p>
        </p:txBody>
      </p:sp>
      <p:pic>
        <p:nvPicPr>
          <p:cNvPr id="16" name="Picture 15" descr="USDA logo-small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520129" y="6375608"/>
            <a:ext cx="516367" cy="365760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>
            <a:off x="0" y="914400"/>
            <a:ext cx="9144000" cy="0"/>
          </a:xfrm>
          <a:prstGeom prst="line">
            <a:avLst/>
          </a:prstGeom>
          <a:ln w="82550">
            <a:gradFill flip="none" rotWithShape="1">
              <a:gsLst>
                <a:gs pos="20000">
                  <a:srgbClr val="009900"/>
                </a:gs>
                <a:gs pos="50000">
                  <a:srgbClr val="00003C"/>
                </a:gs>
                <a:gs pos="85000">
                  <a:schemeClr val="tx1"/>
                </a:gs>
              </a:gsLst>
              <a:lin ang="5400000" scaled="1"/>
              <a:tileRect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1" r:id="rId2"/>
    <p:sldLayoutId id="2147483840" r:id="rId3"/>
    <p:sldLayoutId id="2147483839" r:id="rId4"/>
    <p:sldLayoutId id="2147483838" r:id="rId5"/>
    <p:sldLayoutId id="2147483837" r:id="rId6"/>
    <p:sldLayoutId id="2147483836" r:id="rId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9pPr>
    </p:titleStyle>
    <p:bodyStyle>
      <a:lvl1pPr marL="282575" indent="-282575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67000"/>
        <a:buFont typeface="Monotype Sorts" pitchFamily="2" charset="2"/>
        <a:buChar char="l"/>
        <a:defRPr sz="28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31825" indent="-225425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80000"/>
        <a:buFont typeface="Monotype Sorts" pitchFamily="2" charset="2"/>
        <a:buChar char="w"/>
        <a:defRPr sz="2800" b="1">
          <a:solidFill>
            <a:schemeClr val="tx1"/>
          </a:solidFill>
          <a:latin typeface="Calibri" pitchFamily="34" charset="0"/>
        </a:defRPr>
      </a:lvl2pPr>
      <a:lvl3pPr marL="1025525" indent="-341313" algn="l" rtl="0" eaLnBrk="0" fontAlgn="base" hangingPunct="0">
        <a:spcBef>
          <a:spcPct val="0"/>
        </a:spcBef>
        <a:spcAft>
          <a:spcPts val="2400"/>
        </a:spcAft>
        <a:buClr>
          <a:schemeClr val="tx1"/>
        </a:buClr>
        <a:buSzPct val="130000"/>
        <a:buFont typeface="Calibri" pitchFamily="34" charset="0"/>
        <a:buChar char="–"/>
        <a:defRPr sz="2800" b="1">
          <a:solidFill>
            <a:schemeClr val="tx1"/>
          </a:solidFill>
          <a:latin typeface="Calibri" pitchFamily="34" charset="0"/>
        </a:defRPr>
      </a:lvl3pPr>
      <a:lvl4pPr marL="16637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://genomemag.com/davies-23andme/" TargetMode="External"/><Relationship Id="rId7" Type="http://schemas.openxmlformats.org/officeDocument/2006/relationships/hyperlink" Target="http://aipl.arsusda.gov/Main/site_main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dcb.us/" TargetMode="External"/><Relationship Id="rId5" Type="http://schemas.openxmlformats.org/officeDocument/2006/relationships/hyperlink" Target="http://dna.ancestry.com/" TargetMode="External"/><Relationship Id="rId4" Type="http://schemas.openxmlformats.org/officeDocument/2006/relationships/hyperlink" Target="https://www.23andme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5513832" cy="2231380"/>
          </a:xfrm>
        </p:spPr>
        <p:txBody>
          <a:bodyPr/>
          <a:lstStyle/>
          <a:p>
            <a:pPr>
              <a:lnSpc>
                <a:spcPts val="5800"/>
              </a:lnSpc>
            </a:pPr>
            <a:r>
              <a:rPr lang="en-US" sz="5000" b="1" dirty="0" smtClean="0">
                <a:solidFill>
                  <a:srgbClr val="FFFF00"/>
                </a:solidFill>
                <a:latin typeface="Calibri" pitchFamily="34" charset="0"/>
              </a:rPr>
              <a:t>Rapid growth of genomic prediction in dairy cattle</a:t>
            </a:r>
          </a:p>
        </p:txBody>
      </p:sp>
      <p:pic>
        <p:nvPicPr>
          <p:cNvPr id="6" name="Picture 2" descr="http://www.accelgen.com/bull-photo/cow_reg/medium/HO000061681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4560" y="589280"/>
            <a:ext cx="27432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2455" y="1361441"/>
          <a:ext cx="8092265" cy="465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bulls with U.S. sires</a:t>
            </a:r>
            <a:endParaRPr lang="en-US" dirty="0"/>
          </a:p>
        </p:txBody>
      </p:sp>
      <p:pic>
        <p:nvPicPr>
          <p:cNvPr id="5" name="Picture 2" descr="M:\PAUL\GRAPHICS\Carlin-M Ivanhoe B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0"/>
            <a:ext cx="1828800" cy="1243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10785" y="1600200"/>
          <a:ext cx="8367625" cy="4452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706"/>
                <a:gridCol w="1764145"/>
                <a:gridCol w="1629006"/>
                <a:gridCol w="3277768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Year</a:t>
                      </a:r>
                      <a:endParaRPr lang="en-US" sz="25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Markers</a:t>
                      </a:r>
                      <a:endParaRPr lang="en-US" sz="25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9144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Animals</a:t>
                      </a:r>
                    </a:p>
                  </a:txBody>
                  <a:tcPr marL="0" marR="0" marT="0" marB="9144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Research partners</a:t>
                      </a:r>
                      <a:endParaRPr lang="en-US" sz="25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13716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199</a:t>
                      </a:r>
                      <a:r>
                        <a:rPr lang="en-US" sz="25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1–</a:t>
                      </a:r>
                      <a:r>
                        <a:rPr lang="en-US" sz="25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2004</a:t>
                      </a:r>
                      <a:endParaRPr lang="en-US" sz="25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1828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latin typeface="Calibri" pitchFamily="34" charset="0"/>
                        </a:rPr>
                        <a:t>367</a:t>
                      </a:r>
                      <a:endParaRPr lang="en-US" sz="2500" b="1" dirty="0">
                        <a:latin typeface="Calibri" pitchFamily="34" charset="0"/>
                      </a:endParaRPr>
                    </a:p>
                  </a:txBody>
                  <a:tcPr marL="0" marR="137160" marT="0" marB="1828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latin typeface="Calibri" pitchFamily="34" charset="0"/>
                        </a:rPr>
                        <a:t>1,415</a:t>
                      </a:r>
                    </a:p>
                  </a:txBody>
                  <a:tcPr marL="0" marR="182880" marT="0" marB="18288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USDA, Illinois, Israel </a:t>
                      </a:r>
                      <a:r>
                        <a:rPr lang="en-US" sz="25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(DNA from USA, CAN)</a:t>
                      </a:r>
                      <a:endParaRPr lang="en-US" sz="25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137160" marR="0" marT="0" marB="18288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200</a:t>
                      </a:r>
                      <a:r>
                        <a:rPr lang="en-US" sz="25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7–</a:t>
                      </a:r>
                      <a:r>
                        <a:rPr lang="en-US" sz="25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09</a:t>
                      </a:r>
                      <a:endParaRPr lang="en-US" sz="25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1828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latin typeface="Calibri" pitchFamily="34" charset="0"/>
                        </a:rPr>
                        <a:t>38,416</a:t>
                      </a:r>
                      <a:endParaRPr lang="en-US" sz="2500" b="1" dirty="0">
                        <a:latin typeface="Calibri" pitchFamily="34" charset="0"/>
                      </a:endParaRPr>
                    </a:p>
                  </a:txBody>
                  <a:tcPr marL="0" marR="137160" marT="0" marB="1828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latin typeface="Calibri" pitchFamily="34" charset="0"/>
                        </a:rPr>
                        <a:t>16,646</a:t>
                      </a:r>
                      <a:endParaRPr lang="en-US" sz="2500" b="1" dirty="0">
                        <a:latin typeface="Calibri" pitchFamily="34" charset="0"/>
                      </a:endParaRPr>
                    </a:p>
                  </a:txBody>
                  <a:tcPr marL="0" marR="182880" marT="0" marB="18288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USDA, Missouri, Canada, </a:t>
                      </a:r>
                      <a:r>
                        <a:rPr lang="en-US" sz="25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Illumina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137160" marR="0" marT="0" marB="18288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201</a:t>
                      </a:r>
                      <a:r>
                        <a:rPr lang="en-US" sz="25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1–</a:t>
                      </a:r>
                      <a:r>
                        <a:rPr lang="en-US" sz="25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13</a:t>
                      </a:r>
                      <a:endParaRPr lang="en-US" sz="25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1828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latin typeface="Calibri" pitchFamily="34" charset="0"/>
                        </a:rPr>
                        <a:t>636,967 </a:t>
                      </a:r>
                      <a:endParaRPr lang="en-US" sz="2500" b="1" dirty="0">
                        <a:latin typeface="Calibri" pitchFamily="34" charset="0"/>
                      </a:endParaRPr>
                    </a:p>
                  </a:txBody>
                  <a:tcPr marL="0" marR="137160" marT="0" marB="1828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latin typeface="Calibri" pitchFamily="34" charset="0"/>
                        </a:rPr>
                        <a:t>161,341 </a:t>
                      </a:r>
                      <a:endParaRPr lang="en-US" sz="2500" b="1" dirty="0">
                        <a:latin typeface="Calibri" pitchFamily="34" charset="0"/>
                      </a:endParaRPr>
                    </a:p>
                  </a:txBody>
                  <a:tcPr marL="0" marR="182880" marT="0" marB="18288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5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Italy, United Kingdom, and high</a:t>
                      </a:r>
                      <a:r>
                        <a:rPr lang="en-US" sz="2500" b="1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density added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137160" marR="0" marT="0" marB="18288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201</a:t>
                      </a:r>
                      <a:r>
                        <a:rPr lang="en-US" sz="25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2–</a:t>
                      </a:r>
                      <a:r>
                        <a:rPr lang="en-US" sz="25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15</a:t>
                      </a:r>
                      <a:endParaRPr lang="en-US" sz="25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1828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latin typeface="Calibri" pitchFamily="34" charset="0"/>
                        </a:rPr>
                        <a:t>61,013</a:t>
                      </a:r>
                      <a:endParaRPr lang="en-US" sz="2500" b="1" dirty="0">
                        <a:latin typeface="Calibri" pitchFamily="34" charset="0"/>
                      </a:endParaRPr>
                    </a:p>
                  </a:txBody>
                  <a:tcPr marL="0" marR="137160" marT="0" marB="1828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latin typeface="Calibri" pitchFamily="34" charset="0"/>
                        </a:rPr>
                        <a:t>1,000,000</a:t>
                      </a:r>
                      <a:endParaRPr lang="en-US" sz="2500" b="1" dirty="0">
                        <a:latin typeface="Calibri" pitchFamily="34" charset="0"/>
                      </a:endParaRPr>
                    </a:p>
                  </a:txBody>
                  <a:tcPr marL="0" marR="182880" marT="0" marB="18288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Interbull and Denmark added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137160" marR="0" marT="0" marB="18288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201</a:t>
                      </a:r>
                      <a:r>
                        <a:rPr lang="en-US" sz="25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5–</a:t>
                      </a:r>
                      <a:r>
                        <a:rPr lang="en-US" sz="2500" b="1" spc="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future</a:t>
                      </a:r>
                      <a:endParaRPr lang="en-US" sz="2500" b="1" spc="0" baseline="0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1828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latin typeface="Calibri" pitchFamily="34" charset="0"/>
                        </a:rPr>
                        <a:t>39,700,000</a:t>
                      </a:r>
                      <a:endParaRPr lang="en-US" sz="2500" b="1" dirty="0">
                        <a:latin typeface="Calibri" pitchFamily="34" charset="0"/>
                      </a:endParaRPr>
                    </a:p>
                  </a:txBody>
                  <a:tcPr marL="0" marR="137160" marT="0" marB="1828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latin typeface="Calibri" pitchFamily="34" charset="0"/>
                        </a:rPr>
                        <a:t>1,577</a:t>
                      </a:r>
                      <a:endParaRPr lang="en-US" sz="2500" b="1" dirty="0">
                        <a:latin typeface="Calibri" pitchFamily="34" charset="0"/>
                      </a:endParaRPr>
                    </a:p>
                  </a:txBody>
                  <a:tcPr marL="0" marR="182880" marT="0" marB="18288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Australia worldwide</a:t>
                      </a:r>
                      <a:r>
                        <a:rPr lang="en-US" sz="25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exchange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137160" marR="0" marT="0" marB="13716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markers and animals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 rot="-1080000">
            <a:off x="8233729" y="37250"/>
            <a:ext cx="575741" cy="1554480"/>
            <a:chOff x="7577470" y="3449799"/>
            <a:chExt cx="1377903" cy="4017906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" name="Picture 5" descr="GGP-HD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 rot="780000">
              <a:off x="7577470" y="3449799"/>
              <a:ext cx="822960" cy="24997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7" name="Picture 6" descr="GGP-HD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 rot="780000">
              <a:off x="7665047" y="3659194"/>
              <a:ext cx="1005840" cy="30552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8" name="Picture 7" descr="GGP-HD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 rot="780000">
              <a:off x="7812373" y="3995857"/>
              <a:ext cx="1143000" cy="3471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Genetic markers in genomic selection</a:t>
            </a:r>
            <a:endParaRPr lang="en-US" dirty="0"/>
          </a:p>
        </p:txBody>
      </p:sp>
      <p:pic>
        <p:nvPicPr>
          <p:cNvPr id="4" name="Picture 3" descr="ChipHistory.t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7544" y="1268760"/>
            <a:ext cx="8229600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334520"/>
          </a:xfrm>
        </p:spPr>
        <p:txBody>
          <a:bodyPr/>
          <a:lstStyle/>
          <a:p>
            <a:pPr marL="284163" indent="-284163">
              <a:lnSpc>
                <a:spcPts val="3200"/>
              </a:lnSpc>
              <a:spcAft>
                <a:spcPts val="2700"/>
              </a:spcAft>
            </a:pPr>
            <a:r>
              <a:rPr lang="en-US" dirty="0" smtClean="0"/>
              <a:t>Main idea: improve future traits by selection</a:t>
            </a:r>
          </a:p>
          <a:p>
            <a:pPr marL="630238" lvl="1" indent="-230188">
              <a:lnSpc>
                <a:spcPts val="3200"/>
              </a:lnSpc>
              <a:spcAft>
                <a:spcPts val="2700"/>
              </a:spcAft>
            </a:pPr>
            <a:r>
              <a:rPr lang="en-US" dirty="0" smtClean="0"/>
              <a:t>Look at animal’s own measurable traits (used for hundreds or thousands of years)</a:t>
            </a:r>
          </a:p>
          <a:p>
            <a:pPr marL="625475" lvl="1">
              <a:lnSpc>
                <a:spcPts val="3200"/>
              </a:lnSpc>
              <a:spcAft>
                <a:spcPts val="6000"/>
              </a:spcAft>
            </a:pPr>
            <a:r>
              <a:rPr lang="en-US" dirty="0" smtClean="0"/>
              <a:t>Use pedigrees and phenotypes to compute estimates of genetic merit (done officially by USDA </a:t>
            </a:r>
            <a:r>
              <a:rPr lang="en-US" dirty="0" smtClean="0">
                <a:solidFill>
                  <a:srgbClr val="FFF000"/>
                </a:solidFill>
              </a:rPr>
              <a:t>193</a:t>
            </a:r>
            <a:r>
              <a:rPr lang="en-US" spc="200" dirty="0" smtClean="0">
                <a:solidFill>
                  <a:srgbClr val="FFF000"/>
                </a:solidFill>
              </a:rPr>
              <a:t>7–</a:t>
            </a:r>
            <a:r>
              <a:rPr lang="en-US" dirty="0" smtClean="0">
                <a:solidFill>
                  <a:srgbClr val="FFF000"/>
                </a:solidFill>
              </a:rPr>
              <a:t>2008</a:t>
            </a:r>
            <a:r>
              <a:rPr lang="en-US" dirty="0" smtClean="0"/>
              <a:t>)</a:t>
            </a:r>
          </a:p>
          <a:p>
            <a:pPr marL="284163" indent="-284163">
              <a:lnSpc>
                <a:spcPts val="3200"/>
              </a:lnSpc>
            </a:pPr>
            <a:r>
              <a:rPr lang="en-US" dirty="0" smtClean="0">
                <a:solidFill>
                  <a:srgbClr val="FFF000"/>
                </a:solidFill>
              </a:rPr>
              <a:t>2008</a:t>
            </a:r>
            <a:r>
              <a:rPr lang="en-US" dirty="0" smtClean="0"/>
              <a:t> idea: Why not look directly at the </a:t>
            </a:r>
            <a:r>
              <a:rPr lang="en-US" dirty="0" smtClean="0">
                <a:solidFill>
                  <a:srgbClr val="00FF00"/>
                </a:solidFill>
              </a:rPr>
              <a:t>DNA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0418" name="Picture 2" descr="http://abs-bs.absglobal.com/images/animalphotos/029HO17507_PlanetShak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7573" y="0"/>
            <a:ext cx="1666427" cy="1188720"/>
          </a:xfrm>
          <a:prstGeom prst="rect">
            <a:avLst/>
          </a:prstGeom>
          <a:noFill/>
        </p:spPr>
      </p:pic>
      <p:sp>
        <p:nvSpPr>
          <p:cNvPr id="60420" name="AutoShape 4" descr="data:image/jpeg;base64,/9j/4AAQSkZJRgABAQAAAQABAAD/2wCEAAkGBxMSEhUTExIWFhUXGBUYFxgXGBgYGRcXFxcYGBYXFxceHSggGB0lHRUYITEhJSkrLi4uFx8zODMsNygtLisBCgoKDg0OGhAQGy0lHyUtLS0tLS0tLS0tLS0tLS0tLS0tLS0tLS0tLS0tLS0tLS0tLS0tLS0tLS0tLS0tLS0tLf/AABEIAL4BCgMBIgACEQEDEQH/xAAcAAAABwEBAAAAAAAAAAAAAAABAgMEBQYHAAj/xABIEAABAwIDBAcFBAgEAwkAAAABAgMRACEEEjEFQVFhBhMicYGRoQcysdHwFFLB4RUjQmJygpLxM0NTwhZj0ggkNERzg6Kys//EABoBAAMBAQEBAAAAAAAAAAAAAAABAgMEBQb/xAArEQACAgEDAwMDBAMAAAAAAAAAAQIREgMhMRNBUQRhkQUyQhQi4fBSodH/2gAMAwEAAhEDEQA/ALeXARXJcFQjeNilP0lyr1ekzjyRJZrxFKBY4VF/pGkXtoE0+k2PND93EgUgrGiowrJouU1otFdzPJ9h65igaScxRpvFKIaBq1FINxMPKNGBNLdUBQZadgJKoGxSuSgy0ADAoikij5aDLQAiUUGWlstdlp2IRiuNLZaDJQAkKcYV0g0nko7aKmST5GnRYGcWYoS/UW29AoVYuufo+DXMketmuC91RYxVD9t3mjpsWSHi8Ywy4gYhzIlwlKDoM4BVCibAQD3mBU0vZS4zNkLGttR8/CsM6V7f+1rJJUlDZIbTcRuKiPvH0FuNV77RlkJlIOsKNzxO4764p6ry2ex0RjtubkNpE5wpl5spMfrmlNzMwUyIULH8YpJe0OdZBsnbeKZMsPrQeAMpVvIWlXYUOSga0zoo+NqNKW1kbxDcdcxOVJnRxknRJI90nsnfBFb6GvB7T+TLU05coUxOIzUwWmnmLwy21FC0lKhqD5/Cm5FelGq2OZ2NimuyUsUUGWqsYmU0FuI86WKaZubHaUSSDJJPvK3+NRJy/EaruTfV1wbpWaGpsBLLRSKXiuKaLATSYoSujZaHLQAkaO2qhy1wRQAbNXE10UBFIDpo1Fy10UAGos1xouWgASqgCq7LXZaYCgFDloqTXTSANQUUnnThjZ7y/caWrmEqjziKG0uQGyqKRUqjo3i1aMnxKR8TTzC9C8Qo9sobHGcx8ALeoqHraa5kisJPsVsnnVF6W9JM6uqZX2BBUtJ95W4A8Bx3nuveva30ZbZwZcbfXLZR1jciHA4tKQpQFwBPMX43rF5rh1/VZLGPBvp6VbsNiHioydT60bDYVS/djWBKgmT90SdaRNPg26ltLnVy2RIJRKBCslyNFZud5EzIriNxmHSmRcagjTkQRTvZu03cO4HWHFNuD9pJiRY5VDRSbCQZBimK1Tc3PGlsIyVrCUpUpRNkp1PHdwm9AG1ezHpSrHOYlGKbbK1IaWSEwghMt+4ZAOhmf2jpFTXSTY+EZQXS71IJAGYgok6RNx3SeVYWzjcTg3j1LqkLIE9WZkXgG0KA5iKlMHtXaWMXkDjj0AZkqAKMoIMKTEHhpJq46stPeLoTgpcou5A4g8wQR4EWNGbZUr3UqV3An4U7wHS9TLSW38K6gpEZ1oIzc4CQBfdTlvp9hT+0kd8inL61JbLT/wB/wNegT/L+/JHu4JxN1NqSN2ZJE9060unYuJIkMGP4mR6FcjxqYwnSzDquFNz/ABAn1qTTt9sibeaawn9am/xS+TWP073KuK4UXNXFVfRHlBjXBVAk0eKQATQFVDkqY2DsA4gySUtgwVASZiYHz7qmU1FWxpW6RCFVclVaA10Mw41Liu9QHwAp030Wwo/yp71LP41zv1mmvJp0ZGdCgKhxrUW9i4dOjDf9IPxp0jDITohI7kgVD9auyK6D8mTNtlXupKu4E/CnbeyX1aMuf0KHxFanXVD9a+yH0F5MzT0bxZ0ZPipA/wB1OWuiGKOuRPer5A1odBFS/WT9h9GJRkdCXT7zqB3BSvlTlroMP2nye5AHxJq4KIFzVM9qnSRWDwkNKKXnjlbWI7EQVqvviw5mo/U6r7ldKJIM9DcONS4rvUB8AKeM9HMMn/JB/iKlfE1HezXG4h7ANLxOYr7QC1CFOIB7Kz38d8Tvq01D1ZvlspQj4GzGEbR7jaE/wpA+FLzQkUFZ3ZQFAZoQqs09tW0sbhUYd7CvraRmWhzKAe0cqmyqQRHYUPGN9CAzH2i9J1Y5SVLR1TzSnsPiEpKoWlLgU0b7gpC+ydCJ31SAaf7Wxq33VvOEFxw5lkAJBUdTAAA/vTGKTBATWpey4ocwT7LqQpsumUm4IUhGo7xWW1bvZvjQh9xBBPWIsdwKJVJ8CaTGWTAdGMPhioIIdJUFDrUglAEgZba31304RsxCXOsS2hCzmkgROa575NAcSEKkzmVFrXvHy8qfIenkK6NDT039zd+DnnrPsM1bJbKitSQpRgE6aaWFqFWxGFe8yg+FSQAoCqvSWjp1tFfBjnJ9xijZbCfdaR5T8aUVhWzq2g96U/Klyeddlq1CC2SQnJvuMxspj/QaHchI+Apf7Ox/pNeQ+dA8kUsJ5etc8oRcmqj8Dzl5FwK61AFUJTXSSATQByhywJ17r8opusKzCACDEbtD2j5EVlLVUQHXX8qdj2lMYPCpbQgrxH6zs6IH60gFau68DlpINQ7gIkEncRbj3WIrOukClfacTE5QUmJ0JCYPfc+dcevqNqmb6K3PRXs76Sr2hhlPOISghxSBlmCEhJBv/FHhVoqp+zxptvZ+GS2pKh1aSpSYhSyJWbb80zU8jaTZdLOdPWpQFlE9oIUSkKjhKTXK0bJj6a6aS60Ui6vnSodi63YoiXJpsKUQaqgDLWsUVLizS6TVVxPtEwLb2IYUtQcw6VqXKTlVkAzJQreqTEcZ4UgKR7ZuljyV/o9AyoKELdVvWFEwgcE9m+8xGkz3sz2nhsThVM40ZhgVHEoUtSoCADqZuEmezpBTwp30mXgdtbP+2haMK+32MzqgIUL9S4qYKVTIVumfvCojYvQHEMbNxz7ioU4wsIbQQrMlCg4FlaVQQoIsOCpPAMRM9H/a4vEYxtpeHQhlxQQIVK0qUQEEqMJIm0RvtO/WJryl0V2snC4pnELSVpbVmKREnskCJtqQfCt+9n/TRO02nFZA242uFIzZuyZKFTA1AI7waQy3zWRe2Lppi8LiEYfDudUnq0uFQAKiorUAJOg7Gm+TWsk1iX/aAwSg9hn8vYKFNFW7OFFaU+RUfA0cAXr2YdKzj8JmcP69o5HbRO9CwNBmHDeFVZdq4BnFMrYfQFtrEKSZG+QQRcEEAgi4IFYd7F9qN4VzFPPr6tnq2wVqkJK85ypB3qjNYXsedWD217eV1GDOHfIQ8VOBTaykqSgIKCCLxKgZ4gUe4GfbY2GzhNpuYR5f6kKWkLkktpdbJYWqN6StsnjB3GqmRTzG4xx5anHVqWtUZlKMqMAASe4AeFN1CpYxMVaugzEFx3KSeyhBHMyuBv0QJ3Zqqk8q0PZbSWWw2V5SMoscszdZzDncHQfCGxSdIlcI7OZK7EKkAzOXiToNQKVS2F+6oEAhJveZjxFjUa032yhCguQZJsCEiQSBHGJPGpDaDbhhRISBlSUz2T3DvixjStIzclVXX95OdxQ4fPVgkAn8bVGL2kpRASImI/G8xb8KX67InJnCSY1vJ/cjS6rflTLE4sAC67ghRtA3EExy7rVWprTrZ0vAlFAqxijczYax3a/Xzp6naCoO4yQRflpb68ZqH2bh9EyCCJk6zyUPe011vS+XLmJQeE8Rx5/nWcHL72wk1why9izPO1xpqONFVtNc6p+v/dpBhIUqCRpMGOGo3jzoxw7m5IjdppRJSluCaRaCkUR1yLTFERmvNJLYJ1Ne43F7WZUxXDuQZ1BA1mZ4cP70gnFAOgfeiAAlJgzmX3xBJ/d0kU0KHErN4SOE6RN075n0pTFgOJ90KUJKSkhRCgRqk2NhfuNq8zUnfG1GsUPlABMTByFUDKTlTOUwNJIVuIgbqh+n2yG28IhaUjrDZawIK8vu5uMJAHhS2FcJSYEAZrZiAkKBiLxaCIjh3B/tpCThUhUKSFb5hIUkAiSeKjBrGUrW5rDZhfYl0nBScApMFIW62qfeBXK0kbiCsRGt+F1dkqX/AMUYg7urOafudQwBH82Wqp7H0FO04yZilt0FU2QBAzc5ICf5q29OCR1qngkBxSUpUreUpJKQe4qPnUZUa0SyRNHKBTZtyKU6yqyFQKxFVTo300TjMbicKhsgYe2efeIUUKhMSIUCN81Z3HRFVzol0Tw+BW841nUt4ypSzmIGZSgkW0lXeYEzTyCjPvbF0ufGK+ysPrbQ2kFZbUUkuLEwVC9k5bfvX3QPRboH+lW3NoOvFHXJeypSMxS+FLQpSp95EpzBIg9qJtJsXSn2WIxmMOITiOpSvKXEBvMSoWUpKiqASI3RbfV92JsxnCMoYYTlbQIAkk3Mkkm5JJJJ50WB5PUlSSUqSUqBhSVAggjcoHQi9bngulrWB2Lh0vrT16sKSy0CMykkEM6DsjKU3PA6kVJ9Luhmypdx2KQUkHrHD1iwlcCMpQCQZgWSJPiZ8/7X2kvEvLfcgKWZgaISLJQn91KQEjuosfI2TYAcK1D2CMA4rEOSQUNISBeD1iySTut1Yj+I1ls1MdGelGIwDgcZWcsguNyMrgGoVIsY0VqKSGz1QpyqJ7Ydpoa2coLbS4XHG0ISsEpzA55MEaBCjryq1sYnrEJWmwUlKhIgwoAiRxvWSe3vErIwiL9XmdUeBWAkJ9CrzqmSZhitouOAJKiG0klDYJ6tF1GEJ3e+q+tzJNKYraTjjTLSjKWesDfIOKCiO6R61HINSew9ku4pwtMgFeRxYExIbQVkDiTEDmagYxmiqNcDNdlmAASSYAFySdABvNIZJdFmQvFtZgCkEqMxHZBgkHWDBjlV2OAz9aQsnKQQrcodW3Cco7Q1VeLGKryGPsmFwziRD7/WrKhqGeylKRwB97xNNcJj3EHMFnN4GL6iQQNN0VLa7kSW5cnMX2coICiDJKQDJSqTGhnNrINhxp1i3D2CSCMwBgiZCSsK1IvHLdpVNTjnFlCFOqNwLzIk6X76fYgSp0Cwbmx3gLCfGlHWcGQ4WWIZCP2ZgyZnlrvF6Y7RGVGYIAmBOWLSOXjfSq+3iikgiQd3LfYacfOpDC7VcGcqUVjLGVV5uLgm88e/lWr9RmqaojCgUDOoAWO8jgY1IJjT0NOsXZuRcDSJM2m2m4/3qNVtABJSEkCSSMxFyNed4OtGXtxGQgJHanMAkAct9iLnThzqIyXA3EcJSVLyrMRxG7eOJFtRT8pbFusT4p/OonFbVQtKcgINxlMwNbgnUgwY0kb6Kekat5V608lH3+f+hgWbG7bbZPalQJtlIJGmotFBgdvtOkphSTeM2hAvMjS1Q7+w3depIJkkrVcj+Y8j5UdvYLg/yRPDME6z+930fqp37FY+xJsYpkqJU4m6gPeGgQBM66mly3h4lOW9rLEyLAnKZO/UyPOIg9H3R/5dvgQVtyDvsVa/KlnNhYpP+SAdDdv/AKqnrv8AxFixPEA9YQlCiAAJ7RMWvImBb0NPMfnGzXJTP62wPAlEfj5UC9j44HKWzwjODG6LGn7OyHjhnGVgZluoiSYE5RcxyqFJt8FxTsm/ZRshhOH+1IEuvCHCf2S2ShSE8AVJKjxkcBV/QiKq/s8wimsNkVFlqIiYhUHeBvJq31XJouBq6ikQadP6VGvOFNMBR1W6lmpAvUcy4VKAFSC3IqL3KoOt2o3FdImWn2sO4uHXQooTxy8eE7uMHhR38TwrNunGynVYxGPKx1OHQlSkpJDkNZ3CBaDmMJ10Jq0xUVn2s9JXMVjFM6M4dRQhPFYstZ5zYchzNUiat+09nK2piS/hUKR1iUqd6yyUKkoJSr9sdgmBw8rBi+h+zsGypx9bhOQpzFQkqIN20ARm4C8W76eQJGXk1wSVQlPvGAO82A8652JOWcsmM0TE2mLTGsVN9DtiKxT6TH6ptSVOHdAM5O8x4A026EeiMG4UtttkyoIQCZmSEgEydfzrKfbqyvNhlz+qCXE9yyUkz3gCO41ozONAGaY50jidptFJSsBQO4gEHzqeogxPOTuGWgJK0KSFiU5gRmHETqKuHsq2ViH8e2thRQllSVvLkgBuboJ35wCI4BR3VMdN8InFhagYdbCVNyYTkH+KnhMZT/LTPZO2E4fYTwaUgPuPJZzoP6zqnB1igoao9xxO6QmRuohLJWE1RU+kToVi8QrMgpLzsKR/h5esUAURqmIiN1bZh+geFZwqWEiMQUZF4hIheVRlwpJnKTJA4W4VmPs86EK2i7JKU4dpTfXSSFKSqTkQANSEkTaJradu4/q3FDckSfKQBV+7IMf6ZYV57GOFtmGmh1LV0gZG5Ai+mbNHKKjE7BeTJU3AvEqT4b/StDcxzRCiplBneWm5BJmTe+/zpJvHMAycOyqQYs2Nd/fXG9aPkChnZ60BJBGYGdZvqNKeYxvMXO1dxU8f2ie8HTzq3nabQMjCs6R+zbnaitbWQCYaEkR/iqAFwZGoBtHiaXUj5ApH2EAXcEnujlauRh071z3D86vaNvLuAcumqp04HLNGG33AbKRcQc3a3giLW0pdWPkKRRRgs5AGbhOU3py50ZK7hLs/wEye7wq3/wDEChmlLRzAA/q5kSDy4b6QO3oKsrLPaEEhsgkSDeF8QKOqu1ideSqN9G3E+8h7dJ6pQA5zT9Ox0gXwrpPHtX9KnsPt9SZywiYkDOZjTVdqOek7nLyV/wBVJ6t+RbeRgrpNiIAzeMDT6NJK6RYgmes3z7qPlUT1w4UAxH7vp+dTchWyTc21iD/mnyT8q57a7yplczc9lM/Co0YkcvShL/L4UtxWx4doPTPWKmZnfPGasuyesXs7ErLisyVggyZGVKSYO6xNU0PngPMfKtL6C4TPgFhWjq1jjbKETpxB8q0002xrkH2WvKKH8yiQFNxmJMSFTfwHlV3LtUz2d4NbbDqnAQVOlF/+VKSf6iofy1Y3lE91bwdRVmsFsLP4mo57FzPAC9NcW8RVU6Q9Ii0nq2iCsmSTfLwtVZeC6otL+1WcIjrHlwpXupF1Eck7+/Sq1i/aCtcpaZIH3lqg+QBFUxx9aiVKUVKNypVyfrhpRUEjf+FZdRWQtRF1wPSp3RxHiI+FSeKX16CICkrBBG4gi4qht46NaeYbawTooedWknwy77osbWF6hsIQhKECyUp04m3j61F7WwTOJy9cgqymUiVAX10I4Uzd2oo3zGaaKxytc1GLXBSfkDFdF8Kt3rFBwC0oBATYACLSBAFgasGGdYZSEtgJSP2QCBVbXj1cSTxoinlq1PrUydcslziiw43bQNgYtUQ/jlm4VNNEg8B40dq5HZAkgSOfjWfUV8EdXwNsZjyf2dPo039nzDLy8Ts94BCMQiUOKIlp1onqVXIn3yItOm+pfGbLJFqY9COi6X8fmcdQ22y60spUoBbijC0pQJ0mJPOBfTohyVN7Gv8ARnYLOx8AuVZ8oW665lylRCZJCZMAJSABJ051nGO26rEJzuCFOQsp+6DdKecCB4Vr/SDZ4xOFeYUopDjakFQ1GZJE1hAQIF/Kl6iTSpdzGT2HIcTQF1NNwUxafIV3D3jw+oriogcB1NAX00gk8Afn5Vxk/smigFDiR/aa7rzw+NJdr7tuf1eirBBNgOVPEKFVumxymDoY1pI4gUAJG8eFBn3SKMQoVUsjUETe43VwxA5elJzzFBm/eH140YioQITwV5UYIH3TVsTgMINVk/zGu6nBj46q+ddHRfk0oqgT+4aDN+78Kt7beEOgF+IUaEs4bgjy4f2p9D3Ciu7J2e7iHUtISJJuZslO9R5D8q2/AYZLTSGUDsoAA4mN/eSZ86q3R1pplGZKQOsi4ESB7t/Xxq1bHdKgpRFhp31cIKLBINixoga8vU+dEcGURTlprVR1NR218QEJKjam0bIq/SjH5UkJ942rPsZh1zYkk6mCb99XnajOVKnV6xv3T+NRuH24yhMXtyHzoxVUyZyvYqaMOu0yZ4JrhhFxcL/oNWtfSZkblenzpu90qa+6rju+dR0o+TKkVz7Iv7rn9Bo4wKt4X/SflU0ekzZ/ZV5D0vSD/SBJHun0pYRXcKRGnDx97TeCKApSNJ8uQ5c6HEbZzfs/CmbmO5Umvdjux2VCJM+X5UkcQBTY462lJF+anCIqRIHFI3Az40ozi0BQJBtB4XBnnUTmvR0kwaMYhsal9iBHgazbphscHaWHbFuv+zpmNFKc6onwASa1nAPJW2hY0WkKHiJFqR2TgsK9jErcT+vY7TZmOyZFxvg38eddMdjSy9uERFecl42DAFu8jf3Vve18UENrVFkpJ8hNed85tU61OrJY9Ti/3T5mlU4uD7oi+9R+JqLLx40sl0zrWGMREj9pt7g3/X15UVxw2OQRN958J0pmXjxoFYhUC5oxiOyRcxC80pTlHIbuc0sMQfui8zYSTaKhziV/eNH+0K+8fOjCI8mSiMSRYJ77Txnu3VxeJHuDX7o51EF9X3j5mhDyuJ8zSwiGbJYYhQsER4Tb6mhzq/0h/QmoYuniaCTxPrRhEM2LJUsmBJ3UmoEeWlTDeyHFDMSZp430dUT4fhxramSV9oqI1vPrS2FwylrCZMFQBPATc61LYnZKmbrMjdvpJhGUTJSDJmPWihF0OIlsZTGltwEgiPCrT0dUpTSYNZ9g3ypGUqBsb332q/dEzDEkyMxv4CqinZaJ7ELyJ8KqyVF5ZWr/AA0Gw+8vd4Cx7yOdOdp4lwkp3H6A8aMlqEBKRp8Tck1dWy2yle0HGEIS2NVGe4D86oBKo1NaHtXZinlqUbjQeHDxqs47YikbrXrOabZk0V8A8aKpNSSsAoAiDMVHvCKyYtw7abUooWpEuUCnZFAqAKZoryYFd1kAUk4/I8adDoIo0IVQoTQESJFFDoVRqKUSdaRfUEkRwE0mh88NQaMRUbH0PQVbOYVN8qxPIOLA9KqnRXHqVtRJB1LqPABRE95SPOrx0QYP6NwwiJbSrwV2vxqjdCmgMeM3vB1Q5yCqa0fYpmi9NWlDBvQbqSE/1qCT6KNYviNnKBiONb9t9A6gzp2T6iqUvCNEk2q5RsGjOEbJVa3nTlOxVTodYrQvs7dojdwpVODT6k0lpoVGVuMZSQRf86ZrXWh7Y2KkqkDceHyqq43YpSZjQTEVEoUFDVrBEthfGdx3Cj4bBKVoN025VdejmzUqwiJjedJ1nlUrhtkoTqd0Va0woz9GxXCJg7/Sm5wagYiK1RDDaeG/hvpn+jmSZOW3dQ9MKKC1sRxW76ii/otY3elaW220nen04UkW2vvJ9KfTQUQqtvYROgUf5TRf+K2Dbq1HwG7+4qjOmOfkfEUA5k33cqx60hWXV3pVhjqyTbgPKmzvSHDKt1Ko0AsNfhVT6mSL24Rf40s23Gs7xp+dLqyC2WQdIWbhLRtV26IY8uYUqSj/ADFJjTQJ+fpWTdXzPy8O+tR9lv8A4VwXs8qJ5ob0+uNOGo26Y4vcV6Q7QDAbC7FxwJtuJn0p4MWSmAkzF93rVc9qibsX+/v/AIfnVn2Q4HGUK+8lJ8wD+Naxf7mi73KdiOlQbKkFElBIN94MUxxPScrFmk+J/LlUf0nRkxbqZ1VmH8wn8ajLREjyJmw895rCWpK6M23ZIYjaOZUwkWggf24fEVHvFKzPZ14AceAoXEDWd/OOXwpPJHHh5moyb7isIMMmY3/HuoDh0ilUN33/AN6OhHIxeptisRVhEE6A/wBXwoqcE3oU+pEUuk8vCfrlSikg7qWTCxqnDNDUHwOutCxhWwLBRHM/KllADcDGv964G24cPrdTyY7Y3OCRNxxvPGPhTllhpIgibW0O8H65TRSBIjn/AHNJ5N8k34U8mFs2fZjqU4RlIIADbYHgkCKoWDQkbXSYg9cSYm5UkmY8ZpfoZjXVSlxeZCUmxnW0Hla0fGkOka+qxDeJYglMZgrcpMwe4g+hrok9kzR8GndJW+swryBYlteUjXMEmPUVhgU5/qK8zW19HdppxOGbdVHbBBAMgEEpIHiKyjpHstWFeKCZQe02rimYHiNCONLUfDQpLuReddx1qvM0AxLu51fmfKhSaIXk/fA71CsrZAoH1zdxXdJ9fOuU6qD2lHdr9TSC8c2P8xHdmBpzgyFoWtKkwlK1STrlBUQN8wlRjgCdAaVMKYVDrqbJcIA3X+FKHEvb3D9b/rhSzrQSIKu3KgE9ke7mzdrNBgJzW3EHjTTB4jrW0uIlUyMoEHNmbSiJIkHrFEnQBtesGHjLwFMUViV71me86c6H7SqPzPhTM9cRIbQEkpCVBRXIU42gLCQBKSHAqRu4TUXjMY8l1aAD2DGsxYGD2Re9xFtOZrCY8WTheV94+Zjzo3XKFvzqtnaL2YiDqQPqL0b7c/wPp8qWEgxZIl0cZAv9RQgjXd+NAkH7tu+J7hx03UqudMt+U8eHpP0JChMu5dLG8fA/XOjIvxH4cKMlpUxx0+PdQib9rxHy+taGKjs0Hf3C3j5/GtU9kqf+7vf+sf8A80cd1ZV1qjz584rV/ZQoDDOlRuXleXVoir0vuHHkiva80SrDkf8AN/2etS/QF/rMKgHVBKT4e7/8SKZ+1NJUlgxIzKHmB8qbezXFgF9uQIKVjnIKVf8A1FaJ1q0P8iP9omEy4pKgPebtbekqBPqKrLbQi8R/bd51fPaYz2GndcpUk8gsAz5pA8aoYix08O8n5VjrKpsT5DpSOIPhy7qReSZtpxPf9etc5jm0G60ikHdtMfeJ00FZpPwIWGY8d2nLlXJnSb+cDfaaYK6QNJMhKyfCPjSGJ6RLUIS2Ejjf+1V05PsFMmh4nj9D40ATG764mqudqvq0WfACh6jELupSo4qP4VXSrljxLGt9sWKkA31UOW7zps7jW7Q5PdJ+AqPw2xgLrMjgI9b2qSawyAClG4j8eetLGIthROLBFiT3pj41zSi4RIsOETwtu3+lFGEEGSrURAHzNhak3yUkpBMgwBeTOm4R+VqK8CHbby2gcpixm2sa274pNWLcWRJBAFt8idw399McS0T2UlMCQTM3Bum/lSyF5U8h2QbRY7hVFKbSotOxukjuGQUpSHG9cpITlJuYpjtzaysQBKFpiSm2s3IBFhaN26oVnGEzoJgCBci+7d+NKrxoMkxa1yZNuOp7qW5S1JKOPYbKwifeWhHcY8uZ+hauGCQYyMgbtFX4xuHjNArFZldoiIsDOvEb4+MClm3AkwRMAQTbXmDAp7kCP6KCphIF94+IIozeyymYumbgaSARNtbGJ509VMmQLTAk6HeLjjXdcU/iZnjp5c6m2FsapYUOZvqoymUlKoBMAlJgnhRPspG5NuQI/tSgdgmQNN+6d/pSZe4/na1G4AtoImyfS092lOGkHgJ793dTVWIAH5R3fhRl4kRqZ9dD6UqGOFGdyZ74k0uEq4J+vGmCMQmNToTeiZyd58/zpOIDVVz3wDJO/f8AnRm5H7th37+/eKSAie78flSiGiQYVx74iR+NaAPA6I1+h9etAFmD+X1z8KbAREcdNI4X1P5UXElQgcZV6FXDgKVAtx8jXQxw5/Lxqd6H7acaxDTXWFLalBKkiIlVge+YEjluqqNrUbCASM2/n8qXwylyFBVxlWPAyKa/a7BOjYPaJhQ7gzlUAto9YBMSACFDvgk+FY/gulBw5KmlqzGLjQ67t+p1qec6WuutlDqUrzCJOu8TwnnyqqubPSCbDfPDfVuUW7LeK3TNrbxzGKwILhAQ62T+FuBBvyrE9p7IeS6pCllSQeyok5VAm3ceI4g1K4bHuMwELMABIBukBRH7JtvpI4laxObeQJ3a6DdpTepfAXGvcjEbIOkzqfLXvpZOy0jUz9H5U4ccyki86T3idPGusM0zA530tWeUiLYX7KgRBvvJsImBAA5/UU5QsE2kRNrHQXv4UVkWvprbnI/ChUoC0aQNfK/CpbsmwFKggTY8RG/f5E0dN4Mwo62O73f5qKhwJzSJgH8/Q+lKutkxp7sxyBsJ8aQBVqISkxqdN8ibk+J+FKC/Zygjut5RfSPKipsCd6bD64QCPGkmyRN5GnOLaW5R50AKlBNypQtx7Jte2h3132dF7m94BPdYaUDa7SbxI47iT+NCt0mF8vTgPKi2By0NlIA0Gs8PxgRP5UQJSBBHK4sJ5xbdXLUREW10vOgMz3etchZkXv4cBf640ACFIjiee/SRXKCd49D4HSgfVAAgHnvsOPhQiJiNRbzg+NqAE5Ez9Wnl9eNDCNZIO7h4ilerEWmR9f7qI2JA+QoCguRO6e+/fcigUlImCRc8onl4VyDO68T9WoyUA9wH40xiOXQSd8HWONKWj3uN/wAqEIJkzYGL/vZj/tPpSiWp0jQG4obASS2I1+u6klp+h60vMfUUVQH40WAiGxxP1r+FD1Y5+Q+VLFEa8fqeOlFynj6U7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2" name="AutoShape 6" descr="data:image/jpeg;base64,/9j/4AAQSkZJRgABAQAAAQABAAD/2wCEAAkGBxMSEhUTExIWFhUXGBUYFxgXGBgYGRcXFxcYGBYXFxceHSggGB0lHRUYITEhJSkrLi4uFx8zODMsNygtLisBCgoKDg0OGhAQGy0lHyUtLS0tLS0tLS0tLS0tLS0tLS0tLS0tLS0tLS0tLS0tLS0tLS0tLS0tLS0tLS0tLS0tLf/AABEIAL4BCgMBIgACEQEDEQH/xAAcAAAABwEBAAAAAAAAAAAAAAABAgMEBQYHAAj/xABIEAABAwIDBAcFBAgEAwkAAAABAgMRACEEEjEFQVFhBhMicYGRoQcysdHwFFLB4RUjQmJygpLxM0NTwhZj0ggkNERzg6Kys//EABoBAAMBAQEBAAAAAAAAAAAAAAABAgMEBQb/xAArEQACAgEDAwMDBAMAAAAAAAAAAQIREgMhMRNBUQRhkQUyQhQi4fBSodH/2gAMAwEAAhEDEQA/ALeXARXJcFQjeNilP0lyr1ekzjyRJZrxFKBY4VF/pGkXtoE0+k2PND93EgUgrGiowrJouU1otFdzPJ9h65igaScxRpvFKIaBq1FINxMPKNGBNLdUBQZadgJKoGxSuSgy0ADAoikij5aDLQAiUUGWlstdlp2IRiuNLZaDJQAkKcYV0g0nko7aKmST5GnRYGcWYoS/UW29AoVYuufo+DXMketmuC91RYxVD9t3mjpsWSHi8Ywy4gYhzIlwlKDoM4BVCibAQD3mBU0vZS4zNkLGttR8/CsM6V7f+1rJJUlDZIbTcRuKiPvH0FuNV77RlkJlIOsKNzxO4764p6ry2ex0RjtubkNpE5wpl5spMfrmlNzMwUyIULH8YpJe0OdZBsnbeKZMsPrQeAMpVvIWlXYUOSga0zoo+NqNKW1kbxDcdcxOVJnRxknRJI90nsnfBFb6GvB7T+TLU05coUxOIzUwWmnmLwy21FC0lKhqD5/Cm5FelGq2OZ2NimuyUsUUGWqsYmU0FuI86WKaZubHaUSSDJJPvK3+NRJy/EaruTfV1wbpWaGpsBLLRSKXiuKaLATSYoSujZaHLQAkaO2qhy1wRQAbNXE10UBFIDpo1Fy10UAGos1xouWgASqgCq7LXZaYCgFDloqTXTSANQUUnnThjZ7y/caWrmEqjziKG0uQGyqKRUqjo3i1aMnxKR8TTzC9C8Qo9sobHGcx8ALeoqHraa5kisJPsVsnnVF6W9JM6uqZX2BBUtJ95W4A8Bx3nuveva30ZbZwZcbfXLZR1jciHA4tKQpQFwBPMX43rF5rh1/VZLGPBvp6VbsNiHioydT60bDYVS/djWBKgmT90SdaRNPg26ltLnVy2RIJRKBCslyNFZud5EzIriNxmHSmRcagjTkQRTvZu03cO4HWHFNuD9pJiRY5VDRSbCQZBimK1Tc3PGlsIyVrCUpUpRNkp1PHdwm9AG1ezHpSrHOYlGKbbK1IaWSEwghMt+4ZAOhmf2jpFTXSTY+EZQXS71IJAGYgok6RNx3SeVYWzjcTg3j1LqkLIE9WZkXgG0KA5iKlMHtXaWMXkDjj0AZkqAKMoIMKTEHhpJq46stPeLoTgpcou5A4g8wQR4EWNGbZUr3UqV3An4U7wHS9TLSW38K6gpEZ1oIzc4CQBfdTlvp9hT+0kd8inL61JbLT/wB/wNegT/L+/JHu4JxN1NqSN2ZJE9060unYuJIkMGP4mR6FcjxqYwnSzDquFNz/ABAn1qTTt9sibeaawn9am/xS+TWP073KuK4UXNXFVfRHlBjXBVAk0eKQATQFVDkqY2DsA4gySUtgwVASZiYHz7qmU1FWxpW6RCFVclVaA10Mw41Liu9QHwAp030Wwo/yp71LP41zv1mmvJp0ZGdCgKhxrUW9i4dOjDf9IPxp0jDITohI7kgVD9auyK6D8mTNtlXupKu4E/CnbeyX1aMuf0KHxFanXVD9a+yH0F5MzT0bxZ0ZPipA/wB1OWuiGKOuRPer5A1odBFS/WT9h9GJRkdCXT7zqB3BSvlTlroMP2nye5AHxJq4KIFzVM9qnSRWDwkNKKXnjlbWI7EQVqvviw5mo/U6r7ldKJIM9DcONS4rvUB8AKeM9HMMn/JB/iKlfE1HezXG4h7ANLxOYr7QC1CFOIB7Kz38d8Tvq01D1ZvlspQj4GzGEbR7jaE/wpA+FLzQkUFZ3ZQFAZoQqs09tW0sbhUYd7CvraRmWhzKAe0cqmyqQRHYUPGN9CAzH2i9J1Y5SVLR1TzSnsPiEpKoWlLgU0b7gpC+ydCJ31SAaf7Wxq33VvOEFxw5lkAJBUdTAAA/vTGKTBATWpey4ocwT7LqQpsumUm4IUhGo7xWW1bvZvjQh9xBBPWIsdwKJVJ8CaTGWTAdGMPhioIIdJUFDrUglAEgZba31304RsxCXOsS2hCzmkgROa575NAcSEKkzmVFrXvHy8qfIenkK6NDT039zd+DnnrPsM1bJbKitSQpRgE6aaWFqFWxGFe8yg+FSQAoCqvSWjp1tFfBjnJ9xijZbCfdaR5T8aUVhWzq2g96U/Klyeddlq1CC2SQnJvuMxspj/QaHchI+Apf7Ox/pNeQ+dA8kUsJ5etc8oRcmqj8Dzl5FwK61AFUJTXSSATQByhywJ17r8opusKzCACDEbtD2j5EVlLVUQHXX8qdj2lMYPCpbQgrxH6zs6IH60gFau68DlpINQ7gIkEncRbj3WIrOukClfacTE5QUmJ0JCYPfc+dcevqNqmb6K3PRXs76Sr2hhlPOISghxSBlmCEhJBv/FHhVoqp+zxptvZ+GS2pKh1aSpSYhSyJWbb80zU8jaTZdLOdPWpQFlE9oIUSkKjhKTXK0bJj6a6aS60Ui6vnSodi63YoiXJpsKUQaqgDLWsUVLizS6TVVxPtEwLb2IYUtQcw6VqXKTlVkAzJQreqTEcZ4UgKR7ZuljyV/o9AyoKELdVvWFEwgcE9m+8xGkz3sz2nhsThVM40ZhgVHEoUtSoCADqZuEmezpBTwp30mXgdtbP+2haMK+32MzqgIUL9S4qYKVTIVumfvCojYvQHEMbNxz7ioU4wsIbQQrMlCg4FlaVQQoIsOCpPAMRM9H/a4vEYxtpeHQhlxQQIVK0qUQEEqMJIm0RvtO/WJryl0V2snC4pnELSVpbVmKREnskCJtqQfCt+9n/TRO02nFZA242uFIzZuyZKFTA1AI7waQy3zWRe2Lppi8LiEYfDudUnq0uFQAKiorUAJOg7Gm+TWsk1iX/aAwSg9hn8vYKFNFW7OFFaU+RUfA0cAXr2YdKzj8JmcP69o5HbRO9CwNBmHDeFVZdq4BnFMrYfQFtrEKSZG+QQRcEEAgi4IFYd7F9qN4VzFPPr6tnq2wVqkJK85ypB3qjNYXsedWD217eV1GDOHfIQ8VOBTaykqSgIKCCLxKgZ4gUe4GfbY2GzhNpuYR5f6kKWkLkktpdbJYWqN6StsnjB3GqmRTzG4xx5anHVqWtUZlKMqMAASe4AeFN1CpYxMVaugzEFx3KSeyhBHMyuBv0QJ3Zqqk8q0PZbSWWw2V5SMoscszdZzDncHQfCGxSdIlcI7OZK7EKkAzOXiToNQKVS2F+6oEAhJveZjxFjUa032yhCguQZJsCEiQSBHGJPGpDaDbhhRISBlSUz2T3DvixjStIzclVXX95OdxQ4fPVgkAn8bVGL2kpRASImI/G8xb8KX67InJnCSY1vJ/cjS6rflTLE4sAC67ghRtA3EExy7rVWprTrZ0vAlFAqxijczYax3a/Xzp6naCoO4yQRflpb68ZqH2bh9EyCCJk6zyUPe011vS+XLmJQeE8Rx5/nWcHL72wk1why9izPO1xpqONFVtNc6p+v/dpBhIUqCRpMGOGo3jzoxw7m5IjdppRJSluCaRaCkUR1yLTFERmvNJLYJ1Ne43F7WZUxXDuQZ1BA1mZ4cP70gnFAOgfeiAAlJgzmX3xBJ/d0kU0KHErN4SOE6RN075n0pTFgOJ90KUJKSkhRCgRqk2NhfuNq8zUnfG1GsUPlABMTByFUDKTlTOUwNJIVuIgbqh+n2yG28IhaUjrDZawIK8vu5uMJAHhS2FcJSYEAZrZiAkKBiLxaCIjh3B/tpCThUhUKSFb5hIUkAiSeKjBrGUrW5rDZhfYl0nBScApMFIW62qfeBXK0kbiCsRGt+F1dkqX/AMUYg7urOafudQwBH82Wqp7H0FO04yZilt0FU2QBAzc5ICf5q29OCR1qngkBxSUpUreUpJKQe4qPnUZUa0SyRNHKBTZtyKU6yqyFQKxFVTo300TjMbicKhsgYe2efeIUUKhMSIUCN81Z3HRFVzol0Tw+BW841nUt4ypSzmIGZSgkW0lXeYEzTyCjPvbF0ufGK+ysPrbQ2kFZbUUkuLEwVC9k5bfvX3QPRboH+lW3NoOvFHXJeypSMxS+FLQpSp95EpzBIg9qJtJsXSn2WIxmMOITiOpSvKXEBvMSoWUpKiqASI3RbfV92JsxnCMoYYTlbQIAkk3Mkkm5JJJJ50WB5PUlSSUqSUqBhSVAggjcoHQi9bngulrWB2Lh0vrT16sKSy0CMykkEM6DsjKU3PA6kVJ9Luhmypdx2KQUkHrHD1iwlcCMpQCQZgWSJPiZ8/7X2kvEvLfcgKWZgaISLJQn91KQEjuosfI2TYAcK1D2CMA4rEOSQUNISBeD1iySTut1Yj+I1ls1MdGelGIwDgcZWcsguNyMrgGoVIsY0VqKSGz1QpyqJ7Ydpoa2coLbS4XHG0ISsEpzA55MEaBCjryq1sYnrEJWmwUlKhIgwoAiRxvWSe3vErIwiL9XmdUeBWAkJ9CrzqmSZhitouOAJKiG0klDYJ6tF1GEJ3e+q+tzJNKYraTjjTLSjKWesDfIOKCiO6R61HINSew9ku4pwtMgFeRxYExIbQVkDiTEDmagYxmiqNcDNdlmAASSYAFySdABvNIZJdFmQvFtZgCkEqMxHZBgkHWDBjlV2OAz9aQsnKQQrcodW3Cco7Q1VeLGKryGPsmFwziRD7/WrKhqGeylKRwB97xNNcJj3EHMFnN4GL6iQQNN0VLa7kSW5cnMX2coICiDJKQDJSqTGhnNrINhxp1i3D2CSCMwBgiZCSsK1IvHLdpVNTjnFlCFOqNwLzIk6X76fYgSp0Cwbmx3gLCfGlHWcGQ4WWIZCP2ZgyZnlrvF6Y7RGVGYIAmBOWLSOXjfSq+3iikgiQd3LfYacfOpDC7VcGcqUVjLGVV5uLgm88e/lWr9RmqaojCgUDOoAWO8jgY1IJjT0NOsXZuRcDSJM2m2m4/3qNVtABJSEkCSSMxFyNed4OtGXtxGQgJHanMAkAct9iLnThzqIyXA3EcJSVLyrMRxG7eOJFtRT8pbFusT4p/OonFbVQtKcgINxlMwNbgnUgwY0kb6Kekat5V608lH3+f+hgWbG7bbZPalQJtlIJGmotFBgdvtOkphSTeM2hAvMjS1Q7+w3depIJkkrVcj+Y8j5UdvYLg/yRPDME6z+930fqp37FY+xJsYpkqJU4m6gPeGgQBM66mly3h4lOW9rLEyLAnKZO/UyPOIg9H3R/5dvgQVtyDvsVa/KlnNhYpP+SAdDdv/AKqnrv8AxFixPEA9YQlCiAAJ7RMWvImBb0NPMfnGzXJTP62wPAlEfj5UC9j44HKWzwjODG6LGn7OyHjhnGVgZluoiSYE5RcxyqFJt8FxTsm/ZRshhOH+1IEuvCHCf2S2ShSE8AVJKjxkcBV/QiKq/s8wimsNkVFlqIiYhUHeBvJq31XJouBq6ikQadP6VGvOFNMBR1W6lmpAvUcy4VKAFSC3IqL3KoOt2o3FdImWn2sO4uHXQooTxy8eE7uMHhR38TwrNunGynVYxGPKx1OHQlSkpJDkNZ3CBaDmMJ10Jq0xUVn2s9JXMVjFM6M4dRQhPFYstZ5zYchzNUiat+09nK2piS/hUKR1iUqd6yyUKkoJSr9sdgmBw8rBi+h+zsGypx9bhOQpzFQkqIN20ARm4C8W76eQJGXk1wSVQlPvGAO82A8652JOWcsmM0TE2mLTGsVN9DtiKxT6TH6ptSVOHdAM5O8x4A026EeiMG4UtttkyoIQCZmSEgEydfzrKfbqyvNhlz+qCXE9yyUkz3gCO41ozONAGaY50jidptFJSsBQO4gEHzqeogxPOTuGWgJK0KSFiU5gRmHETqKuHsq2ViH8e2thRQllSVvLkgBuboJ35wCI4BR3VMdN8InFhagYdbCVNyYTkH+KnhMZT/LTPZO2E4fYTwaUgPuPJZzoP6zqnB1igoao9xxO6QmRuohLJWE1RU+kToVi8QrMgpLzsKR/h5esUAURqmIiN1bZh+geFZwqWEiMQUZF4hIheVRlwpJnKTJA4W4VmPs86EK2i7JKU4dpTfXSSFKSqTkQANSEkTaJradu4/q3FDckSfKQBV+7IMf6ZYV57GOFtmGmh1LV0gZG5Ai+mbNHKKjE7BeTJU3AvEqT4b/StDcxzRCiplBneWm5BJmTe+/zpJvHMAycOyqQYs2Nd/fXG9aPkChnZ60BJBGYGdZvqNKeYxvMXO1dxU8f2ie8HTzq3nabQMjCs6R+zbnaitbWQCYaEkR/iqAFwZGoBtHiaXUj5ApH2EAXcEnujlauRh071z3D86vaNvLuAcumqp04HLNGG33AbKRcQc3a3giLW0pdWPkKRRRgs5AGbhOU3py50ZK7hLs/wEye7wq3/wDEChmlLRzAA/q5kSDy4b6QO3oKsrLPaEEhsgkSDeF8QKOqu1ideSqN9G3E+8h7dJ6pQA5zT9Ox0gXwrpPHtX9KnsPt9SZywiYkDOZjTVdqOek7nLyV/wBVJ6t+RbeRgrpNiIAzeMDT6NJK6RYgmes3z7qPlUT1w4UAxH7vp+dTchWyTc21iD/mnyT8q57a7yplczc9lM/Co0YkcvShL/L4UtxWx4doPTPWKmZnfPGasuyesXs7ErLisyVggyZGVKSYO6xNU0PngPMfKtL6C4TPgFhWjq1jjbKETpxB8q0002xrkH2WvKKH8yiQFNxmJMSFTfwHlV3LtUz2d4NbbDqnAQVOlF/+VKSf6iofy1Y3lE91bwdRVmsFsLP4mo57FzPAC9NcW8RVU6Q9Ii0nq2iCsmSTfLwtVZeC6otL+1WcIjrHlwpXupF1Eck7+/Sq1i/aCtcpaZIH3lqg+QBFUxx9aiVKUVKNypVyfrhpRUEjf+FZdRWQtRF1wPSp3RxHiI+FSeKX16CICkrBBG4gi4qht46NaeYbawTooedWknwy77osbWF6hsIQhKECyUp04m3j61F7WwTOJy9cgqymUiVAX10I4Uzd2oo3zGaaKxytc1GLXBSfkDFdF8Kt3rFBwC0oBATYACLSBAFgasGGdYZSEtgJSP2QCBVbXj1cSTxoinlq1PrUydcslziiw43bQNgYtUQ/jlm4VNNEg8B40dq5HZAkgSOfjWfUV8EdXwNsZjyf2dPo039nzDLy8Ts94BCMQiUOKIlp1onqVXIn3yItOm+pfGbLJFqY9COi6X8fmcdQ22y60spUoBbijC0pQJ0mJPOBfTohyVN7Gv8ARnYLOx8AuVZ8oW665lylRCZJCZMAJSABJ051nGO26rEJzuCFOQsp+6DdKecCB4Vr/SDZ4xOFeYUopDjakFQ1GZJE1hAQIF/Kl6iTSpdzGT2HIcTQF1NNwUxafIV3D3jw+oriogcB1NAX00gk8Afn5Vxk/smigFDiR/aa7rzw+NJdr7tuf1eirBBNgOVPEKFVumxymDoY1pI4gUAJG8eFBn3SKMQoVUsjUETe43VwxA5elJzzFBm/eH140YioQITwV5UYIH3TVsTgMINVk/zGu6nBj46q+ddHRfk0oqgT+4aDN+78Kt7beEOgF+IUaEs4bgjy4f2p9D3Ciu7J2e7iHUtISJJuZslO9R5D8q2/AYZLTSGUDsoAA4mN/eSZ86q3R1pplGZKQOsi4ESB7t/Xxq1bHdKgpRFhp31cIKLBINixoga8vU+dEcGURTlprVR1NR218QEJKjam0bIq/SjH5UkJ942rPsZh1zYkk6mCb99XnajOVKnV6xv3T+NRuH24yhMXtyHzoxVUyZyvYqaMOu0yZ4JrhhFxcL/oNWtfSZkblenzpu90qa+6rju+dR0o+TKkVz7Iv7rn9Bo4wKt4X/SflU0ekzZ/ZV5D0vSD/SBJHun0pYRXcKRGnDx97TeCKApSNJ8uQ5c6HEbZzfs/CmbmO5Umvdjux2VCJM+X5UkcQBTY462lJF+anCIqRIHFI3Az40ozi0BQJBtB4XBnnUTmvR0kwaMYhsal9iBHgazbphscHaWHbFuv+zpmNFKc6onwASa1nAPJW2hY0WkKHiJFqR2TgsK9jErcT+vY7TZmOyZFxvg38eddMdjSy9uERFecl42DAFu8jf3Vve18UENrVFkpJ8hNed85tU61OrJY9Ti/3T5mlU4uD7oi+9R+JqLLx40sl0zrWGMREj9pt7g3/X15UVxw2OQRN958J0pmXjxoFYhUC5oxiOyRcxC80pTlHIbuc0sMQfui8zYSTaKhziV/eNH+0K+8fOjCI8mSiMSRYJ77Txnu3VxeJHuDX7o51EF9X3j5mhDyuJ8zSwiGbJYYhQsER4Tb6mhzq/0h/QmoYuniaCTxPrRhEM2LJUsmBJ3UmoEeWlTDeyHFDMSZp430dUT4fhxramSV9oqI1vPrS2FwylrCZMFQBPATc61LYnZKmbrMjdvpJhGUTJSDJmPWihF0OIlsZTGltwEgiPCrT0dUpTSYNZ9g3ypGUqBsb332q/dEzDEkyMxv4CqinZaJ7ELyJ8KqyVF5ZWr/AA0Gw+8vd4Cx7yOdOdp4lwkp3H6A8aMlqEBKRp8Tck1dWy2yle0HGEIS2NVGe4D86oBKo1NaHtXZinlqUbjQeHDxqs47YikbrXrOabZk0V8A8aKpNSSsAoAiDMVHvCKyYtw7abUooWpEuUCnZFAqAKZoryYFd1kAUk4/I8adDoIo0IVQoTQESJFFDoVRqKUSdaRfUEkRwE0mh88NQaMRUbH0PQVbOYVN8qxPIOLA9KqnRXHqVtRJB1LqPABRE95SPOrx0QYP6NwwiJbSrwV2vxqjdCmgMeM3vB1Q5yCqa0fYpmi9NWlDBvQbqSE/1qCT6KNYviNnKBiONb9t9A6gzp2T6iqUvCNEk2q5RsGjOEbJVa3nTlOxVTodYrQvs7dojdwpVODT6k0lpoVGVuMZSQRf86ZrXWh7Y2KkqkDceHyqq43YpSZjQTEVEoUFDVrBEthfGdx3Cj4bBKVoN025VdejmzUqwiJjedJ1nlUrhtkoTqd0Va0woz9GxXCJg7/Sm5wagYiK1RDDaeG/hvpn+jmSZOW3dQ9MKKC1sRxW76ii/otY3elaW220nen04UkW2vvJ9KfTQUQqtvYROgUf5TRf+K2Dbq1HwG7+4qjOmOfkfEUA5k33cqx60hWXV3pVhjqyTbgPKmzvSHDKt1Ko0AsNfhVT6mSL24Rf40s23Gs7xp+dLqyC2WQdIWbhLRtV26IY8uYUqSj/ADFJjTQJ+fpWTdXzPy8O+tR9lv8A4VwXs8qJ5ob0+uNOGo26Y4vcV6Q7QDAbC7FxwJtuJn0p4MWSmAkzF93rVc9qibsX+/v/AIfnVn2Q4HGUK+8lJ8wD+Naxf7mi73KdiOlQbKkFElBIN94MUxxPScrFmk+J/LlUf0nRkxbqZ1VmH8wn8ajLREjyJmw895rCWpK6M23ZIYjaOZUwkWggf24fEVHvFKzPZ14AceAoXEDWd/OOXwpPJHHh5moyb7isIMMmY3/HuoDh0ilUN33/AN6OhHIxeptisRVhEE6A/wBXwoqcE3oU+pEUuk8vCfrlSikg7qWTCxqnDNDUHwOutCxhWwLBRHM/KllADcDGv964G24cPrdTyY7Y3OCRNxxvPGPhTllhpIgibW0O8H65TRSBIjn/AHNJ5N8k34U8mFs2fZjqU4RlIIADbYHgkCKoWDQkbXSYg9cSYm5UkmY8ZpfoZjXVSlxeZCUmxnW0Hla0fGkOka+qxDeJYglMZgrcpMwe4g+hrok9kzR8GndJW+swryBYlteUjXMEmPUVhgU5/qK8zW19HdppxOGbdVHbBBAMgEEpIHiKyjpHstWFeKCZQe02rimYHiNCONLUfDQpLuReddx1qvM0AxLu51fmfKhSaIXk/fA71CsrZAoH1zdxXdJ9fOuU6qD2lHdr9TSC8c2P8xHdmBpzgyFoWtKkwlK1STrlBUQN8wlRjgCdAaVMKYVDrqbJcIA3X+FKHEvb3D9b/rhSzrQSIKu3KgE9ke7mzdrNBgJzW3EHjTTB4jrW0uIlUyMoEHNmbSiJIkHrFEnQBtesGHjLwFMUViV71me86c6H7SqPzPhTM9cRIbQEkpCVBRXIU42gLCQBKSHAqRu4TUXjMY8l1aAD2DGsxYGD2Re9xFtOZrCY8WTheV94+Zjzo3XKFvzqtnaL2YiDqQPqL0b7c/wPp8qWEgxZIl0cZAv9RQgjXd+NAkH7tu+J7hx03UqudMt+U8eHpP0JChMu5dLG8fA/XOjIvxH4cKMlpUxx0+PdQib9rxHy+taGKjs0Hf3C3j5/GtU9kqf+7vf+sf8A80cd1ZV1qjz584rV/ZQoDDOlRuXleXVoir0vuHHkiva80SrDkf8AN/2etS/QF/rMKgHVBKT4e7/8SKZ+1NJUlgxIzKHmB8qbezXFgF9uQIKVjnIKVf8A1FaJ1q0P8iP9omEy4pKgPebtbekqBPqKrLbQi8R/bd51fPaYz2GndcpUk8gsAz5pA8aoYix08O8n5VjrKpsT5DpSOIPhy7qReSZtpxPf9etc5jm0G60ikHdtMfeJ00FZpPwIWGY8d2nLlXJnSb+cDfaaYK6QNJMhKyfCPjSGJ6RLUIS2Ejjf+1V05PsFMmh4nj9D40ATG764mqudqvq0WfACh6jELupSo4qP4VXSrljxLGt9sWKkA31UOW7zps7jW7Q5PdJ+AqPw2xgLrMjgI9b2qSawyAClG4j8eetLGIthROLBFiT3pj41zSi4RIsOETwtu3+lFGEEGSrURAHzNhak3yUkpBMgwBeTOm4R+VqK8CHbby2gcpixm2sa274pNWLcWRJBAFt8idw399McS0T2UlMCQTM3Bum/lSyF5U8h2QbRY7hVFKbSotOxukjuGQUpSHG9cpITlJuYpjtzaysQBKFpiSm2s3IBFhaN26oVnGEzoJgCBci+7d+NKrxoMkxa1yZNuOp7qW5S1JKOPYbKwifeWhHcY8uZ+hauGCQYyMgbtFX4xuHjNArFZldoiIsDOvEb4+MClm3AkwRMAQTbXmDAp7kCP6KCphIF94+IIozeyymYumbgaSARNtbGJ509VMmQLTAk6HeLjjXdcU/iZnjp5c6m2FsapYUOZvqoymUlKoBMAlJgnhRPspG5NuQI/tSgdgmQNN+6d/pSZe4/na1G4AtoImyfS092lOGkHgJ793dTVWIAH5R3fhRl4kRqZ9dD6UqGOFGdyZ74k0uEq4J+vGmCMQmNToTeiZyd58/zpOIDVVz3wDJO/f8AnRm5H7th37+/eKSAie78flSiGiQYVx74iR+NaAPA6I1+h9etAFmD+X1z8KbAREcdNI4X1P5UXElQgcZV6FXDgKVAtx8jXQxw5/Lxqd6H7acaxDTXWFLalBKkiIlVge+YEjluqqNrUbCASM2/n8qXwylyFBVxlWPAyKa/a7BOjYPaJhQ7gzlUAto9YBMSACFDvgk+FY/gulBw5KmlqzGLjQ67t+p1qec6WuutlDqUrzCJOu8TwnnyqqubPSCbDfPDfVuUW7LeK3TNrbxzGKwILhAQ62T+FuBBvyrE9p7IeS6pCllSQeyok5VAm3ceI4g1K4bHuMwELMABIBukBRH7JtvpI4laxObeQJ3a6DdpTepfAXGvcjEbIOkzqfLXvpZOy0jUz9H5U4ccyki86T3idPGusM0zA530tWeUiLYX7KgRBvvJsImBAA5/UU5QsE2kRNrHQXv4UVkWvprbnI/ChUoC0aQNfK/CpbsmwFKggTY8RG/f5E0dN4Mwo62O73f5qKhwJzSJgH8/Q+lKutkxp7sxyBsJ8aQBVqISkxqdN8ibk+J+FKC/Zygjut5RfSPKipsCd6bD64QCPGkmyRN5GnOLaW5R50AKlBNypQtx7Jte2h3132dF7m94BPdYaUDa7SbxI47iT+NCt0mF8vTgPKi2By0NlIA0Gs8PxgRP5UQJSBBHK4sJ5xbdXLUREW10vOgMz3etchZkXv4cBf640ACFIjiee/SRXKCd49D4HSgfVAAgHnvsOPhQiJiNRbzg+NqAE5Ez9Wnl9eNDCNZIO7h4ilerEWmR9f7qI2JA+QoCguRO6e+/fcigUlImCRc8onl4VyDO68T9WoyUA9wH40xiOXQSd8HWONKWj3uN/wAqEIJkzYGL/vZj/tPpSiWp0jQG4obASS2I1+u6klp+h60vMfUUVQH40WAiGxxP1r+FD1Y5+Q+VLFEa8fqeOlFynj6U7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Ladys-Manor PL Shakira_heif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7137" y="0"/>
            <a:ext cx="1664205" cy="118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USDA evaluation history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1792" y="1371600"/>
          <a:ext cx="8364859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0720"/>
                <a:gridCol w="3001993"/>
                <a:gridCol w="3032146"/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</a:pP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Year</a:t>
                      </a:r>
                      <a:endParaRPr lang="en-US" sz="27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</a:pPr>
                      <a:r>
                        <a:rPr lang="en-US" sz="27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Breeding</a:t>
                      </a:r>
                      <a:r>
                        <a:rPr lang="en-US" sz="27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 program</a:t>
                      </a:r>
                      <a:endParaRPr lang="en-US" sz="27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</a:pPr>
                      <a:r>
                        <a:rPr lang="en-US" sz="27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Data sources added</a:t>
                      </a:r>
                      <a:endParaRPr lang="en-US" sz="27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&lt;</a:t>
                      </a: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1937</a:t>
                      </a:r>
                      <a:endParaRPr lang="en-US" sz="27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Mass</a:t>
                      </a:r>
                      <a:r>
                        <a:rPr lang="en-US" sz="2700" b="1" baseline="0" dirty="0" smtClean="0">
                          <a:latin typeface="Calibri" pitchFamily="34" charset="0"/>
                        </a:rPr>
                        <a:t> selection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Own phenotype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193</a:t>
                      </a:r>
                      <a:r>
                        <a:rPr lang="en-US" sz="27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7–</a:t>
                      </a: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62</a:t>
                      </a:r>
                      <a:endParaRPr lang="en-US" sz="27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Means of relatives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Daughters, dams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196</a:t>
                      </a:r>
                      <a:r>
                        <a:rPr lang="en-US" sz="2700" b="1" spc="20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2</a:t>
                      </a:r>
                      <a:r>
                        <a:rPr lang="en-US" sz="27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–</a:t>
                      </a: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89</a:t>
                      </a:r>
                      <a:endParaRPr lang="en-US" sz="27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Sire models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Herd-year-season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198</a:t>
                      </a:r>
                      <a:r>
                        <a:rPr lang="en-US" sz="27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9–</a:t>
                      </a: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present</a:t>
                      </a:r>
                      <a:endParaRPr lang="en-US" sz="27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Animal models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Full pedigrees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199</a:t>
                      </a:r>
                      <a:r>
                        <a:rPr lang="en-US" sz="27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5–</a:t>
                      </a: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present</a:t>
                      </a:r>
                      <a:endParaRPr lang="en-US" sz="27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MACE</a:t>
                      </a:r>
                      <a:r>
                        <a:rPr lang="en-US" sz="27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*</a:t>
                      </a:r>
                      <a:r>
                        <a:rPr lang="en-US" sz="2700" b="1" dirty="0" smtClean="0">
                          <a:latin typeface="Calibri" pitchFamily="34" charset="0"/>
                        </a:rPr>
                        <a:t> models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Foreign daughters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200</a:t>
                      </a:r>
                      <a:r>
                        <a:rPr lang="en-US" sz="27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9–</a:t>
                      </a: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present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Genomic models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Marker genotypes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201</a:t>
                      </a:r>
                      <a:r>
                        <a:rPr lang="en-US" sz="2700" b="1" spc="200" baseline="0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3–</a:t>
                      </a: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future</a:t>
                      </a:r>
                      <a:endParaRPr lang="en-US" sz="27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Biologic models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Causal mutations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41561" y="5439540"/>
            <a:ext cx="55356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FFFF"/>
                </a:solidFill>
                <a:latin typeface="Calibri" pitchFamily="34" charset="0"/>
              </a:rPr>
              <a:t>*MACE = multi-trait across-country evaluation</a:t>
            </a:r>
            <a:endParaRPr lang="en-US" sz="2200" b="1" dirty="0">
              <a:solidFill>
                <a:srgbClr val="00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evaluation programs </a:t>
            </a:r>
            <a:r>
              <a:rPr lang="en-US" dirty="0" smtClean="0">
                <a:solidFill>
                  <a:srgbClr val="00FF00"/>
                </a:solidFill>
              </a:rPr>
              <a:t>(Dec. 2014)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873129"/>
          </a:xfrm>
        </p:spPr>
        <p:txBody>
          <a:bodyPr/>
          <a:lstStyle/>
          <a:p>
            <a:pPr marL="284163" indent="-284163">
              <a:lnSpc>
                <a:spcPts val="2700"/>
              </a:lnSpc>
              <a:spcAft>
                <a:spcPts val="2400"/>
              </a:spcAft>
            </a:pPr>
            <a:r>
              <a:rPr lang="en-US" sz="2500" dirty="0" smtClean="0"/>
              <a:t>Replaced </a:t>
            </a:r>
            <a:r>
              <a:rPr lang="en-US" sz="2500" dirty="0" smtClean="0">
                <a:solidFill>
                  <a:srgbClr val="FFF000"/>
                </a:solidFill>
              </a:rPr>
              <a:t>animal model</a:t>
            </a:r>
            <a:r>
              <a:rPr lang="en-US" sz="2500" dirty="0" smtClean="0"/>
              <a:t> programs used since </a:t>
            </a:r>
            <a:r>
              <a:rPr lang="en-US" sz="2500" dirty="0" smtClean="0">
                <a:solidFill>
                  <a:srgbClr val="00FF00"/>
                </a:solidFill>
              </a:rPr>
              <a:t>1989</a:t>
            </a:r>
          </a:p>
          <a:p>
            <a:pPr marL="284163" indent="-284163">
              <a:lnSpc>
                <a:spcPts val="2700"/>
              </a:lnSpc>
              <a:spcAft>
                <a:spcPts val="0"/>
              </a:spcAft>
            </a:pPr>
            <a:r>
              <a:rPr lang="en-US" sz="2500" dirty="0" smtClean="0"/>
              <a:t>New options</a:t>
            </a:r>
          </a:p>
          <a:p>
            <a:pPr marL="630238" lvl="1" indent="-233363">
              <a:lnSpc>
                <a:spcPts val="2700"/>
              </a:lnSpc>
              <a:spcAft>
                <a:spcPts val="0"/>
              </a:spcAft>
            </a:pPr>
            <a:r>
              <a:rPr lang="en-US" sz="2500" dirty="0" smtClean="0"/>
              <a:t>Multitrait models </a:t>
            </a:r>
          </a:p>
          <a:p>
            <a:pPr marL="630238" lvl="1" indent="-233363">
              <a:lnSpc>
                <a:spcPts val="2700"/>
              </a:lnSpc>
              <a:spcAft>
                <a:spcPts val="0"/>
              </a:spcAft>
            </a:pPr>
            <a:r>
              <a:rPr lang="en-US" sz="2500" dirty="0" smtClean="0"/>
              <a:t>Multiple class and regression variables</a:t>
            </a:r>
          </a:p>
          <a:p>
            <a:pPr marL="630238" lvl="1" indent="-233363">
              <a:lnSpc>
                <a:spcPts val="2700"/>
              </a:lnSpc>
              <a:spcAft>
                <a:spcPts val="0"/>
              </a:spcAft>
            </a:pPr>
            <a:r>
              <a:rPr lang="en-US" sz="2500" dirty="0" smtClean="0"/>
              <a:t>Factors and weights differ by trait</a:t>
            </a:r>
          </a:p>
          <a:p>
            <a:pPr marL="630238" lvl="1" indent="-233363">
              <a:lnSpc>
                <a:spcPts val="2700"/>
              </a:lnSpc>
              <a:spcAft>
                <a:spcPts val="0"/>
              </a:spcAft>
            </a:pPr>
            <a:r>
              <a:rPr lang="en-US" sz="2500" dirty="0" smtClean="0"/>
              <a:t>Random regressions</a:t>
            </a:r>
          </a:p>
          <a:p>
            <a:pPr marL="630238" lvl="1" indent="-233363">
              <a:lnSpc>
                <a:spcPts val="2700"/>
              </a:lnSpc>
              <a:spcAft>
                <a:spcPts val="0"/>
              </a:spcAft>
            </a:pPr>
            <a:r>
              <a:rPr lang="en-US" sz="2500" dirty="0" smtClean="0"/>
              <a:t>Foreign data included</a:t>
            </a:r>
          </a:p>
          <a:p>
            <a:pPr marL="630238" lvl="1" indent="-233363">
              <a:lnSpc>
                <a:spcPts val="2700"/>
              </a:lnSpc>
              <a:spcAft>
                <a:spcPts val="2400"/>
              </a:spcAft>
            </a:pPr>
            <a:r>
              <a:rPr lang="en-US" sz="2500" dirty="0" smtClean="0"/>
              <a:t>Parallel processing</a:t>
            </a:r>
          </a:p>
          <a:p>
            <a:pPr marL="284163" indent="-284163">
              <a:lnSpc>
                <a:spcPts val="2700"/>
              </a:lnSpc>
              <a:spcAft>
                <a:spcPts val="2400"/>
              </a:spcAft>
            </a:pPr>
            <a:r>
              <a:rPr lang="en-US" sz="2500" dirty="0" smtClean="0"/>
              <a:t>Developed  for  transition to </a:t>
            </a:r>
            <a:r>
              <a:rPr lang="en-US" sz="2500" dirty="0" smtClean="0">
                <a:solidFill>
                  <a:srgbClr val="FFF000"/>
                </a:solidFill>
              </a:rPr>
              <a:t>single-step model</a:t>
            </a:r>
            <a:r>
              <a:rPr lang="en-US" sz="2500" dirty="0" smtClean="0"/>
              <a:t> (genotypes, phenotypes, pedigree)</a:t>
            </a:r>
          </a:p>
          <a:p>
            <a:pPr marL="284163" indent="-284163">
              <a:lnSpc>
                <a:spcPts val="2700"/>
              </a:lnSpc>
            </a:pPr>
            <a:r>
              <a:rPr lang="en-US" sz="2500" dirty="0" smtClean="0"/>
              <a:t>Approximate </a:t>
            </a:r>
            <a:r>
              <a:rPr lang="en-US" sz="2500" dirty="0" smtClean="0">
                <a:solidFill>
                  <a:srgbClr val="FFF000"/>
                </a:solidFill>
              </a:rPr>
              <a:t>G</a:t>
            </a:r>
            <a:r>
              <a:rPr lang="en-US" sz="2500" baseline="30000" dirty="0" smtClean="0">
                <a:solidFill>
                  <a:srgbClr val="FFF000"/>
                </a:solidFill>
              </a:rPr>
              <a:t>–1</a:t>
            </a:r>
            <a:r>
              <a:rPr lang="en-US" sz="2500" dirty="0" smtClean="0"/>
              <a:t> for </a:t>
            </a:r>
            <a:r>
              <a:rPr lang="en-US" sz="2500" dirty="0" smtClean="0">
                <a:solidFill>
                  <a:srgbClr val="FFF000"/>
                </a:solidFill>
              </a:rPr>
              <a:t>&gt;1 million</a:t>
            </a:r>
            <a:r>
              <a:rPr lang="en-US" sz="2500" dirty="0" smtClean="0"/>
              <a:t> genotypes?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Current computation:  </a:t>
            </a:r>
            <a:r>
              <a:rPr lang="en-US" dirty="0" smtClean="0">
                <a:solidFill>
                  <a:srgbClr val="00FF00"/>
                </a:solidFill>
              </a:rPr>
              <a:t>multistep</a:t>
            </a:r>
            <a:endParaRPr lang="en-US" dirty="0">
              <a:solidFill>
                <a:srgbClr val="00FF00"/>
              </a:solidFill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511029" y="1233488"/>
          <a:ext cx="8226428" cy="45768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40342"/>
                <a:gridCol w="1233577"/>
                <a:gridCol w="1889185"/>
                <a:gridCol w="126332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Steps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9144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Time (hours)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9144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Processors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9144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Memory (</a:t>
                      </a:r>
                      <a:r>
                        <a:rPr lang="en-US" sz="2600" b="1" dirty="0" err="1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Gbytes</a:t>
                      </a: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)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91440" anchor="b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Extract data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and pedigree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tabLst>
                          <a:tab pos="741363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10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/>
                </a:tc>
                <a:tc>
                  <a:txBody>
                    <a:bodyPr/>
                    <a:lstStyle/>
                    <a:p>
                      <a:pPr algn="r" defTabSz="0">
                        <a:lnSpc>
                          <a:spcPts val="2800"/>
                        </a:lnSpc>
                        <a:tabLst>
                          <a:tab pos="45720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7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777240" marT="0"/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ts val="2800"/>
                        </a:lnSpc>
                        <a:tabLst>
                          <a:tab pos="36576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1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/>
                </a:tc>
              </a:tr>
              <a:tr h="411296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Inbreeding and </a:t>
                      </a:r>
                      <a:r>
                        <a:rPr lang="en-US" sz="26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heterosis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tabLst>
                          <a:tab pos="741363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8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/>
                </a:tc>
                <a:tc>
                  <a:txBody>
                    <a:bodyPr/>
                    <a:lstStyle/>
                    <a:p>
                      <a:pPr algn="r" defTabSz="0">
                        <a:lnSpc>
                          <a:spcPts val="2800"/>
                        </a:lnSpc>
                        <a:tabLst>
                          <a:tab pos="45720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777240" marT="0"/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ts val="2800"/>
                        </a:lnSpc>
                        <a:tabLst>
                          <a:tab pos="36576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5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Traditional EBVs, 8 traits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tabLst>
                          <a:tab pos="741363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24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/>
                </a:tc>
                <a:tc>
                  <a:txBody>
                    <a:bodyPr/>
                    <a:lstStyle/>
                    <a:p>
                      <a:pPr algn="r" defTabSz="0">
                        <a:lnSpc>
                          <a:spcPts val="2800"/>
                        </a:lnSpc>
                        <a:tabLst>
                          <a:tab pos="45720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8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777240" marT="0"/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ts val="2800"/>
                        </a:lnSpc>
                        <a:tabLst>
                          <a:tab pos="36576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40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Imputation (using priors)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tabLst>
                          <a:tab pos="741363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48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/>
                </a:tc>
                <a:tc>
                  <a:txBody>
                    <a:bodyPr/>
                    <a:lstStyle/>
                    <a:p>
                      <a:pPr algn="r" defTabSz="0">
                        <a:lnSpc>
                          <a:spcPts val="2800"/>
                        </a:lnSpc>
                        <a:tabLst>
                          <a:tab pos="45720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777240" marT="0"/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ts val="2800"/>
                        </a:lnSpc>
                        <a:tabLst>
                          <a:tab pos="36576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75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Genomic EBVs, 27 traits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tabLst>
                          <a:tab pos="741363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10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/>
                </a:tc>
                <a:tc>
                  <a:txBody>
                    <a:bodyPr/>
                    <a:lstStyle/>
                    <a:p>
                      <a:pPr algn="r" defTabSz="0">
                        <a:lnSpc>
                          <a:spcPts val="2800"/>
                        </a:lnSpc>
                        <a:tabLst>
                          <a:tab pos="45720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27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777240" marT="0"/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ts val="2800"/>
                        </a:lnSpc>
                        <a:tabLst>
                          <a:tab pos="36576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54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Compare G to A matrix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tabLst>
                          <a:tab pos="741363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6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defTabSz="0">
                        <a:lnSpc>
                          <a:spcPts val="2800"/>
                        </a:lnSpc>
                        <a:tabLst>
                          <a:tab pos="45720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777240" marT="0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ts val="2800"/>
                        </a:lnSpc>
                        <a:tabLst>
                          <a:tab pos="36576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75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>
                    <a:lnB>
                      <a:noFill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Distribute final results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1371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tabLst>
                          <a:tab pos="741363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5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1371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defTabSz="0">
                        <a:lnSpc>
                          <a:spcPts val="2800"/>
                        </a:lnSpc>
                        <a:tabLst>
                          <a:tab pos="45720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1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777240" marT="0" marB="1371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ts val="2800"/>
                        </a:lnSpc>
                        <a:tabLst>
                          <a:tab pos="365760" algn="dec"/>
                        </a:tabLst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	1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1371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Total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13716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tabLst>
                          <a:tab pos="741363" algn="dec"/>
                        </a:tabLst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	111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13716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00"/>
                        </a:lnSpc>
                        <a:tabLst>
                          <a:tab pos="182880" algn="dec"/>
                        </a:tabLst>
                      </a:pP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13716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ts val="2800"/>
                        </a:lnSpc>
                        <a:tabLst>
                          <a:tab pos="365760" algn="dec"/>
                        </a:tabLst>
                      </a:pP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13716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Weekly (new animals only)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defTabSz="0">
                        <a:lnSpc>
                          <a:spcPts val="2800"/>
                        </a:lnSpc>
                        <a:tabLst>
                          <a:tab pos="741363" algn="dec"/>
                        </a:tabLst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	1.4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defTabSz="0">
                        <a:lnSpc>
                          <a:spcPts val="2800"/>
                        </a:lnSpc>
                        <a:tabLst>
                          <a:tab pos="457200" algn="dec"/>
                        </a:tabLst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10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777240" marT="0" marB="0"/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ts val="2800"/>
                        </a:lnSpc>
                        <a:tabLst>
                          <a:tab pos="365760" algn="dec"/>
                        </a:tabLst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	50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Multistep genomic evaluations</a:t>
            </a:r>
          </a:p>
        </p:txBody>
      </p:sp>
      <p:sp>
        <p:nvSpPr>
          <p:cNvPr id="10219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5613" y="1279525"/>
            <a:ext cx="8059737" cy="5022914"/>
          </a:xfrm>
        </p:spPr>
        <p:txBody>
          <a:bodyPr/>
          <a:lstStyle/>
          <a:p>
            <a:pPr marL="284163" indent="-284163">
              <a:lnSpc>
                <a:spcPts val="2700"/>
              </a:lnSpc>
              <a:spcAft>
                <a:spcPts val="3600"/>
              </a:spcAft>
            </a:pPr>
            <a:r>
              <a:rPr lang="en-US" sz="2400" dirty="0" smtClean="0"/>
              <a:t>Traditional evaluations (phenotype and pedigree) used as input data for genomic equations</a:t>
            </a:r>
          </a:p>
          <a:p>
            <a:pPr marL="284163" indent="-284163">
              <a:lnSpc>
                <a:spcPts val="2700"/>
              </a:lnSpc>
              <a:spcAft>
                <a:spcPts val="3600"/>
              </a:spcAft>
            </a:pPr>
            <a:r>
              <a:rPr lang="en-US" sz="2400" dirty="0" smtClean="0"/>
              <a:t>Allele effects estimated for </a:t>
            </a:r>
            <a:r>
              <a:rPr lang="en-US" sz="2400" dirty="0" smtClean="0">
                <a:solidFill>
                  <a:srgbClr val="00FF00"/>
                </a:solidFill>
              </a:rPr>
              <a:t>60,671</a:t>
            </a:r>
            <a:r>
              <a:rPr lang="en-US" sz="2400" dirty="0" smtClean="0"/>
              <a:t> markers (Z) by multiple regression, using </a:t>
            </a:r>
            <a:r>
              <a:rPr lang="en-US" sz="2400" dirty="0" err="1" smtClean="0">
                <a:solidFill>
                  <a:srgbClr val="FFF000"/>
                </a:solidFill>
              </a:rPr>
              <a:t>BayesA</a:t>
            </a:r>
            <a:r>
              <a:rPr lang="en-US" sz="2400" dirty="0" smtClean="0"/>
              <a:t> prior variance</a:t>
            </a:r>
          </a:p>
          <a:p>
            <a:pPr marL="284163" indent="-284163">
              <a:lnSpc>
                <a:spcPts val="2700"/>
              </a:lnSpc>
              <a:spcAft>
                <a:spcPts val="3600"/>
              </a:spcAft>
            </a:pPr>
            <a:r>
              <a:rPr lang="en-US" sz="2400" dirty="0" smtClean="0"/>
              <a:t>Polygenic effect for 10% of genetic variation not captured by markers, assuming pedigree covariance</a:t>
            </a:r>
          </a:p>
          <a:p>
            <a:pPr marL="284163" indent="-284163">
              <a:lnSpc>
                <a:spcPts val="2700"/>
              </a:lnSpc>
              <a:spcAft>
                <a:spcPts val="3600"/>
              </a:spcAft>
            </a:pPr>
            <a:r>
              <a:rPr lang="en-US" sz="2400" dirty="0" smtClean="0"/>
              <a:t>Selection index step combines genomic info with traditional info from nongenotyped parents</a:t>
            </a:r>
          </a:p>
          <a:p>
            <a:pPr marL="284163" indent="-284163">
              <a:lnSpc>
                <a:spcPts val="2700"/>
              </a:lnSpc>
              <a:spcAft>
                <a:spcPts val="3600"/>
              </a:spcAft>
            </a:pPr>
            <a:r>
              <a:rPr lang="en-US" sz="2400" dirty="0" smtClean="0"/>
              <a:t>Applied to </a:t>
            </a:r>
            <a:r>
              <a:rPr lang="en-US" sz="2400" dirty="0" smtClean="0">
                <a:solidFill>
                  <a:srgbClr val="00FF00"/>
                </a:solidFill>
              </a:rPr>
              <a:t>33</a:t>
            </a:r>
            <a:r>
              <a:rPr lang="en-US" sz="2400" dirty="0" smtClean="0"/>
              <a:t> yield, fitness, calving, and type traits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</a:t>
            </a:r>
            <a:r>
              <a:rPr lang="en-US" dirty="0" smtClean="0"/>
              <a:t>estimates </a:t>
            </a:r>
            <a:r>
              <a:rPr lang="en-US" dirty="0"/>
              <a:t>using </a:t>
            </a:r>
            <a:r>
              <a:rPr lang="en-US" dirty="0" smtClean="0"/>
              <a:t>markers</a:t>
            </a:r>
            <a:endParaRPr lang="en-US" dirty="0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371600"/>
            <a:ext cx="8226425" cy="4449936"/>
          </a:xfrm>
        </p:spPr>
        <p:txBody>
          <a:bodyPr/>
          <a:lstStyle/>
          <a:p>
            <a:pPr marL="284163" indent="-284163">
              <a:lnSpc>
                <a:spcPts val="3200"/>
              </a:lnSpc>
              <a:spcAft>
                <a:spcPts val="1500"/>
              </a:spcAft>
            </a:pPr>
            <a:r>
              <a:rPr lang="en-US" dirty="0">
                <a:solidFill>
                  <a:srgbClr val="FFF000"/>
                </a:solidFill>
              </a:rPr>
              <a:t>Selection index equations for EBV</a:t>
            </a:r>
          </a:p>
          <a:p>
            <a:pPr marL="630238" lvl="1" indent="-233363">
              <a:lnSpc>
                <a:spcPts val="3200"/>
              </a:lnSpc>
              <a:spcAft>
                <a:spcPts val="1500"/>
              </a:spcAft>
            </a:pPr>
            <a:r>
              <a:rPr lang="en-US" dirty="0" smtClean="0">
                <a:latin typeface="Calibri"/>
              </a:rPr>
              <a:t> </a:t>
            </a:r>
            <a:endParaRPr lang="en-US" dirty="0" smtClean="0"/>
          </a:p>
          <a:p>
            <a:pPr marL="630238" lvl="1" indent="-233363">
              <a:lnSpc>
                <a:spcPts val="3200"/>
              </a:lnSpc>
              <a:spcAft>
                <a:spcPts val="1500"/>
              </a:spcAft>
            </a:pPr>
            <a:r>
              <a:rPr lang="en-US" dirty="0" smtClean="0">
                <a:latin typeface="Calibri"/>
              </a:rPr>
              <a:t> </a:t>
            </a:r>
            <a:endParaRPr lang="en-US" dirty="0"/>
          </a:p>
          <a:p>
            <a:pPr marL="630238" lvl="1" indent="-233363">
              <a:lnSpc>
                <a:spcPts val="3200"/>
              </a:lnSpc>
              <a:spcAft>
                <a:spcPts val="4800"/>
              </a:spcAft>
            </a:pPr>
            <a:r>
              <a:rPr lang="en-US" dirty="0"/>
              <a:t>R has diagonals = (</a:t>
            </a:r>
            <a:r>
              <a:rPr lang="en-US" spc="200" dirty="0" smtClean="0"/>
              <a:t>1/</a:t>
            </a:r>
            <a:r>
              <a:rPr lang="en-US" dirty="0" smtClean="0"/>
              <a:t>Reliability</a:t>
            </a:r>
            <a:r>
              <a:rPr lang="en-US" spc="500" dirty="0" smtClean="0"/>
              <a:t>)–</a:t>
            </a:r>
            <a:r>
              <a:rPr lang="en-US" dirty="0" smtClean="0"/>
              <a:t>1</a:t>
            </a:r>
            <a:endParaRPr lang="en-US" dirty="0"/>
          </a:p>
          <a:p>
            <a:pPr marL="284163" indent="-284163">
              <a:lnSpc>
                <a:spcPts val="3200"/>
              </a:lnSpc>
              <a:spcAft>
                <a:spcPts val="1500"/>
              </a:spcAft>
            </a:pPr>
            <a:r>
              <a:rPr lang="en-US" dirty="0">
                <a:solidFill>
                  <a:srgbClr val="FFF000"/>
                </a:solidFill>
              </a:rPr>
              <a:t>BLUP equations for marker effects, sum to get EBV</a:t>
            </a:r>
          </a:p>
          <a:p>
            <a:pPr marL="630238" lvl="1" indent="-233363">
              <a:lnSpc>
                <a:spcPts val="3200"/>
              </a:lnSpc>
              <a:spcAft>
                <a:spcPts val="1500"/>
              </a:spcAft>
            </a:pPr>
            <a:r>
              <a:rPr lang="en-US" dirty="0" smtClean="0">
                <a:latin typeface="Calibri"/>
              </a:rPr>
              <a:t> </a:t>
            </a:r>
            <a:endParaRPr lang="en-US" dirty="0"/>
          </a:p>
          <a:p>
            <a:pPr marL="630238" lvl="1" indent="-233363">
              <a:lnSpc>
                <a:spcPts val="3200"/>
              </a:lnSpc>
            </a:pPr>
            <a:r>
              <a:rPr lang="en-US" dirty="0"/>
              <a:t>k = </a:t>
            </a:r>
            <a:r>
              <a:rPr lang="en-US" dirty="0" err="1"/>
              <a:t>var</a:t>
            </a:r>
            <a:r>
              <a:rPr lang="en-US" dirty="0"/>
              <a:t>(u</a:t>
            </a:r>
            <a:r>
              <a:rPr lang="en-US" spc="200" dirty="0" smtClean="0"/>
              <a:t>)/</a:t>
            </a:r>
            <a:r>
              <a:rPr lang="en-US" dirty="0" err="1" smtClean="0"/>
              <a:t>var</a:t>
            </a:r>
            <a:r>
              <a:rPr lang="en-US" dirty="0" smtClean="0"/>
              <a:t>(m</a:t>
            </a:r>
            <a:r>
              <a:rPr lang="en-US" dirty="0"/>
              <a:t>)</a:t>
            </a:r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1067221" y="1935163"/>
          <a:ext cx="4076700" cy="469900"/>
        </p:xfrm>
        <a:graphic>
          <a:graphicData uri="http://schemas.openxmlformats.org/presentationml/2006/ole">
            <p:oleObj spid="_x0000_s53251" name="Equation" r:id="rId3" imgW="4076640" imgH="469800" progId="Equation.DSMT4">
              <p:embed/>
            </p:oleObj>
          </a:graphicData>
        </a:graphic>
      </p:graphicFrame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1071563" y="2547249"/>
          <a:ext cx="3517900" cy="469900"/>
        </p:xfrm>
        <a:graphic>
          <a:graphicData uri="http://schemas.openxmlformats.org/presentationml/2006/ole">
            <p:oleObj spid="_x0000_s53252" name="Equation" r:id="rId4" imgW="3517560" imgH="469800" progId="Equation.DSMT4">
              <p:embed/>
            </p:oleObj>
          </a:graphicData>
        </a:graphic>
      </p:graphicFrame>
      <p:graphicFrame>
        <p:nvGraphicFramePr>
          <p:cNvPr id="53253" name="Object 5"/>
          <p:cNvGraphicFramePr>
            <a:graphicFrameLocks noChangeAspect="1"/>
          </p:cNvGraphicFramePr>
          <p:nvPr/>
        </p:nvGraphicFramePr>
        <p:xfrm>
          <a:off x="1069793" y="4756605"/>
          <a:ext cx="4521200" cy="469900"/>
        </p:xfrm>
        <a:graphic>
          <a:graphicData uri="http://schemas.openxmlformats.org/presentationml/2006/ole">
            <p:oleObj spid="_x0000_s53253" name="Equation" r:id="rId5" imgW="4520880" imgH="4698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 bwMode="auto">
          <a:xfrm>
            <a:off x="1991360" y="3230880"/>
            <a:ext cx="6400800" cy="0"/>
          </a:xfrm>
          <a:prstGeom prst="line">
            <a:avLst/>
          </a:prstGeom>
          <a:noFill/>
          <a:ln w="28575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7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000"/>
                </a:solidFill>
              </a:rPr>
              <a:t>Nonlinear</a:t>
            </a:r>
            <a:r>
              <a:rPr lang="en-GB" dirty="0" smtClean="0"/>
              <a:t> vs. </a:t>
            </a:r>
            <a:r>
              <a:rPr lang="en-GB" dirty="0" smtClean="0">
                <a:solidFill>
                  <a:srgbClr val="00FF00"/>
                </a:solidFill>
              </a:rPr>
              <a:t>linear</a:t>
            </a:r>
            <a:r>
              <a:rPr lang="en-GB" dirty="0" smtClean="0"/>
              <a:t> regression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74754" y="1154244"/>
          <a:ext cx="8200286" cy="5039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8927"/>
          </a:xfrm>
        </p:spPr>
        <p:txBody>
          <a:bodyPr/>
          <a:lstStyle/>
          <a:p>
            <a:pPr marL="284163" indent="-284163"/>
            <a:r>
              <a:rPr lang="en-US" dirty="0" smtClean="0">
                <a:solidFill>
                  <a:srgbClr val="00FF00"/>
                </a:solidFill>
              </a:rPr>
              <a:t>Agricultural</a:t>
            </a:r>
            <a:r>
              <a:rPr lang="en-US" dirty="0" smtClean="0"/>
              <a:t> development of genetic theory</a:t>
            </a:r>
          </a:p>
          <a:p>
            <a:pPr marL="284163" indent="-284163"/>
            <a:r>
              <a:rPr lang="en-US" dirty="0" smtClean="0"/>
              <a:t>Why genomic selection took hold so fast</a:t>
            </a:r>
          </a:p>
          <a:p>
            <a:pPr marL="284163" indent="-284163"/>
            <a:r>
              <a:rPr lang="en-US" dirty="0" smtClean="0"/>
              <a:t>Dairy cattle improvement </a:t>
            </a:r>
            <a:r>
              <a:rPr lang="en-US" dirty="0" smtClean="0">
                <a:solidFill>
                  <a:srgbClr val="FFF000"/>
                </a:solidFill>
              </a:rPr>
              <a:t>before</a:t>
            </a:r>
            <a:r>
              <a:rPr lang="en-US" dirty="0" smtClean="0"/>
              <a:t> genomics</a:t>
            </a:r>
          </a:p>
          <a:p>
            <a:pPr marL="284163" indent="-284163"/>
            <a:r>
              <a:rPr lang="en-US" dirty="0" smtClean="0"/>
              <a:t>Dairy cattle improvement </a:t>
            </a:r>
            <a:r>
              <a:rPr lang="en-US" dirty="0" smtClean="0">
                <a:solidFill>
                  <a:srgbClr val="FFF000"/>
                </a:solidFill>
              </a:rPr>
              <a:t>after</a:t>
            </a:r>
            <a:r>
              <a:rPr lang="en-US" dirty="0" smtClean="0"/>
              <a:t> genomics</a:t>
            </a:r>
          </a:p>
          <a:p>
            <a:pPr marL="284163" indent="-284163"/>
            <a:r>
              <a:rPr lang="en-US" dirty="0" smtClean="0"/>
              <a:t>Genomic prediction methods</a:t>
            </a:r>
          </a:p>
          <a:p>
            <a:pPr marL="284163" indent="-284163"/>
            <a:r>
              <a:rPr lang="en-US" dirty="0" smtClean="0"/>
              <a:t>Current and future trends in genomics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231928"/>
          </a:xfrm>
        </p:spPr>
        <p:txBody>
          <a:bodyPr/>
          <a:lstStyle/>
          <a:p>
            <a:pPr marL="284163" indent="-284163">
              <a:lnSpc>
                <a:spcPts val="3200"/>
              </a:lnSpc>
              <a:spcAft>
                <a:spcPts val="1500"/>
              </a:spcAft>
            </a:pPr>
            <a:r>
              <a:rPr lang="en-US" dirty="0" smtClean="0"/>
              <a:t>Benefits of 1-step genomic evaluation</a:t>
            </a:r>
          </a:p>
          <a:p>
            <a:pPr marL="630238" lvl="1" indent="-233363">
              <a:lnSpc>
                <a:spcPts val="3200"/>
              </a:lnSpc>
              <a:spcAft>
                <a:spcPts val="1500"/>
              </a:spcAft>
            </a:pPr>
            <a:r>
              <a:rPr lang="en-US" dirty="0" smtClean="0"/>
              <a:t>Account for genomic pre-selection</a:t>
            </a:r>
          </a:p>
          <a:p>
            <a:pPr marL="630238" lvl="1" indent="-233363">
              <a:lnSpc>
                <a:spcPts val="3200"/>
              </a:lnSpc>
              <a:spcAft>
                <a:spcPts val="1500"/>
              </a:spcAft>
            </a:pPr>
            <a:r>
              <a:rPr lang="en-US" dirty="0" smtClean="0"/>
              <a:t>Expected </a:t>
            </a:r>
            <a:r>
              <a:rPr lang="en-US" dirty="0" err="1" smtClean="0"/>
              <a:t>Mendelian</a:t>
            </a:r>
            <a:r>
              <a:rPr lang="en-US" dirty="0" smtClean="0"/>
              <a:t> Sampling ≠ 0</a:t>
            </a:r>
          </a:p>
          <a:p>
            <a:pPr marL="630238" lvl="1" indent="-233363">
              <a:lnSpc>
                <a:spcPts val="3200"/>
              </a:lnSpc>
              <a:spcAft>
                <a:spcPts val="1500"/>
              </a:spcAft>
            </a:pPr>
            <a:r>
              <a:rPr lang="en-US" dirty="0" smtClean="0"/>
              <a:t>Improve accuracy and reduce bias</a:t>
            </a:r>
          </a:p>
          <a:p>
            <a:pPr marL="630238" lvl="1" indent="-233363">
              <a:lnSpc>
                <a:spcPts val="3200"/>
              </a:lnSpc>
              <a:spcAft>
                <a:spcPts val="7200"/>
              </a:spcAft>
            </a:pPr>
            <a:r>
              <a:rPr lang="en-US" dirty="0" smtClean="0"/>
              <a:t>Include many genotyped animals</a:t>
            </a:r>
          </a:p>
          <a:p>
            <a:pPr marL="284163" indent="-284163">
              <a:lnSpc>
                <a:spcPts val="3200"/>
              </a:lnSpc>
            </a:pPr>
            <a:r>
              <a:rPr lang="en-US" dirty="0" smtClean="0"/>
              <a:t>Redesign animal model software used since </a:t>
            </a:r>
            <a:r>
              <a:rPr lang="en-US" dirty="0" smtClean="0">
                <a:solidFill>
                  <a:srgbClr val="00FF00"/>
                </a:solidFill>
              </a:rPr>
              <a:t>1989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Single-step genomic evaluation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 model adjusts for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65352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600"/>
              </a:spcAft>
            </a:pPr>
            <a:r>
              <a:rPr lang="en-US" dirty="0" smtClean="0">
                <a:solidFill>
                  <a:srgbClr val="FFF000"/>
                </a:solidFill>
              </a:rPr>
              <a:t>PTAs</a:t>
            </a:r>
            <a:r>
              <a:rPr lang="en-US" dirty="0" smtClean="0"/>
              <a:t> rather than </a:t>
            </a:r>
            <a:r>
              <a:rPr lang="en-US" dirty="0" smtClean="0">
                <a:solidFill>
                  <a:srgbClr val="FFF000"/>
                </a:solidFill>
              </a:rPr>
              <a:t>GPTAs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00FF00"/>
                </a:solidFill>
              </a:rPr>
              <a:t>mates</a:t>
            </a:r>
          </a:p>
          <a:p>
            <a:pPr lvl="1">
              <a:lnSpc>
                <a:spcPts val="3200"/>
              </a:lnSpc>
              <a:spcAft>
                <a:spcPts val="5400"/>
              </a:spcAft>
            </a:pPr>
            <a:r>
              <a:rPr lang="en-US" dirty="0" smtClean="0"/>
              <a:t>Top bulls mated only to top genomic females</a:t>
            </a:r>
          </a:p>
          <a:p>
            <a:pPr>
              <a:lnSpc>
                <a:spcPts val="3200"/>
              </a:lnSpc>
              <a:spcAft>
                <a:spcPts val="600"/>
              </a:spcAft>
            </a:pPr>
            <a:r>
              <a:rPr lang="en-US" dirty="0" smtClean="0">
                <a:solidFill>
                  <a:srgbClr val="FFF000"/>
                </a:solidFill>
              </a:rPr>
              <a:t>PTAs</a:t>
            </a:r>
            <a:r>
              <a:rPr lang="en-US" dirty="0" smtClean="0"/>
              <a:t> rather than </a:t>
            </a:r>
            <a:r>
              <a:rPr lang="en-US" dirty="0" smtClean="0">
                <a:solidFill>
                  <a:srgbClr val="FFF000"/>
                </a:solidFill>
              </a:rPr>
              <a:t>GPTAs</a:t>
            </a:r>
            <a:r>
              <a:rPr lang="en-US" dirty="0" smtClean="0"/>
              <a:t> of </a:t>
            </a:r>
            <a:r>
              <a:rPr lang="en-US" dirty="0" err="1" smtClean="0">
                <a:solidFill>
                  <a:srgbClr val="00FF00"/>
                </a:solidFill>
              </a:rPr>
              <a:t>herdmates</a:t>
            </a:r>
            <a:endParaRPr lang="en-US" dirty="0" smtClean="0">
              <a:solidFill>
                <a:srgbClr val="00FF00"/>
              </a:solidFill>
            </a:endParaRPr>
          </a:p>
          <a:p>
            <a:pPr lvl="1">
              <a:lnSpc>
                <a:spcPts val="3200"/>
              </a:lnSpc>
              <a:spcAft>
                <a:spcPts val="5400"/>
              </a:spcAft>
            </a:pPr>
            <a:r>
              <a:rPr lang="en-US" dirty="0" smtClean="0"/>
              <a:t>Can underestimate recent genetic trend</a:t>
            </a:r>
          </a:p>
          <a:p>
            <a:pPr>
              <a:lnSpc>
                <a:spcPts val="3200"/>
              </a:lnSpc>
              <a:spcAft>
                <a:spcPts val="600"/>
              </a:spcAft>
            </a:pPr>
            <a:r>
              <a:rPr lang="en-US" dirty="0" smtClean="0">
                <a:solidFill>
                  <a:srgbClr val="FFF000"/>
                </a:solidFill>
              </a:rPr>
              <a:t>PTAs</a:t>
            </a:r>
            <a:r>
              <a:rPr lang="en-US" dirty="0" smtClean="0"/>
              <a:t> rather than </a:t>
            </a:r>
            <a:r>
              <a:rPr lang="en-US" dirty="0" smtClean="0">
                <a:solidFill>
                  <a:srgbClr val="FFF000"/>
                </a:solidFill>
              </a:rPr>
              <a:t>GPTAs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00FF00"/>
                </a:solidFill>
              </a:rPr>
              <a:t>parents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FF00"/>
                </a:solidFill>
              </a:rPr>
              <a:t>progeny</a:t>
            </a:r>
          </a:p>
          <a:p>
            <a:pPr lvl="1">
              <a:lnSpc>
                <a:spcPts val="3200"/>
              </a:lnSpc>
              <a:spcAft>
                <a:spcPts val="600"/>
              </a:spcAft>
            </a:pPr>
            <a:r>
              <a:rPr lang="en-US" dirty="0" smtClean="0"/>
              <a:t>Dams credited only for highly selected sons</a:t>
            </a:r>
          </a:p>
          <a:p>
            <a:pPr lvl="1">
              <a:lnSpc>
                <a:spcPts val="3200"/>
              </a:lnSpc>
            </a:pPr>
            <a:r>
              <a:rPr lang="en-US" dirty="0" smtClean="0"/>
              <a:t>Top heifers not milked, used as ET donors</a:t>
            </a:r>
            <a:endParaRPr lang="en-US" dirty="0"/>
          </a:p>
        </p:txBody>
      </p:sp>
      <p:pic>
        <p:nvPicPr>
          <p:cNvPr id="4" name="Picture 2" descr="Daughter: Sandy-Valley Drcy Shamay-ET  VG-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-1"/>
            <a:ext cx="1828800" cy="1304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95535" y="1824715"/>
            <a:ext cx="6959598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700" b="1" dirty="0" smtClean="0">
                <a:latin typeface="Calibri" pitchFamily="34" charset="0"/>
              </a:rPr>
              <a:t>Model:     y </a:t>
            </a:r>
            <a:r>
              <a:rPr lang="en-US" sz="2700" b="1" dirty="0">
                <a:latin typeface="Calibri" pitchFamily="34" charset="0"/>
              </a:rPr>
              <a:t>= </a:t>
            </a:r>
            <a:r>
              <a:rPr lang="en-US" sz="2700" b="1" spc="200" dirty="0" err="1" smtClean="0">
                <a:latin typeface="Calibri" pitchFamily="34" charset="0"/>
              </a:rPr>
              <a:t>X</a:t>
            </a:r>
            <a:r>
              <a:rPr lang="en-US" sz="2700" b="1" dirty="0" err="1" smtClean="0">
                <a:latin typeface="Calibri" pitchFamily="34" charset="0"/>
              </a:rPr>
              <a:t>b</a:t>
            </a:r>
            <a:r>
              <a:rPr lang="en-US" sz="2700" b="1" dirty="0" smtClean="0">
                <a:latin typeface="Calibri" pitchFamily="34" charset="0"/>
              </a:rPr>
              <a:t> </a:t>
            </a:r>
            <a:r>
              <a:rPr lang="en-US" sz="2700" b="1" dirty="0">
                <a:latin typeface="Calibri" pitchFamily="34" charset="0"/>
              </a:rPr>
              <a:t>+ </a:t>
            </a:r>
            <a:r>
              <a:rPr lang="en-US" sz="2700" b="1" spc="200" dirty="0" smtClean="0">
                <a:latin typeface="Calibri" pitchFamily="34" charset="0"/>
              </a:rPr>
              <a:t>W</a:t>
            </a:r>
            <a:r>
              <a:rPr lang="en-US" sz="2700" b="1" dirty="0" smtClean="0">
                <a:latin typeface="Calibri" pitchFamily="34" charset="0"/>
              </a:rPr>
              <a:t>u </a:t>
            </a:r>
            <a:r>
              <a:rPr lang="en-US" sz="2700" b="1" dirty="0">
                <a:latin typeface="Calibri" pitchFamily="34" charset="0"/>
              </a:rPr>
              <a:t>+ e</a:t>
            </a:r>
          </a:p>
          <a:p>
            <a:r>
              <a:rPr lang="en-US" sz="2700" b="1" dirty="0">
                <a:latin typeface="Calibri" pitchFamily="34" charset="0"/>
              </a:rPr>
              <a:t>       </a:t>
            </a:r>
            <a:r>
              <a:rPr lang="en-US" sz="2700" b="1" dirty="0" smtClean="0">
                <a:latin typeface="Calibri" pitchFamily="34" charset="0"/>
              </a:rPr>
              <a:t>                 </a:t>
            </a:r>
            <a:r>
              <a:rPr lang="en-US" sz="2700" b="1" dirty="0" smtClean="0">
                <a:solidFill>
                  <a:srgbClr val="00FF00"/>
                </a:solidFill>
                <a:latin typeface="Calibri" pitchFamily="34" charset="0"/>
              </a:rPr>
              <a:t>+ </a:t>
            </a:r>
            <a:r>
              <a:rPr lang="en-US" sz="2700" b="1" dirty="0">
                <a:solidFill>
                  <a:srgbClr val="00FF00"/>
                </a:solidFill>
                <a:latin typeface="Calibri" pitchFamily="34" charset="0"/>
              </a:rPr>
              <a:t>other random effects not shown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Single-step equations</a:t>
            </a:r>
            <a:endParaRPr lang="en-US" dirty="0"/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>
          <a:xfrm>
            <a:off x="455613" y="5225244"/>
            <a:ext cx="8226425" cy="946413"/>
          </a:xfrm>
        </p:spPr>
        <p:txBody>
          <a:bodyPr/>
          <a:lstStyle/>
          <a:p>
            <a:pPr marL="285750" indent="-285750">
              <a:spcAft>
                <a:spcPts val="900"/>
              </a:spcAft>
            </a:pPr>
            <a:r>
              <a:rPr lang="en-US" sz="2700" dirty="0" smtClean="0"/>
              <a:t>Size of </a:t>
            </a:r>
            <a:r>
              <a:rPr lang="en-US" sz="2700" dirty="0" smtClean="0">
                <a:solidFill>
                  <a:srgbClr val="00FF00"/>
                </a:solidFill>
              </a:rPr>
              <a:t>G </a:t>
            </a:r>
            <a:r>
              <a:rPr lang="en-US" sz="2700" dirty="0" smtClean="0"/>
              <a:t>and</a:t>
            </a:r>
            <a:r>
              <a:rPr lang="en-US" sz="2700" dirty="0" smtClean="0">
                <a:solidFill>
                  <a:srgbClr val="00FF00"/>
                </a:solidFill>
              </a:rPr>
              <a:t> A</a:t>
            </a:r>
            <a:r>
              <a:rPr lang="en-US" sz="2700" baseline="-25000" dirty="0" smtClean="0">
                <a:solidFill>
                  <a:srgbClr val="00FF00"/>
                </a:solidFill>
              </a:rPr>
              <a:t>22</a:t>
            </a:r>
            <a:r>
              <a:rPr lang="en-US" sz="2700" dirty="0" smtClean="0">
                <a:solidFill>
                  <a:srgbClr val="00FF00"/>
                </a:solidFill>
              </a:rPr>
              <a:t> </a:t>
            </a:r>
            <a:r>
              <a:rPr lang="en-US" sz="2700" dirty="0" smtClean="0"/>
              <a:t>&gt;1 million, increasing each year</a:t>
            </a:r>
          </a:p>
          <a:p>
            <a:pPr marL="285750" indent="-285750"/>
            <a:r>
              <a:rPr lang="en-US" sz="2700" dirty="0" smtClean="0"/>
              <a:t>Size of</a:t>
            </a:r>
            <a:r>
              <a:rPr lang="en-US" sz="2700" dirty="0" smtClean="0">
                <a:solidFill>
                  <a:srgbClr val="00FF00"/>
                </a:solidFill>
              </a:rPr>
              <a:t> A </a:t>
            </a:r>
            <a:r>
              <a:rPr lang="en-US" sz="2700" dirty="0" smtClean="0"/>
              <a:t>is 60 million animals</a:t>
            </a:r>
            <a:endParaRPr lang="en-US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5" y="1052736"/>
            <a:ext cx="7678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000"/>
                </a:solidFill>
                <a:latin typeface="Calibri" pitchFamily="34" charset="0"/>
              </a:rPr>
              <a:t>Aguilar et al</a:t>
            </a:r>
            <a:r>
              <a:rPr lang="en-US" sz="2700" b="1" dirty="0" smtClean="0">
                <a:solidFill>
                  <a:srgbClr val="FFF000"/>
                </a:solidFill>
                <a:latin typeface="Calibri" pitchFamily="34" charset="0"/>
              </a:rPr>
              <a:t>. (</a:t>
            </a:r>
            <a:r>
              <a:rPr lang="en-US" sz="2700" b="1" i="1" dirty="0" smtClean="0">
                <a:solidFill>
                  <a:srgbClr val="FFF000"/>
                </a:solidFill>
                <a:latin typeface="Calibri" pitchFamily="34" charset="0"/>
              </a:rPr>
              <a:t>JDS</a:t>
            </a:r>
            <a:r>
              <a:rPr lang="en-US" sz="2700" b="1" dirty="0" smtClean="0">
                <a:solidFill>
                  <a:srgbClr val="FFF000"/>
                </a:solidFill>
                <a:latin typeface="Calibri" pitchFamily="34" charset="0"/>
              </a:rPr>
              <a:t>, 2010)</a:t>
            </a:r>
            <a:endParaRPr lang="en-US" sz="2700" b="1" dirty="0">
              <a:solidFill>
                <a:srgbClr val="FFF000"/>
              </a:solidFill>
              <a:latin typeface="Calibri" pitchFamily="34" charset="0"/>
            </a:endParaRPr>
          </a:p>
        </p:txBody>
      </p:sp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1862815" y="2705772"/>
          <a:ext cx="6400800" cy="1054100"/>
        </p:xfrm>
        <a:graphic>
          <a:graphicData uri="http://schemas.openxmlformats.org/presentationml/2006/ole">
            <p:oleObj spid="_x0000_s94210" name="Equation" r:id="rId3" imgW="6400800" imgH="1054080" progId="Equation.DSMT4">
              <p:embed/>
            </p:oleObj>
          </a:graphicData>
        </a:graphic>
      </p:graphicFrame>
      <p:graphicFrame>
        <p:nvGraphicFramePr>
          <p:cNvPr id="94211" name="Object 3"/>
          <p:cNvGraphicFramePr>
            <a:graphicFrameLocks noChangeAspect="1"/>
          </p:cNvGraphicFramePr>
          <p:nvPr/>
        </p:nvGraphicFramePr>
        <p:xfrm>
          <a:off x="1863043" y="3914312"/>
          <a:ext cx="4025900" cy="1028700"/>
        </p:xfrm>
        <a:graphic>
          <a:graphicData uri="http://schemas.openxmlformats.org/presentationml/2006/ole">
            <p:oleObj spid="_x0000_s94211" name="Equation" r:id="rId4" imgW="4025880" imgH="10285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Single-step GBLUP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24315"/>
          </a:xfrm>
        </p:spPr>
        <p:txBody>
          <a:bodyPr/>
          <a:lstStyle/>
          <a:p>
            <a:pPr marL="285750" indent="-285750">
              <a:lnSpc>
                <a:spcPts val="3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000"/>
                </a:solidFill>
              </a:rPr>
              <a:t>Misztal et al. (</a:t>
            </a:r>
            <a:r>
              <a:rPr lang="en-US" i="1" dirty="0" smtClean="0">
                <a:solidFill>
                  <a:srgbClr val="FFF000"/>
                </a:solidFill>
              </a:rPr>
              <a:t>JDS</a:t>
            </a:r>
            <a:r>
              <a:rPr lang="en-US" dirty="0" smtClean="0">
                <a:solidFill>
                  <a:srgbClr val="FFF000"/>
                </a:solidFill>
              </a:rPr>
              <a:t>, 2014)</a:t>
            </a:r>
            <a:r>
              <a:rPr lang="en-US" dirty="0" smtClean="0"/>
              <a:t> algorithm for large data</a:t>
            </a:r>
          </a:p>
          <a:p>
            <a:pPr marL="628650" lvl="1" indent="-231775">
              <a:lnSpc>
                <a:spcPts val="3200"/>
              </a:lnSpc>
              <a:spcAft>
                <a:spcPts val="5400"/>
              </a:spcAft>
            </a:pPr>
            <a:r>
              <a:rPr lang="en-US" dirty="0" smtClean="0"/>
              <a:t>Approximate G</a:t>
            </a:r>
            <a:r>
              <a:rPr lang="en-US" baseline="30000" dirty="0" smtClean="0">
                <a:latin typeface="Calibri"/>
              </a:rPr>
              <a:t>–</a:t>
            </a:r>
            <a:r>
              <a:rPr lang="en-US" baseline="30000" dirty="0" smtClean="0"/>
              <a:t>1</a:t>
            </a:r>
            <a:r>
              <a:rPr lang="en-US" dirty="0" smtClean="0"/>
              <a:t> can process 1 million or more genotyped animals with reasonable time and memory</a:t>
            </a:r>
          </a:p>
          <a:p>
            <a:pPr marL="285750" indent="-285750">
              <a:lnSpc>
                <a:spcPts val="3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000"/>
                </a:solidFill>
              </a:rPr>
              <a:t>Masuda et al. (</a:t>
            </a:r>
            <a:r>
              <a:rPr lang="en-US" i="1" dirty="0" smtClean="0">
                <a:solidFill>
                  <a:srgbClr val="FFF000"/>
                </a:solidFill>
              </a:rPr>
              <a:t>JDS</a:t>
            </a:r>
            <a:r>
              <a:rPr lang="en-US" dirty="0" smtClean="0">
                <a:solidFill>
                  <a:srgbClr val="FFF000"/>
                </a:solidFill>
              </a:rPr>
              <a:t>, 2016)</a:t>
            </a:r>
            <a:r>
              <a:rPr lang="en-US" dirty="0" smtClean="0"/>
              <a:t> applied algorithm to U.S. Holstein data</a:t>
            </a:r>
          </a:p>
          <a:p>
            <a:pPr marL="631825" lvl="1">
              <a:lnSpc>
                <a:spcPts val="3200"/>
              </a:lnSpc>
              <a:spcAft>
                <a:spcPts val="1200"/>
              </a:spcAft>
            </a:pPr>
            <a:r>
              <a:rPr lang="en-US" dirty="0" smtClean="0"/>
              <a:t> Less bias than current multistep methods</a:t>
            </a:r>
          </a:p>
          <a:p>
            <a:pPr marL="631825" lvl="1">
              <a:lnSpc>
                <a:spcPts val="3200"/>
              </a:lnSpc>
            </a:pPr>
            <a:r>
              <a:rPr lang="en-US" dirty="0" smtClean="0"/>
              <a:t>Less accuracy with &gt;100,000 genotypes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C"/>
            </a:gs>
            <a:gs pos="100000">
              <a:srgbClr val="14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688387" cy="523220"/>
          </a:xfrm>
        </p:spPr>
        <p:txBody>
          <a:bodyPr/>
          <a:lstStyle/>
          <a:p>
            <a:r>
              <a:rPr lang="en-US" sz="3400" dirty="0" smtClean="0"/>
              <a:t>Pedigree of embryo sire </a:t>
            </a:r>
            <a:r>
              <a:rPr lang="en-US" sz="3400" dirty="0" smtClean="0">
                <a:solidFill>
                  <a:srgbClr val="00FF00"/>
                </a:solidFill>
              </a:rPr>
              <a:t>(HOUSA73431994)</a:t>
            </a:r>
          </a:p>
        </p:txBody>
      </p:sp>
      <p:grpSp>
        <p:nvGrpSpPr>
          <p:cNvPr id="367" name="Group 366"/>
          <p:cNvGrpSpPr/>
          <p:nvPr/>
        </p:nvGrpSpPr>
        <p:grpSpPr>
          <a:xfrm>
            <a:off x="421991" y="1157304"/>
            <a:ext cx="6421613" cy="5176080"/>
            <a:chOff x="883791" y="1157304"/>
            <a:chExt cx="6421613" cy="5176080"/>
          </a:xfrm>
        </p:grpSpPr>
        <p:sp>
          <p:nvSpPr>
            <p:cNvPr id="133" name="Freeform 132"/>
            <p:cNvSpPr/>
            <p:nvPr/>
          </p:nvSpPr>
          <p:spPr>
            <a:xfrm>
              <a:off x="883791" y="3674729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35" name="Freeform 134"/>
            <p:cNvSpPr/>
            <p:nvPr/>
          </p:nvSpPr>
          <p:spPr>
            <a:xfrm>
              <a:off x="2008879" y="2375413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n>
                    <a:noFill/>
                  </a:ln>
                  <a:solidFill>
                    <a:schemeClr val="tx2"/>
                  </a:solidFill>
                  <a:latin typeface="Calibri" pitchFamily="34" charset="0"/>
                </a:rPr>
                <a:t>50K</a:t>
              </a:r>
              <a:endParaRPr lang="en-US" sz="1400" b="1" kern="1200" dirty="0">
                <a:ln>
                  <a:noFill/>
                </a:ln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2884595" y="1725755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4009684" y="1400925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5162480" y="1238511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43" name="Freeform 142"/>
            <p:cNvSpPr/>
            <p:nvPr/>
          </p:nvSpPr>
          <p:spPr>
            <a:xfrm>
              <a:off x="6573884" y="1157304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6573884" y="1319718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/>
                </a:rPr>
                <a:t>—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5162480" y="1563340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49" name="Freeform 148"/>
            <p:cNvSpPr/>
            <p:nvPr/>
          </p:nvSpPr>
          <p:spPr>
            <a:xfrm>
              <a:off x="6573884" y="1482133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51" name="Freeform 150"/>
            <p:cNvSpPr/>
            <p:nvPr/>
          </p:nvSpPr>
          <p:spPr>
            <a:xfrm>
              <a:off x="6573884" y="1644547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53" name="Freeform 152"/>
            <p:cNvSpPr/>
            <p:nvPr/>
          </p:nvSpPr>
          <p:spPr>
            <a:xfrm>
              <a:off x="4009684" y="2050584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5162480" y="1888169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6573884" y="1806962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6573884" y="1969376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>
                  <a:latin typeface="Calibri"/>
                </a:rPr>
                <a:t>—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5162480" y="2212998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000"/>
                  </a:solidFill>
                  <a:latin typeface="Calibri" pitchFamily="34" charset="0"/>
                </a:rPr>
                <a:t>3K</a:t>
              </a:r>
              <a:endParaRPr lang="en-US" sz="1400" b="1" kern="1200" dirty="0">
                <a:solidFill>
                  <a:srgbClr val="FFF000"/>
                </a:solidFill>
                <a:latin typeface="Calibri" pitchFamily="34" charset="0"/>
              </a:endParaRPr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6573884" y="2131791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6573884" y="2294205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2884595" y="3025071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4009684" y="2700242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71" name="Freeform 170"/>
            <p:cNvSpPr/>
            <p:nvPr/>
          </p:nvSpPr>
          <p:spPr>
            <a:xfrm>
              <a:off x="5162480" y="2537827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6573884" y="2456620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6573884" y="2619034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000"/>
                  </a:solidFill>
                  <a:latin typeface="Calibri" pitchFamily="34" charset="0"/>
                </a:rPr>
                <a:t>Imputed</a:t>
              </a:r>
              <a:endParaRPr lang="en-US" sz="1400" b="1" kern="1200" dirty="0">
                <a:solidFill>
                  <a:srgbClr val="FFF000"/>
                </a:solidFill>
                <a:latin typeface="Calibri" pitchFamily="34" charset="0"/>
              </a:endParaRPr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5162480" y="2862656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000"/>
                  </a:solidFill>
                  <a:latin typeface="Calibri" pitchFamily="34" charset="0"/>
                </a:rPr>
                <a:t>Imputed</a:t>
              </a:r>
              <a:endParaRPr lang="en-US" sz="1400" b="1" kern="1200" dirty="0">
                <a:solidFill>
                  <a:srgbClr val="FFF000"/>
                </a:solidFill>
                <a:latin typeface="Calibri" pitchFamily="34" charset="0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6573884" y="2781449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81" name="Freeform 180"/>
            <p:cNvSpPr/>
            <p:nvPr/>
          </p:nvSpPr>
          <p:spPr>
            <a:xfrm>
              <a:off x="6573884" y="2943864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000"/>
                  </a:solidFill>
                  <a:latin typeface="Calibri" pitchFamily="34" charset="0"/>
                </a:rPr>
                <a:t>Imputed</a:t>
              </a:r>
              <a:endParaRPr lang="en-US" sz="1400" b="1" kern="1200" dirty="0">
                <a:solidFill>
                  <a:srgbClr val="FFF000"/>
                </a:solidFill>
                <a:latin typeface="Calibri" pitchFamily="34" charset="0"/>
              </a:endParaRPr>
            </a:p>
          </p:txBody>
        </p:sp>
        <p:sp>
          <p:nvSpPr>
            <p:cNvPr id="183" name="Freeform 182"/>
            <p:cNvSpPr/>
            <p:nvPr/>
          </p:nvSpPr>
          <p:spPr>
            <a:xfrm>
              <a:off x="4009684" y="3349900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85" name="Freeform 184"/>
            <p:cNvSpPr/>
            <p:nvPr/>
          </p:nvSpPr>
          <p:spPr>
            <a:xfrm>
              <a:off x="5162480" y="3187485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6573884" y="3106278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6573884" y="3268693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5162480" y="3512314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6573884" y="3431107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573884" y="3593522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>
                  <a:latin typeface="Calibri"/>
                </a:rPr>
                <a:t>—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34" name="Freeform 133"/>
            <p:cNvSpPr/>
            <p:nvPr/>
          </p:nvSpPr>
          <p:spPr>
            <a:xfrm rot="18000000">
              <a:off x="1013962" y="3167121"/>
              <a:ext cx="1304219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2204" tIns="-30153" rIns="632204" bIns="-3015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2008879" y="4974045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000"/>
                  </a:solidFill>
                  <a:latin typeface="Calibri" pitchFamily="34" charset="0"/>
                </a:rPr>
                <a:t>9K</a:t>
              </a:r>
              <a:endParaRPr lang="en-US" sz="1400" b="1" kern="1200" dirty="0">
                <a:solidFill>
                  <a:srgbClr val="FFF000"/>
                </a:solidFill>
                <a:latin typeface="Calibri" pitchFamily="34" charset="0"/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2884595" y="4324387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4009684" y="3999558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5162480" y="3837144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6573884" y="3755936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6573884" y="3918351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000"/>
                  </a:solidFill>
                  <a:latin typeface="Calibri" pitchFamily="34" charset="0"/>
                </a:rPr>
                <a:t>Imputed</a:t>
              </a:r>
              <a:endParaRPr lang="en-US" sz="1400" b="1" kern="1200" dirty="0">
                <a:solidFill>
                  <a:srgbClr val="FFF000"/>
                </a:solidFill>
                <a:latin typeface="Calibri" pitchFamily="34" charset="0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5162480" y="4161973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000"/>
                  </a:solidFill>
                  <a:latin typeface="Calibri" pitchFamily="34" charset="0"/>
                </a:rPr>
                <a:t>Imputed</a:t>
              </a:r>
              <a:endParaRPr lang="en-US" sz="1400" b="1" kern="1200" dirty="0">
                <a:solidFill>
                  <a:srgbClr val="FFF000"/>
                </a:solidFill>
                <a:latin typeface="Calibri" pitchFamily="34" charset="0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6573884" y="4080765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6573884" y="4243180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000"/>
                  </a:solidFill>
                  <a:latin typeface="Calibri" pitchFamily="34" charset="0"/>
                </a:rPr>
                <a:t>Imputed</a:t>
              </a:r>
              <a:endParaRPr lang="en-US" sz="1400" b="1" kern="1200" dirty="0">
                <a:solidFill>
                  <a:srgbClr val="FFF000"/>
                </a:solidFill>
                <a:latin typeface="Calibri" pitchFamily="34" charset="0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4009684" y="4649216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5162480" y="4486802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6573884" y="4405594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6573884" y="4568009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5162480" y="4811631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000"/>
                  </a:solidFill>
                  <a:latin typeface="Calibri" pitchFamily="34" charset="0"/>
                </a:rPr>
                <a:t>3K</a:t>
              </a:r>
              <a:endParaRPr lang="en-US" sz="1400" b="1" kern="1200" dirty="0">
                <a:solidFill>
                  <a:srgbClr val="FFF000"/>
                </a:solidFill>
                <a:latin typeface="Calibri" pitchFamily="34" charset="0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6573884" y="4730423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6573884" y="4892838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2884595" y="5623703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4009684" y="5298874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5162480" y="5136460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6573884" y="5055253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6573884" y="5217667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39" name="Freeform 238"/>
            <p:cNvSpPr/>
            <p:nvPr/>
          </p:nvSpPr>
          <p:spPr>
            <a:xfrm>
              <a:off x="5162480" y="5461289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41" name="Freeform 240"/>
            <p:cNvSpPr/>
            <p:nvPr/>
          </p:nvSpPr>
          <p:spPr>
            <a:xfrm>
              <a:off x="6573884" y="5380082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43" name="Freeform 242"/>
            <p:cNvSpPr/>
            <p:nvPr/>
          </p:nvSpPr>
          <p:spPr>
            <a:xfrm>
              <a:off x="6573884" y="5542496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000"/>
                  </a:solidFill>
                  <a:latin typeface="Calibri" pitchFamily="34" charset="0"/>
                </a:rPr>
                <a:t>Imputed</a:t>
              </a:r>
              <a:endParaRPr lang="en-US" sz="1400" b="1" kern="1200" dirty="0">
                <a:solidFill>
                  <a:srgbClr val="FFF000"/>
                </a:solidFill>
                <a:latin typeface="Calibri" pitchFamily="34" charset="0"/>
              </a:endParaRPr>
            </a:p>
          </p:txBody>
        </p:sp>
        <p:sp>
          <p:nvSpPr>
            <p:cNvPr id="245" name="Freeform 244"/>
            <p:cNvSpPr/>
            <p:nvPr/>
          </p:nvSpPr>
          <p:spPr>
            <a:xfrm>
              <a:off x="4009684" y="5948533"/>
              <a:ext cx="45720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47" name="Freeform 246"/>
            <p:cNvSpPr/>
            <p:nvPr/>
          </p:nvSpPr>
          <p:spPr>
            <a:xfrm>
              <a:off x="5162480" y="5786118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49" name="Freeform 248"/>
            <p:cNvSpPr/>
            <p:nvPr/>
          </p:nvSpPr>
          <p:spPr>
            <a:xfrm>
              <a:off x="6573884" y="5704911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51" name="Freeform 250"/>
            <p:cNvSpPr/>
            <p:nvPr/>
          </p:nvSpPr>
          <p:spPr>
            <a:xfrm>
              <a:off x="6573884" y="5867325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>
                  <a:latin typeface="Calibri"/>
                </a:rPr>
                <a:t>—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53" name="Freeform 252"/>
            <p:cNvSpPr/>
            <p:nvPr/>
          </p:nvSpPr>
          <p:spPr>
            <a:xfrm>
              <a:off x="5162480" y="6110947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rgbClr val="FFF000"/>
                  </a:solidFill>
                  <a:latin typeface="Calibri" pitchFamily="34" charset="0"/>
                </a:rPr>
                <a:t>Imputed</a:t>
              </a:r>
              <a:endParaRPr lang="en-US" sz="1400" b="1" kern="1200" dirty="0">
                <a:solidFill>
                  <a:srgbClr val="FFF000"/>
                </a:solidFill>
                <a:latin typeface="Calibri" pitchFamily="34" charset="0"/>
              </a:endParaRPr>
            </a:p>
          </p:txBody>
        </p:sp>
        <p:sp>
          <p:nvSpPr>
            <p:cNvPr id="255" name="Freeform 254"/>
            <p:cNvSpPr/>
            <p:nvPr/>
          </p:nvSpPr>
          <p:spPr>
            <a:xfrm>
              <a:off x="6573884" y="6029740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777K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57" name="Freeform 256"/>
            <p:cNvSpPr/>
            <p:nvPr/>
          </p:nvSpPr>
          <p:spPr>
            <a:xfrm>
              <a:off x="6573884" y="6192154"/>
              <a:ext cx="731520" cy="141230"/>
            </a:xfrm>
            <a:custGeom>
              <a:avLst/>
              <a:gdLst>
                <a:gd name="connsiteX0" fmla="*/ 0 w 282460"/>
                <a:gd name="connsiteY0" fmla="*/ 14123 h 141230"/>
                <a:gd name="connsiteX1" fmla="*/ 4137 w 282460"/>
                <a:gd name="connsiteY1" fmla="*/ 4137 h 141230"/>
                <a:gd name="connsiteX2" fmla="*/ 14123 w 282460"/>
                <a:gd name="connsiteY2" fmla="*/ 0 h 141230"/>
                <a:gd name="connsiteX3" fmla="*/ 268337 w 282460"/>
                <a:gd name="connsiteY3" fmla="*/ 0 h 141230"/>
                <a:gd name="connsiteX4" fmla="*/ 278323 w 282460"/>
                <a:gd name="connsiteY4" fmla="*/ 4137 h 141230"/>
                <a:gd name="connsiteX5" fmla="*/ 282460 w 282460"/>
                <a:gd name="connsiteY5" fmla="*/ 14123 h 141230"/>
                <a:gd name="connsiteX6" fmla="*/ 282460 w 282460"/>
                <a:gd name="connsiteY6" fmla="*/ 127107 h 141230"/>
                <a:gd name="connsiteX7" fmla="*/ 278323 w 282460"/>
                <a:gd name="connsiteY7" fmla="*/ 137093 h 141230"/>
                <a:gd name="connsiteX8" fmla="*/ 268337 w 282460"/>
                <a:gd name="connsiteY8" fmla="*/ 141230 h 141230"/>
                <a:gd name="connsiteX9" fmla="*/ 14123 w 282460"/>
                <a:gd name="connsiteY9" fmla="*/ 141230 h 141230"/>
                <a:gd name="connsiteX10" fmla="*/ 4137 w 282460"/>
                <a:gd name="connsiteY10" fmla="*/ 137093 h 141230"/>
                <a:gd name="connsiteX11" fmla="*/ 0 w 282460"/>
                <a:gd name="connsiteY11" fmla="*/ 127107 h 141230"/>
                <a:gd name="connsiteX12" fmla="*/ 0 w 282460"/>
                <a:gd name="connsiteY12" fmla="*/ 14123 h 141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460" h="141230">
                  <a:moveTo>
                    <a:pt x="0" y="14123"/>
                  </a:moveTo>
                  <a:cubicBezTo>
                    <a:pt x="0" y="10377"/>
                    <a:pt x="1488" y="6785"/>
                    <a:pt x="4137" y="4137"/>
                  </a:cubicBezTo>
                  <a:cubicBezTo>
                    <a:pt x="6786" y="1488"/>
                    <a:pt x="10378" y="0"/>
                    <a:pt x="14123" y="0"/>
                  </a:cubicBezTo>
                  <a:lnTo>
                    <a:pt x="268337" y="0"/>
                  </a:lnTo>
                  <a:cubicBezTo>
                    <a:pt x="272083" y="0"/>
                    <a:pt x="275675" y="1488"/>
                    <a:pt x="278323" y="4137"/>
                  </a:cubicBezTo>
                  <a:cubicBezTo>
                    <a:pt x="280972" y="6786"/>
                    <a:pt x="282460" y="10378"/>
                    <a:pt x="282460" y="14123"/>
                  </a:cubicBezTo>
                  <a:lnTo>
                    <a:pt x="282460" y="127107"/>
                  </a:lnTo>
                  <a:cubicBezTo>
                    <a:pt x="282460" y="130853"/>
                    <a:pt x="280972" y="134445"/>
                    <a:pt x="278323" y="137093"/>
                  </a:cubicBezTo>
                  <a:cubicBezTo>
                    <a:pt x="275674" y="139742"/>
                    <a:pt x="272082" y="141230"/>
                    <a:pt x="268337" y="141230"/>
                  </a:cubicBezTo>
                  <a:lnTo>
                    <a:pt x="14123" y="141230"/>
                  </a:lnTo>
                  <a:cubicBezTo>
                    <a:pt x="10377" y="141230"/>
                    <a:pt x="6785" y="139742"/>
                    <a:pt x="4137" y="137093"/>
                  </a:cubicBezTo>
                  <a:cubicBezTo>
                    <a:pt x="1488" y="134444"/>
                    <a:pt x="0" y="130852"/>
                    <a:pt x="0" y="127107"/>
                  </a:cubicBezTo>
                  <a:lnTo>
                    <a:pt x="0" y="141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56" tIns="11756" rIns="11756" bIns="11756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Calibri" pitchFamily="34" charset="0"/>
                </a:rPr>
                <a:t>50K</a:t>
              </a:r>
              <a:endParaRPr lang="en-US" sz="1400" b="1" kern="1200" dirty="0">
                <a:latin typeface="Calibri" pitchFamily="34" charset="0"/>
              </a:endParaRPr>
            </a:p>
          </p:txBody>
        </p:sp>
        <p:sp>
          <p:nvSpPr>
            <p:cNvPr id="276" name="Freeform 275"/>
            <p:cNvSpPr/>
            <p:nvPr/>
          </p:nvSpPr>
          <p:spPr>
            <a:xfrm rot="3600000" flipV="1">
              <a:off x="1013962" y="4307773"/>
              <a:ext cx="1304219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2204" tIns="-30153" rIns="632204" bIns="-3015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 dirty="0">
                <a:latin typeface="Calibri" pitchFamily="34" charset="0"/>
              </a:endParaRPr>
            </a:p>
          </p:txBody>
        </p:sp>
        <p:grpSp>
          <p:nvGrpSpPr>
            <p:cNvPr id="278" name="Group 277"/>
            <p:cNvGrpSpPr/>
            <p:nvPr/>
          </p:nvGrpSpPr>
          <p:grpSpPr>
            <a:xfrm>
              <a:off x="2322915" y="2201870"/>
              <a:ext cx="659409" cy="807817"/>
              <a:chOff x="2784715" y="2183398"/>
              <a:chExt cx="659409" cy="807817"/>
            </a:xfrm>
          </p:grpSpPr>
          <p:sp>
            <p:nvSpPr>
              <p:cNvPr id="136" name="Freeform 135"/>
              <p:cNvSpPr/>
              <p:nvPr/>
            </p:nvSpPr>
            <p:spPr>
              <a:xfrm rot="18900000">
                <a:off x="2784715" y="2183398"/>
                <a:ext cx="659409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5919" tIns="-14033" rIns="325919" bIns="-14032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277" name="Freeform 276"/>
              <p:cNvSpPr/>
              <p:nvPr/>
            </p:nvSpPr>
            <p:spPr>
              <a:xfrm rot="2700000" flipV="1">
                <a:off x="2784715" y="2659058"/>
                <a:ext cx="659409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5919" tIns="-14033" rIns="325919" bIns="-14032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>
              <a:off x="2322915" y="4792574"/>
              <a:ext cx="659409" cy="807817"/>
              <a:chOff x="2784715" y="2183398"/>
              <a:chExt cx="659409" cy="807817"/>
            </a:xfrm>
          </p:grpSpPr>
          <p:sp>
            <p:nvSpPr>
              <p:cNvPr id="280" name="Freeform 279"/>
              <p:cNvSpPr/>
              <p:nvPr/>
            </p:nvSpPr>
            <p:spPr>
              <a:xfrm rot="18900000">
                <a:off x="2784715" y="2183398"/>
                <a:ext cx="659409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5919" tIns="-14033" rIns="325919" bIns="-14032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281" name="Freeform 280"/>
              <p:cNvSpPr/>
              <p:nvPr/>
            </p:nvSpPr>
            <p:spPr>
              <a:xfrm rot="2700000" flipV="1">
                <a:off x="2784715" y="2659058"/>
                <a:ext cx="659409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5919" tIns="-14033" rIns="325919" bIns="-14032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3352273" y="1643117"/>
              <a:ext cx="640080" cy="291173"/>
              <a:chOff x="3814073" y="1643117"/>
              <a:chExt cx="640080" cy="291173"/>
            </a:xfrm>
          </p:grpSpPr>
          <p:sp>
            <p:nvSpPr>
              <p:cNvPr id="138" name="Freeform 137"/>
              <p:cNvSpPr/>
              <p:nvPr/>
            </p:nvSpPr>
            <p:spPr>
              <a:xfrm rot="20040000">
                <a:off x="3814073" y="1643117"/>
                <a:ext cx="64008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282" name="Freeform 281"/>
              <p:cNvSpPr/>
              <p:nvPr/>
            </p:nvSpPr>
            <p:spPr>
              <a:xfrm rot="1560000" flipV="1">
                <a:off x="3814073" y="1929384"/>
                <a:ext cx="64008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284" name="Group 283"/>
            <p:cNvGrpSpPr/>
            <p:nvPr/>
          </p:nvGrpSpPr>
          <p:grpSpPr>
            <a:xfrm>
              <a:off x="3352273" y="2940826"/>
              <a:ext cx="640080" cy="291173"/>
              <a:chOff x="3814073" y="1643117"/>
              <a:chExt cx="640080" cy="291173"/>
            </a:xfrm>
          </p:grpSpPr>
          <p:sp>
            <p:nvSpPr>
              <p:cNvPr id="285" name="Freeform 284"/>
              <p:cNvSpPr/>
              <p:nvPr/>
            </p:nvSpPr>
            <p:spPr>
              <a:xfrm rot="20040000">
                <a:off x="3814073" y="1643117"/>
                <a:ext cx="64008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286" name="Freeform 285"/>
              <p:cNvSpPr/>
              <p:nvPr/>
            </p:nvSpPr>
            <p:spPr>
              <a:xfrm rot="1560000" flipV="1">
                <a:off x="3814073" y="1929384"/>
                <a:ext cx="64008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287" name="Group 286"/>
            <p:cNvGrpSpPr/>
            <p:nvPr/>
          </p:nvGrpSpPr>
          <p:grpSpPr>
            <a:xfrm>
              <a:off x="3352273" y="4247772"/>
              <a:ext cx="640080" cy="291173"/>
              <a:chOff x="3814073" y="1643117"/>
              <a:chExt cx="640080" cy="291173"/>
            </a:xfrm>
          </p:grpSpPr>
          <p:sp>
            <p:nvSpPr>
              <p:cNvPr id="288" name="Freeform 287"/>
              <p:cNvSpPr/>
              <p:nvPr/>
            </p:nvSpPr>
            <p:spPr>
              <a:xfrm rot="20040000">
                <a:off x="3814073" y="1643117"/>
                <a:ext cx="64008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289" name="Freeform 288"/>
              <p:cNvSpPr/>
              <p:nvPr/>
            </p:nvSpPr>
            <p:spPr>
              <a:xfrm rot="1560000" flipV="1">
                <a:off x="3814073" y="1929384"/>
                <a:ext cx="64008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290" name="Group 289"/>
            <p:cNvGrpSpPr/>
            <p:nvPr/>
          </p:nvGrpSpPr>
          <p:grpSpPr>
            <a:xfrm>
              <a:off x="3352273" y="5545480"/>
              <a:ext cx="640080" cy="291173"/>
              <a:chOff x="3814073" y="1643117"/>
              <a:chExt cx="640080" cy="291173"/>
            </a:xfrm>
          </p:grpSpPr>
          <p:sp>
            <p:nvSpPr>
              <p:cNvPr id="291" name="Freeform 290"/>
              <p:cNvSpPr/>
              <p:nvPr/>
            </p:nvSpPr>
            <p:spPr>
              <a:xfrm rot="20040000">
                <a:off x="3814073" y="1643117"/>
                <a:ext cx="64008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292" name="Freeform 291"/>
              <p:cNvSpPr/>
              <p:nvPr/>
            </p:nvSpPr>
            <p:spPr>
              <a:xfrm rot="1560000" flipV="1">
                <a:off x="3814073" y="1929384"/>
                <a:ext cx="64008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293" name="Group 292"/>
            <p:cNvGrpSpPr/>
            <p:nvPr/>
          </p:nvGrpSpPr>
          <p:grpSpPr>
            <a:xfrm>
              <a:off x="4488355" y="1390684"/>
              <a:ext cx="548640" cy="158729"/>
              <a:chOff x="3818700" y="1709339"/>
              <a:chExt cx="548640" cy="158729"/>
            </a:xfrm>
          </p:grpSpPr>
          <p:sp>
            <p:nvSpPr>
              <p:cNvPr id="294" name="Freeform 293"/>
              <p:cNvSpPr/>
              <p:nvPr/>
            </p:nvSpPr>
            <p:spPr>
              <a:xfrm rot="20640000">
                <a:off x="3818700" y="1709339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295" name="Freeform 294"/>
              <p:cNvSpPr/>
              <p:nvPr/>
            </p:nvSpPr>
            <p:spPr>
              <a:xfrm rot="900000" flipV="1">
                <a:off x="3818700" y="1863162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296" name="Group 295"/>
            <p:cNvGrpSpPr/>
            <p:nvPr/>
          </p:nvGrpSpPr>
          <p:grpSpPr>
            <a:xfrm>
              <a:off x="4488355" y="2041848"/>
              <a:ext cx="548640" cy="158729"/>
              <a:chOff x="3818700" y="1709339"/>
              <a:chExt cx="548640" cy="158729"/>
            </a:xfrm>
          </p:grpSpPr>
          <p:sp>
            <p:nvSpPr>
              <p:cNvPr id="297" name="Freeform 296"/>
              <p:cNvSpPr/>
              <p:nvPr/>
            </p:nvSpPr>
            <p:spPr>
              <a:xfrm rot="20640000">
                <a:off x="3818700" y="1709339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298" name="Freeform 297"/>
              <p:cNvSpPr/>
              <p:nvPr/>
            </p:nvSpPr>
            <p:spPr>
              <a:xfrm rot="900000" flipV="1">
                <a:off x="3818700" y="1863162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>
              <a:off x="4488355" y="2683774"/>
              <a:ext cx="548640" cy="158729"/>
              <a:chOff x="3818700" y="1709339"/>
              <a:chExt cx="548640" cy="158729"/>
            </a:xfrm>
          </p:grpSpPr>
          <p:sp>
            <p:nvSpPr>
              <p:cNvPr id="300" name="Freeform 299"/>
              <p:cNvSpPr/>
              <p:nvPr/>
            </p:nvSpPr>
            <p:spPr>
              <a:xfrm rot="20640000">
                <a:off x="3818700" y="1709339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01" name="Freeform 300"/>
              <p:cNvSpPr/>
              <p:nvPr/>
            </p:nvSpPr>
            <p:spPr>
              <a:xfrm rot="900000" flipV="1">
                <a:off x="3818700" y="1863162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02" name="Group 301"/>
            <p:cNvGrpSpPr/>
            <p:nvPr/>
          </p:nvGrpSpPr>
          <p:grpSpPr>
            <a:xfrm>
              <a:off x="4488355" y="3344175"/>
              <a:ext cx="548640" cy="158729"/>
              <a:chOff x="3818700" y="1709339"/>
              <a:chExt cx="548640" cy="158729"/>
            </a:xfrm>
          </p:grpSpPr>
          <p:sp>
            <p:nvSpPr>
              <p:cNvPr id="303" name="Freeform 302"/>
              <p:cNvSpPr/>
              <p:nvPr/>
            </p:nvSpPr>
            <p:spPr>
              <a:xfrm rot="20640000">
                <a:off x="3818700" y="1709339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04" name="Freeform 303"/>
              <p:cNvSpPr/>
              <p:nvPr/>
            </p:nvSpPr>
            <p:spPr>
              <a:xfrm rot="900000" flipV="1">
                <a:off x="3818700" y="1863162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05" name="Group 304"/>
            <p:cNvGrpSpPr/>
            <p:nvPr/>
          </p:nvGrpSpPr>
          <p:grpSpPr>
            <a:xfrm>
              <a:off x="4488355" y="3986102"/>
              <a:ext cx="548640" cy="158729"/>
              <a:chOff x="3818700" y="1709339"/>
              <a:chExt cx="548640" cy="158729"/>
            </a:xfrm>
          </p:grpSpPr>
          <p:sp>
            <p:nvSpPr>
              <p:cNvPr id="306" name="Freeform 305"/>
              <p:cNvSpPr/>
              <p:nvPr/>
            </p:nvSpPr>
            <p:spPr>
              <a:xfrm rot="20640000">
                <a:off x="3818700" y="1709339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07" name="Freeform 306"/>
              <p:cNvSpPr/>
              <p:nvPr/>
            </p:nvSpPr>
            <p:spPr>
              <a:xfrm rot="900000" flipV="1">
                <a:off x="3818700" y="1863162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08" name="Group 307"/>
            <p:cNvGrpSpPr/>
            <p:nvPr/>
          </p:nvGrpSpPr>
          <p:grpSpPr>
            <a:xfrm>
              <a:off x="4488355" y="4637266"/>
              <a:ext cx="548640" cy="158729"/>
              <a:chOff x="3818700" y="1709339"/>
              <a:chExt cx="548640" cy="158729"/>
            </a:xfrm>
          </p:grpSpPr>
          <p:sp>
            <p:nvSpPr>
              <p:cNvPr id="309" name="Freeform 308"/>
              <p:cNvSpPr/>
              <p:nvPr/>
            </p:nvSpPr>
            <p:spPr>
              <a:xfrm rot="20640000">
                <a:off x="3818700" y="1709339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10" name="Freeform 309"/>
              <p:cNvSpPr/>
              <p:nvPr/>
            </p:nvSpPr>
            <p:spPr>
              <a:xfrm rot="900000" flipV="1">
                <a:off x="3818700" y="1863162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11" name="Group 310"/>
            <p:cNvGrpSpPr/>
            <p:nvPr/>
          </p:nvGrpSpPr>
          <p:grpSpPr>
            <a:xfrm>
              <a:off x="4488355" y="5297666"/>
              <a:ext cx="548640" cy="158729"/>
              <a:chOff x="3818700" y="1709339"/>
              <a:chExt cx="548640" cy="158729"/>
            </a:xfrm>
          </p:grpSpPr>
          <p:sp>
            <p:nvSpPr>
              <p:cNvPr id="312" name="Freeform 311"/>
              <p:cNvSpPr/>
              <p:nvPr/>
            </p:nvSpPr>
            <p:spPr>
              <a:xfrm rot="20640000">
                <a:off x="3818700" y="1709339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13" name="Freeform 312"/>
              <p:cNvSpPr/>
              <p:nvPr/>
            </p:nvSpPr>
            <p:spPr>
              <a:xfrm rot="900000" flipV="1">
                <a:off x="3818700" y="1863162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14" name="Group 313"/>
            <p:cNvGrpSpPr/>
            <p:nvPr/>
          </p:nvGrpSpPr>
          <p:grpSpPr>
            <a:xfrm>
              <a:off x="4488355" y="5939593"/>
              <a:ext cx="548640" cy="158729"/>
              <a:chOff x="3818700" y="1709339"/>
              <a:chExt cx="548640" cy="158729"/>
            </a:xfrm>
          </p:grpSpPr>
          <p:sp>
            <p:nvSpPr>
              <p:cNvPr id="315" name="Freeform 314"/>
              <p:cNvSpPr/>
              <p:nvPr/>
            </p:nvSpPr>
            <p:spPr>
              <a:xfrm rot="20640000">
                <a:off x="3818700" y="1709339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16" name="Freeform 315"/>
              <p:cNvSpPr/>
              <p:nvPr/>
            </p:nvSpPr>
            <p:spPr>
              <a:xfrm rot="900000" flipV="1">
                <a:off x="3818700" y="1863162"/>
                <a:ext cx="54864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934394" y="2884654"/>
              <a:ext cx="457200" cy="92654"/>
              <a:chOff x="5925158" y="2884654"/>
              <a:chExt cx="457200" cy="92654"/>
            </a:xfrm>
          </p:grpSpPr>
          <p:sp>
            <p:nvSpPr>
              <p:cNvPr id="318" name="Freeform 317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20" name="Freeform 319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22" name="Group 321"/>
            <p:cNvGrpSpPr/>
            <p:nvPr/>
          </p:nvGrpSpPr>
          <p:grpSpPr>
            <a:xfrm>
              <a:off x="5934394" y="3212545"/>
              <a:ext cx="457200" cy="92654"/>
              <a:chOff x="5925158" y="2884654"/>
              <a:chExt cx="457200" cy="92654"/>
            </a:xfrm>
          </p:grpSpPr>
          <p:sp>
            <p:nvSpPr>
              <p:cNvPr id="323" name="Freeform 322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24" name="Freeform 323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5934394" y="2561381"/>
              <a:ext cx="457200" cy="92654"/>
              <a:chOff x="5925158" y="2884654"/>
              <a:chExt cx="457200" cy="92654"/>
            </a:xfrm>
          </p:grpSpPr>
          <p:sp>
            <p:nvSpPr>
              <p:cNvPr id="326" name="Freeform 325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27" name="Freeform 326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28" name="Group 327"/>
            <p:cNvGrpSpPr/>
            <p:nvPr/>
          </p:nvGrpSpPr>
          <p:grpSpPr>
            <a:xfrm>
              <a:off x="5934394" y="2233490"/>
              <a:ext cx="457200" cy="92654"/>
              <a:chOff x="5925158" y="2884654"/>
              <a:chExt cx="457200" cy="92654"/>
            </a:xfrm>
          </p:grpSpPr>
          <p:sp>
            <p:nvSpPr>
              <p:cNvPr id="329" name="Freeform 328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30" name="Freeform 329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31" name="Group 330"/>
            <p:cNvGrpSpPr/>
            <p:nvPr/>
          </p:nvGrpSpPr>
          <p:grpSpPr>
            <a:xfrm>
              <a:off x="5934394" y="1914836"/>
              <a:ext cx="457200" cy="92654"/>
              <a:chOff x="5925158" y="2884654"/>
              <a:chExt cx="457200" cy="92654"/>
            </a:xfrm>
          </p:grpSpPr>
          <p:sp>
            <p:nvSpPr>
              <p:cNvPr id="332" name="Freeform 331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33" name="Freeform 332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34" name="Group 333"/>
            <p:cNvGrpSpPr/>
            <p:nvPr/>
          </p:nvGrpSpPr>
          <p:grpSpPr>
            <a:xfrm>
              <a:off x="5934394" y="1586945"/>
              <a:ext cx="457200" cy="92654"/>
              <a:chOff x="5925158" y="2884654"/>
              <a:chExt cx="457200" cy="92654"/>
            </a:xfrm>
          </p:grpSpPr>
          <p:sp>
            <p:nvSpPr>
              <p:cNvPr id="335" name="Freeform 334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36" name="Freeform 335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37" name="Group 336"/>
            <p:cNvGrpSpPr/>
            <p:nvPr/>
          </p:nvGrpSpPr>
          <p:grpSpPr>
            <a:xfrm>
              <a:off x="5934394" y="1259053"/>
              <a:ext cx="457200" cy="92654"/>
              <a:chOff x="5925158" y="2884654"/>
              <a:chExt cx="457200" cy="92654"/>
            </a:xfrm>
          </p:grpSpPr>
          <p:sp>
            <p:nvSpPr>
              <p:cNvPr id="338" name="Freeform 337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39" name="Freeform 338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40" name="Group 339"/>
            <p:cNvGrpSpPr/>
            <p:nvPr/>
          </p:nvGrpSpPr>
          <p:grpSpPr>
            <a:xfrm>
              <a:off x="5934394" y="3526581"/>
              <a:ext cx="457200" cy="92654"/>
              <a:chOff x="5925158" y="2884654"/>
              <a:chExt cx="457200" cy="92654"/>
            </a:xfrm>
          </p:grpSpPr>
          <p:sp>
            <p:nvSpPr>
              <p:cNvPr id="341" name="Freeform 340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42" name="Freeform 341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43" name="Group 342"/>
            <p:cNvGrpSpPr/>
            <p:nvPr/>
          </p:nvGrpSpPr>
          <p:grpSpPr>
            <a:xfrm>
              <a:off x="5934394" y="3845236"/>
              <a:ext cx="457200" cy="101890"/>
              <a:chOff x="5925158" y="2884654"/>
              <a:chExt cx="457200" cy="101890"/>
            </a:xfrm>
          </p:grpSpPr>
          <p:sp>
            <p:nvSpPr>
              <p:cNvPr id="344" name="Freeform 343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45" name="Freeform 344"/>
              <p:cNvSpPr/>
              <p:nvPr/>
            </p:nvSpPr>
            <p:spPr>
              <a:xfrm rot="600000" flipV="1">
                <a:off x="5925158" y="2981638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46" name="Group 345"/>
            <p:cNvGrpSpPr/>
            <p:nvPr/>
          </p:nvGrpSpPr>
          <p:grpSpPr>
            <a:xfrm>
              <a:off x="5934394" y="4191599"/>
              <a:ext cx="457200" cy="92654"/>
              <a:chOff x="5925158" y="2884654"/>
              <a:chExt cx="457200" cy="92654"/>
            </a:xfrm>
          </p:grpSpPr>
          <p:sp>
            <p:nvSpPr>
              <p:cNvPr id="347" name="Freeform 346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48" name="Freeform 347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49" name="Group 348"/>
            <p:cNvGrpSpPr/>
            <p:nvPr/>
          </p:nvGrpSpPr>
          <p:grpSpPr>
            <a:xfrm>
              <a:off x="5934394" y="4519491"/>
              <a:ext cx="457200" cy="92654"/>
              <a:chOff x="5925158" y="2884654"/>
              <a:chExt cx="457200" cy="92654"/>
            </a:xfrm>
          </p:grpSpPr>
          <p:sp>
            <p:nvSpPr>
              <p:cNvPr id="350" name="Freeform 349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51" name="Freeform 350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5934394" y="4828909"/>
              <a:ext cx="457200" cy="92654"/>
              <a:chOff x="5925158" y="2884654"/>
              <a:chExt cx="457200" cy="92654"/>
            </a:xfrm>
          </p:grpSpPr>
          <p:sp>
            <p:nvSpPr>
              <p:cNvPr id="353" name="Freeform 352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54" name="Freeform 353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55" name="Group 354"/>
            <p:cNvGrpSpPr/>
            <p:nvPr/>
          </p:nvGrpSpPr>
          <p:grpSpPr>
            <a:xfrm>
              <a:off x="5934394" y="5156799"/>
              <a:ext cx="457200" cy="92654"/>
              <a:chOff x="5925158" y="2884654"/>
              <a:chExt cx="457200" cy="92654"/>
            </a:xfrm>
          </p:grpSpPr>
          <p:sp>
            <p:nvSpPr>
              <p:cNvPr id="356" name="Freeform 355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57" name="Freeform 356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58" name="Group 357"/>
            <p:cNvGrpSpPr/>
            <p:nvPr/>
          </p:nvGrpSpPr>
          <p:grpSpPr>
            <a:xfrm>
              <a:off x="5934394" y="5503163"/>
              <a:ext cx="457200" cy="92654"/>
              <a:chOff x="5925158" y="2884654"/>
              <a:chExt cx="457200" cy="92654"/>
            </a:xfrm>
          </p:grpSpPr>
          <p:sp>
            <p:nvSpPr>
              <p:cNvPr id="359" name="Freeform 358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60" name="Freeform 359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61" name="Group 360"/>
            <p:cNvGrpSpPr/>
            <p:nvPr/>
          </p:nvGrpSpPr>
          <p:grpSpPr>
            <a:xfrm>
              <a:off x="5934394" y="5812581"/>
              <a:ext cx="457200" cy="92654"/>
              <a:chOff x="5925158" y="2884654"/>
              <a:chExt cx="457200" cy="92654"/>
            </a:xfrm>
          </p:grpSpPr>
          <p:sp>
            <p:nvSpPr>
              <p:cNvPr id="362" name="Freeform 361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63" name="Freeform 362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  <p:grpSp>
          <p:nvGrpSpPr>
            <p:cNvPr id="364" name="Group 363"/>
            <p:cNvGrpSpPr/>
            <p:nvPr/>
          </p:nvGrpSpPr>
          <p:grpSpPr>
            <a:xfrm>
              <a:off x="5934394" y="6131235"/>
              <a:ext cx="457200" cy="92654"/>
              <a:chOff x="5925158" y="2884654"/>
              <a:chExt cx="457200" cy="92654"/>
            </a:xfrm>
          </p:grpSpPr>
          <p:sp>
            <p:nvSpPr>
              <p:cNvPr id="365" name="Freeform 364"/>
              <p:cNvSpPr/>
              <p:nvPr/>
            </p:nvSpPr>
            <p:spPr>
              <a:xfrm rot="21000000">
                <a:off x="5925158" y="2884654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  <p:sp>
            <p:nvSpPr>
              <p:cNvPr id="366" name="Freeform 365"/>
              <p:cNvSpPr/>
              <p:nvPr/>
            </p:nvSpPr>
            <p:spPr>
              <a:xfrm rot="600000" flipV="1">
                <a:off x="5925158" y="2972402"/>
                <a:ext cx="457200" cy="4906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0000 w 10000"/>
                  <a:gd name="connsiteY1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10000" y="5000"/>
                    </a:lnTo>
                  </a:path>
                </a:pathLst>
              </a:custGeom>
              <a:noFill/>
              <a:ln w="31750" cap="sq">
                <a:solidFill>
                  <a:srgbClr val="00FF00"/>
                </a:solidFill>
                <a:miter lim="800000"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6061" tIns="-6145" rIns="176060" bIns="-614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>
                  <a:latin typeface="Calibri" pitchFamily="34" charset="0"/>
                </a:endParaRPr>
              </a:p>
            </p:txBody>
          </p:sp>
        </p:grpSp>
      </p:grpSp>
      <p:pic>
        <p:nvPicPr>
          <p:cNvPr id="368" name="Picture 367" descr="S-S-I_PARTYROCK_PROFIT-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3002111"/>
            <a:ext cx="1828800" cy="130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688387" cy="523220"/>
          </a:xfrm>
        </p:spPr>
        <p:txBody>
          <a:bodyPr/>
          <a:lstStyle/>
          <a:p>
            <a:r>
              <a:rPr lang="en-US" sz="3400" dirty="0" smtClean="0"/>
              <a:t>Pedigree of embryo dam </a:t>
            </a:r>
            <a:r>
              <a:rPr lang="en-US" sz="3400" dirty="0" smtClean="0">
                <a:solidFill>
                  <a:srgbClr val="00FF00"/>
                </a:solidFill>
              </a:rPr>
              <a:t>(HOCAN108535184)</a:t>
            </a:r>
          </a:p>
        </p:txBody>
      </p:sp>
      <p:sp>
        <p:nvSpPr>
          <p:cNvPr id="133" name="Freeform 132"/>
          <p:cNvSpPr/>
          <p:nvPr/>
        </p:nvSpPr>
        <p:spPr>
          <a:xfrm>
            <a:off x="421991" y="3674729"/>
            <a:ext cx="45720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35" name="Freeform 134"/>
          <p:cNvSpPr/>
          <p:nvPr/>
        </p:nvSpPr>
        <p:spPr>
          <a:xfrm>
            <a:off x="1547079" y="2375413"/>
            <a:ext cx="45720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 w="381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n>
                  <a:noFill/>
                </a:ln>
                <a:solidFill>
                  <a:schemeClr val="tx2"/>
                </a:solidFill>
                <a:latin typeface="Calibri" pitchFamily="34" charset="0"/>
              </a:rPr>
              <a:t>50K</a:t>
            </a:r>
            <a:endParaRPr lang="en-US" sz="1400" b="1" kern="1200" dirty="0">
              <a:ln>
                <a:noFill/>
              </a:ln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37" name="Freeform 136"/>
          <p:cNvSpPr/>
          <p:nvPr/>
        </p:nvSpPr>
        <p:spPr>
          <a:xfrm>
            <a:off x="2422795" y="1725755"/>
            <a:ext cx="45720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39" name="Freeform 138"/>
          <p:cNvSpPr/>
          <p:nvPr/>
        </p:nvSpPr>
        <p:spPr>
          <a:xfrm>
            <a:off x="3621772" y="1400925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41" name="Freeform 140"/>
          <p:cNvSpPr/>
          <p:nvPr/>
        </p:nvSpPr>
        <p:spPr>
          <a:xfrm>
            <a:off x="5033176" y="1238511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43" name="Freeform 142"/>
          <p:cNvSpPr/>
          <p:nvPr/>
        </p:nvSpPr>
        <p:spPr>
          <a:xfrm>
            <a:off x="6444580" y="1157304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45" name="Freeform 144"/>
          <p:cNvSpPr/>
          <p:nvPr/>
        </p:nvSpPr>
        <p:spPr>
          <a:xfrm>
            <a:off x="6444580" y="1319718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/>
              </a:rPr>
              <a:t>—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47" name="Freeform 146"/>
          <p:cNvSpPr/>
          <p:nvPr/>
        </p:nvSpPr>
        <p:spPr>
          <a:xfrm>
            <a:off x="5033176" y="1563340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49" name="Freeform 148"/>
          <p:cNvSpPr/>
          <p:nvPr/>
        </p:nvSpPr>
        <p:spPr>
          <a:xfrm>
            <a:off x="6444580" y="1482133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6444580" y="1644547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F000"/>
                </a:solidFill>
                <a:latin typeface="Calibri" pitchFamily="34" charset="0"/>
              </a:rPr>
              <a:t>Imputed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3621772" y="2050584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5033176" y="1888169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6444580" y="1806962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6444580" y="1969376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smtClean="0">
                <a:latin typeface="Calibri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61" name="Freeform 160"/>
          <p:cNvSpPr/>
          <p:nvPr/>
        </p:nvSpPr>
        <p:spPr>
          <a:xfrm>
            <a:off x="5033176" y="2212998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F000"/>
                </a:solidFill>
                <a:latin typeface="Calibri" pitchFamily="34" charset="0"/>
              </a:rPr>
              <a:t>Imputed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6444580" y="2131791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65" name="Freeform 164"/>
          <p:cNvSpPr/>
          <p:nvPr/>
        </p:nvSpPr>
        <p:spPr>
          <a:xfrm>
            <a:off x="6444580" y="2294205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smtClean="0">
                <a:latin typeface="Calibri"/>
              </a:rPr>
              <a:t>—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67" name="Freeform 166"/>
          <p:cNvSpPr/>
          <p:nvPr/>
        </p:nvSpPr>
        <p:spPr>
          <a:xfrm>
            <a:off x="2422795" y="3025071"/>
            <a:ext cx="45720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69" name="Freeform 168"/>
          <p:cNvSpPr/>
          <p:nvPr/>
        </p:nvSpPr>
        <p:spPr>
          <a:xfrm>
            <a:off x="3621772" y="2700242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71" name="Freeform 170"/>
          <p:cNvSpPr/>
          <p:nvPr/>
        </p:nvSpPr>
        <p:spPr>
          <a:xfrm>
            <a:off x="5033176" y="2537827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73" name="Freeform 172"/>
          <p:cNvSpPr/>
          <p:nvPr/>
        </p:nvSpPr>
        <p:spPr>
          <a:xfrm>
            <a:off x="6444580" y="2456620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75" name="Freeform 174"/>
          <p:cNvSpPr/>
          <p:nvPr/>
        </p:nvSpPr>
        <p:spPr>
          <a:xfrm>
            <a:off x="6444580" y="2619034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smtClean="0">
                <a:latin typeface="Calibri"/>
              </a:rPr>
              <a:t>—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177" name="Freeform 176"/>
          <p:cNvSpPr/>
          <p:nvPr/>
        </p:nvSpPr>
        <p:spPr>
          <a:xfrm>
            <a:off x="5033176" y="2862656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F000"/>
                </a:solidFill>
                <a:latin typeface="Calibri" pitchFamily="34" charset="0"/>
              </a:rPr>
              <a:t>Imputed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6444580" y="2781449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81" name="Freeform 180"/>
          <p:cNvSpPr/>
          <p:nvPr/>
        </p:nvSpPr>
        <p:spPr>
          <a:xfrm>
            <a:off x="6444580" y="2943864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smtClean="0">
                <a:latin typeface="Calibri"/>
              </a:rPr>
              <a:t>—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183" name="Freeform 182"/>
          <p:cNvSpPr/>
          <p:nvPr/>
        </p:nvSpPr>
        <p:spPr>
          <a:xfrm>
            <a:off x="3621772" y="3349900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F000"/>
                </a:solidFill>
                <a:latin typeface="Calibri" pitchFamily="34" charset="0"/>
              </a:rPr>
              <a:t>Imputed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185" name="Freeform 184"/>
          <p:cNvSpPr/>
          <p:nvPr/>
        </p:nvSpPr>
        <p:spPr>
          <a:xfrm>
            <a:off x="5033176" y="3187485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87" name="Freeform 186"/>
          <p:cNvSpPr/>
          <p:nvPr/>
        </p:nvSpPr>
        <p:spPr>
          <a:xfrm>
            <a:off x="6444580" y="3106278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89" name="Freeform 188"/>
          <p:cNvSpPr/>
          <p:nvPr/>
        </p:nvSpPr>
        <p:spPr>
          <a:xfrm>
            <a:off x="6444580" y="3268693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F000"/>
                </a:solidFill>
                <a:latin typeface="Calibri" pitchFamily="34" charset="0"/>
              </a:rPr>
              <a:t>Imputed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5033176" y="3512314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F000"/>
                </a:solidFill>
                <a:latin typeface="Calibri" pitchFamily="34" charset="0"/>
              </a:rPr>
              <a:t>Imputed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193" name="Freeform 192"/>
          <p:cNvSpPr/>
          <p:nvPr/>
        </p:nvSpPr>
        <p:spPr>
          <a:xfrm>
            <a:off x="6444580" y="3431107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95" name="Freeform 194"/>
          <p:cNvSpPr/>
          <p:nvPr/>
        </p:nvSpPr>
        <p:spPr>
          <a:xfrm>
            <a:off x="6444580" y="3593522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smtClean="0">
                <a:latin typeface="Calibri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34" name="Freeform 133"/>
          <p:cNvSpPr/>
          <p:nvPr/>
        </p:nvSpPr>
        <p:spPr>
          <a:xfrm rot="18000000">
            <a:off x="552162" y="3167121"/>
            <a:ext cx="1304219" cy="4906"/>
          </a:xfrm>
          <a:custGeom>
            <a:avLst/>
            <a:gdLst>
              <a:gd name="connsiteX0" fmla="*/ 0 w 10000"/>
              <a:gd name="connsiteY0" fmla="*/ 5000 h 10000"/>
              <a:gd name="connsiteX1" fmla="*/ 10000 w 10000"/>
              <a:gd name="connsiteY1" fmla="*/ 5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>
                <a:moveTo>
                  <a:pt x="0" y="5000"/>
                </a:moveTo>
                <a:lnTo>
                  <a:pt x="10000" y="5000"/>
                </a:lnTo>
              </a:path>
            </a:pathLst>
          </a:custGeom>
          <a:noFill/>
          <a:ln w="31750" cap="sq">
            <a:solidFill>
              <a:srgbClr val="00FF00"/>
            </a:solidFill>
            <a:miter lim="800000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2204" tIns="-30153" rIns="632204" bIns="-3015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197" name="Freeform 196"/>
          <p:cNvSpPr/>
          <p:nvPr/>
        </p:nvSpPr>
        <p:spPr>
          <a:xfrm>
            <a:off x="1547079" y="4974045"/>
            <a:ext cx="45720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Calibri" pitchFamily="34" charset="0"/>
              </a:rPr>
              <a:t>77K</a:t>
            </a:r>
            <a:endParaRPr lang="en-US" sz="1400" b="1" kern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2422795" y="4324387"/>
            <a:ext cx="45720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01" name="Freeform 200"/>
          <p:cNvSpPr/>
          <p:nvPr/>
        </p:nvSpPr>
        <p:spPr>
          <a:xfrm>
            <a:off x="3621772" y="3999558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03" name="Freeform 202"/>
          <p:cNvSpPr/>
          <p:nvPr/>
        </p:nvSpPr>
        <p:spPr>
          <a:xfrm>
            <a:off x="5033176" y="3837144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05" name="Freeform 204"/>
          <p:cNvSpPr/>
          <p:nvPr/>
        </p:nvSpPr>
        <p:spPr>
          <a:xfrm>
            <a:off x="6444580" y="3755936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07" name="Freeform 206"/>
          <p:cNvSpPr/>
          <p:nvPr/>
        </p:nvSpPr>
        <p:spPr>
          <a:xfrm>
            <a:off x="6444580" y="3918351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smtClean="0">
                <a:latin typeface="Calibri"/>
              </a:rPr>
              <a:t>—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5033176" y="4161973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F000"/>
                </a:solidFill>
                <a:latin typeface="Calibri" pitchFamily="34" charset="0"/>
              </a:rPr>
              <a:t>Imputed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6444580" y="4080765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6444580" y="4243180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smtClean="0">
                <a:latin typeface="Calibri"/>
              </a:rPr>
              <a:t>—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215" name="Freeform 214"/>
          <p:cNvSpPr/>
          <p:nvPr/>
        </p:nvSpPr>
        <p:spPr>
          <a:xfrm>
            <a:off x="3621772" y="4649216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F000"/>
                </a:solidFill>
                <a:latin typeface="Calibri" pitchFamily="34" charset="0"/>
              </a:rPr>
              <a:t>Imputed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217" name="Freeform 216"/>
          <p:cNvSpPr/>
          <p:nvPr/>
        </p:nvSpPr>
        <p:spPr>
          <a:xfrm>
            <a:off x="5033176" y="4486802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19" name="Freeform 218"/>
          <p:cNvSpPr/>
          <p:nvPr/>
        </p:nvSpPr>
        <p:spPr>
          <a:xfrm>
            <a:off x="6444580" y="4405594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21" name="Freeform 220"/>
          <p:cNvSpPr/>
          <p:nvPr/>
        </p:nvSpPr>
        <p:spPr>
          <a:xfrm>
            <a:off x="6444580" y="4568009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smtClean="0">
                <a:latin typeface="Calibri"/>
              </a:rPr>
              <a:t>—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23" name="Freeform 222"/>
          <p:cNvSpPr/>
          <p:nvPr/>
        </p:nvSpPr>
        <p:spPr>
          <a:xfrm>
            <a:off x="5033176" y="4811631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F000"/>
                </a:solidFill>
                <a:latin typeface="Calibri" pitchFamily="34" charset="0"/>
              </a:rPr>
              <a:t>Imputed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225" name="Freeform 224"/>
          <p:cNvSpPr/>
          <p:nvPr/>
        </p:nvSpPr>
        <p:spPr>
          <a:xfrm>
            <a:off x="6444580" y="4730423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27" name="Freeform 226"/>
          <p:cNvSpPr/>
          <p:nvPr/>
        </p:nvSpPr>
        <p:spPr>
          <a:xfrm>
            <a:off x="6444580" y="4892838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29" name="Freeform 228"/>
          <p:cNvSpPr/>
          <p:nvPr/>
        </p:nvSpPr>
        <p:spPr>
          <a:xfrm>
            <a:off x="2422795" y="5623703"/>
            <a:ext cx="45720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31" name="Freeform 230"/>
          <p:cNvSpPr/>
          <p:nvPr/>
        </p:nvSpPr>
        <p:spPr>
          <a:xfrm>
            <a:off x="3621772" y="5298874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33" name="Freeform 232"/>
          <p:cNvSpPr/>
          <p:nvPr/>
        </p:nvSpPr>
        <p:spPr>
          <a:xfrm>
            <a:off x="5033176" y="5136460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35" name="Freeform 234"/>
          <p:cNvSpPr/>
          <p:nvPr/>
        </p:nvSpPr>
        <p:spPr>
          <a:xfrm>
            <a:off x="6444580" y="5055253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37" name="Freeform 236"/>
          <p:cNvSpPr/>
          <p:nvPr/>
        </p:nvSpPr>
        <p:spPr>
          <a:xfrm>
            <a:off x="6444580" y="5217667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39" name="Freeform 238"/>
          <p:cNvSpPr/>
          <p:nvPr/>
        </p:nvSpPr>
        <p:spPr>
          <a:xfrm>
            <a:off x="5033176" y="5461289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41" name="Freeform 240"/>
          <p:cNvSpPr/>
          <p:nvPr/>
        </p:nvSpPr>
        <p:spPr>
          <a:xfrm>
            <a:off x="6444580" y="5380082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43" name="Freeform 242"/>
          <p:cNvSpPr/>
          <p:nvPr/>
        </p:nvSpPr>
        <p:spPr>
          <a:xfrm>
            <a:off x="6444580" y="5542496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smtClean="0">
                <a:latin typeface="Calibri"/>
              </a:rPr>
              <a:t>—</a:t>
            </a:r>
            <a:endParaRPr lang="en-US" sz="1400" b="1" kern="1200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245" name="Freeform 244"/>
          <p:cNvSpPr/>
          <p:nvPr/>
        </p:nvSpPr>
        <p:spPr>
          <a:xfrm>
            <a:off x="3621772" y="5948533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47" name="Freeform 246"/>
          <p:cNvSpPr/>
          <p:nvPr/>
        </p:nvSpPr>
        <p:spPr>
          <a:xfrm>
            <a:off x="5033176" y="5786118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49" name="Freeform 248"/>
          <p:cNvSpPr/>
          <p:nvPr/>
        </p:nvSpPr>
        <p:spPr>
          <a:xfrm>
            <a:off x="6444580" y="5704911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51" name="Freeform 250"/>
          <p:cNvSpPr/>
          <p:nvPr/>
        </p:nvSpPr>
        <p:spPr>
          <a:xfrm>
            <a:off x="6444580" y="5867325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smtClean="0">
                <a:latin typeface="Calibri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53" name="Freeform 252"/>
          <p:cNvSpPr/>
          <p:nvPr/>
        </p:nvSpPr>
        <p:spPr>
          <a:xfrm>
            <a:off x="5033176" y="6110947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Calibri" pitchFamily="34" charset="0"/>
              </a:rPr>
              <a:t>50K</a:t>
            </a:r>
            <a:endParaRPr lang="en-US" sz="1400" b="1" kern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55" name="Freeform 254"/>
          <p:cNvSpPr/>
          <p:nvPr/>
        </p:nvSpPr>
        <p:spPr>
          <a:xfrm>
            <a:off x="6444580" y="6029740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777K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57" name="Freeform 256"/>
          <p:cNvSpPr/>
          <p:nvPr/>
        </p:nvSpPr>
        <p:spPr>
          <a:xfrm>
            <a:off x="6444580" y="6192154"/>
            <a:ext cx="731520" cy="141230"/>
          </a:xfrm>
          <a:custGeom>
            <a:avLst/>
            <a:gdLst>
              <a:gd name="connsiteX0" fmla="*/ 0 w 282460"/>
              <a:gd name="connsiteY0" fmla="*/ 14123 h 141230"/>
              <a:gd name="connsiteX1" fmla="*/ 4137 w 282460"/>
              <a:gd name="connsiteY1" fmla="*/ 4137 h 141230"/>
              <a:gd name="connsiteX2" fmla="*/ 14123 w 282460"/>
              <a:gd name="connsiteY2" fmla="*/ 0 h 141230"/>
              <a:gd name="connsiteX3" fmla="*/ 268337 w 282460"/>
              <a:gd name="connsiteY3" fmla="*/ 0 h 141230"/>
              <a:gd name="connsiteX4" fmla="*/ 278323 w 282460"/>
              <a:gd name="connsiteY4" fmla="*/ 4137 h 141230"/>
              <a:gd name="connsiteX5" fmla="*/ 282460 w 282460"/>
              <a:gd name="connsiteY5" fmla="*/ 14123 h 141230"/>
              <a:gd name="connsiteX6" fmla="*/ 282460 w 282460"/>
              <a:gd name="connsiteY6" fmla="*/ 127107 h 141230"/>
              <a:gd name="connsiteX7" fmla="*/ 278323 w 282460"/>
              <a:gd name="connsiteY7" fmla="*/ 137093 h 141230"/>
              <a:gd name="connsiteX8" fmla="*/ 268337 w 282460"/>
              <a:gd name="connsiteY8" fmla="*/ 141230 h 141230"/>
              <a:gd name="connsiteX9" fmla="*/ 14123 w 282460"/>
              <a:gd name="connsiteY9" fmla="*/ 141230 h 141230"/>
              <a:gd name="connsiteX10" fmla="*/ 4137 w 282460"/>
              <a:gd name="connsiteY10" fmla="*/ 137093 h 141230"/>
              <a:gd name="connsiteX11" fmla="*/ 0 w 282460"/>
              <a:gd name="connsiteY11" fmla="*/ 127107 h 141230"/>
              <a:gd name="connsiteX12" fmla="*/ 0 w 282460"/>
              <a:gd name="connsiteY12" fmla="*/ 14123 h 1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460" h="141230">
                <a:moveTo>
                  <a:pt x="0" y="14123"/>
                </a:moveTo>
                <a:cubicBezTo>
                  <a:pt x="0" y="10377"/>
                  <a:pt x="1488" y="6785"/>
                  <a:pt x="4137" y="4137"/>
                </a:cubicBezTo>
                <a:cubicBezTo>
                  <a:pt x="6786" y="1488"/>
                  <a:pt x="10378" y="0"/>
                  <a:pt x="14123" y="0"/>
                </a:cubicBezTo>
                <a:lnTo>
                  <a:pt x="268337" y="0"/>
                </a:lnTo>
                <a:cubicBezTo>
                  <a:pt x="272083" y="0"/>
                  <a:pt x="275675" y="1488"/>
                  <a:pt x="278323" y="4137"/>
                </a:cubicBezTo>
                <a:cubicBezTo>
                  <a:pt x="280972" y="6786"/>
                  <a:pt x="282460" y="10378"/>
                  <a:pt x="282460" y="14123"/>
                </a:cubicBezTo>
                <a:lnTo>
                  <a:pt x="282460" y="127107"/>
                </a:lnTo>
                <a:cubicBezTo>
                  <a:pt x="282460" y="130853"/>
                  <a:pt x="280972" y="134445"/>
                  <a:pt x="278323" y="137093"/>
                </a:cubicBezTo>
                <a:cubicBezTo>
                  <a:pt x="275674" y="139742"/>
                  <a:pt x="272082" y="141230"/>
                  <a:pt x="268337" y="141230"/>
                </a:cubicBezTo>
                <a:lnTo>
                  <a:pt x="14123" y="141230"/>
                </a:lnTo>
                <a:cubicBezTo>
                  <a:pt x="10377" y="141230"/>
                  <a:pt x="6785" y="139742"/>
                  <a:pt x="4137" y="137093"/>
                </a:cubicBezTo>
                <a:cubicBezTo>
                  <a:pt x="1488" y="134444"/>
                  <a:pt x="0" y="130852"/>
                  <a:pt x="0" y="127107"/>
                </a:cubicBezTo>
                <a:lnTo>
                  <a:pt x="0" y="1412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56" tIns="11756" rIns="11756" bIns="11756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latin typeface="Calibri" pitchFamily="34" charset="0"/>
              </a:rPr>
              <a:t>50K</a:t>
            </a:r>
            <a:endParaRPr lang="en-US" sz="1400" b="1" kern="1200" dirty="0">
              <a:latin typeface="Calibri" pitchFamily="34" charset="0"/>
            </a:endParaRPr>
          </a:p>
        </p:txBody>
      </p:sp>
      <p:sp>
        <p:nvSpPr>
          <p:cNvPr id="276" name="Freeform 275"/>
          <p:cNvSpPr/>
          <p:nvPr/>
        </p:nvSpPr>
        <p:spPr>
          <a:xfrm rot="3600000" flipV="1">
            <a:off x="552162" y="4307773"/>
            <a:ext cx="1304219" cy="4906"/>
          </a:xfrm>
          <a:custGeom>
            <a:avLst/>
            <a:gdLst>
              <a:gd name="connsiteX0" fmla="*/ 0 w 10000"/>
              <a:gd name="connsiteY0" fmla="*/ 5000 h 10000"/>
              <a:gd name="connsiteX1" fmla="*/ 10000 w 10000"/>
              <a:gd name="connsiteY1" fmla="*/ 5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>
                <a:moveTo>
                  <a:pt x="0" y="5000"/>
                </a:moveTo>
                <a:lnTo>
                  <a:pt x="10000" y="5000"/>
                </a:lnTo>
              </a:path>
            </a:pathLst>
          </a:custGeom>
          <a:noFill/>
          <a:ln w="31750" cap="sq">
            <a:solidFill>
              <a:srgbClr val="00FF00"/>
            </a:solidFill>
            <a:miter lim="800000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2204" tIns="-30153" rIns="632204" bIns="-3015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kern="1200" dirty="0">
              <a:latin typeface="Calibri" pitchFamily="34" charset="0"/>
            </a:endParaRPr>
          </a:p>
        </p:txBody>
      </p:sp>
      <p:grpSp>
        <p:nvGrpSpPr>
          <p:cNvPr id="3" name="Group 277"/>
          <p:cNvGrpSpPr/>
          <p:nvPr/>
        </p:nvGrpSpPr>
        <p:grpSpPr>
          <a:xfrm>
            <a:off x="1861115" y="2201870"/>
            <a:ext cx="659409" cy="807817"/>
            <a:chOff x="2784715" y="2183398"/>
            <a:chExt cx="659409" cy="807817"/>
          </a:xfrm>
        </p:grpSpPr>
        <p:sp>
          <p:nvSpPr>
            <p:cNvPr id="136" name="Freeform 135"/>
            <p:cNvSpPr/>
            <p:nvPr/>
          </p:nvSpPr>
          <p:spPr>
            <a:xfrm rot="18900000">
              <a:off x="2784715" y="2183398"/>
              <a:ext cx="659409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5919" tIns="-14033" rIns="325919" bIns="-1403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277" name="Freeform 276"/>
            <p:cNvSpPr/>
            <p:nvPr/>
          </p:nvSpPr>
          <p:spPr>
            <a:xfrm rot="2700000" flipV="1">
              <a:off x="2784715" y="2659058"/>
              <a:ext cx="659409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5919" tIns="-14033" rIns="325919" bIns="-1403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4" name="Group 278"/>
          <p:cNvGrpSpPr/>
          <p:nvPr/>
        </p:nvGrpSpPr>
        <p:grpSpPr>
          <a:xfrm>
            <a:off x="1861115" y="4792574"/>
            <a:ext cx="659409" cy="807817"/>
            <a:chOff x="2784715" y="2183398"/>
            <a:chExt cx="659409" cy="807817"/>
          </a:xfrm>
        </p:grpSpPr>
        <p:sp>
          <p:nvSpPr>
            <p:cNvPr id="280" name="Freeform 279"/>
            <p:cNvSpPr/>
            <p:nvPr/>
          </p:nvSpPr>
          <p:spPr>
            <a:xfrm rot="18900000">
              <a:off x="2784715" y="2183398"/>
              <a:ext cx="659409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5919" tIns="-14033" rIns="325919" bIns="-1403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281" name="Freeform 280"/>
            <p:cNvSpPr/>
            <p:nvPr/>
          </p:nvSpPr>
          <p:spPr>
            <a:xfrm rot="2700000" flipV="1">
              <a:off x="2784715" y="2659058"/>
              <a:ext cx="659409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5919" tIns="-14033" rIns="325919" bIns="-1403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5" name="Group 282"/>
          <p:cNvGrpSpPr/>
          <p:nvPr/>
        </p:nvGrpSpPr>
        <p:grpSpPr>
          <a:xfrm>
            <a:off x="2890473" y="1643117"/>
            <a:ext cx="640080" cy="291173"/>
            <a:chOff x="3814073" y="1643117"/>
            <a:chExt cx="640080" cy="291173"/>
          </a:xfrm>
        </p:grpSpPr>
        <p:sp>
          <p:nvSpPr>
            <p:cNvPr id="138" name="Freeform 137"/>
            <p:cNvSpPr/>
            <p:nvPr/>
          </p:nvSpPr>
          <p:spPr>
            <a:xfrm rot="20040000">
              <a:off x="3814073" y="1643117"/>
              <a:ext cx="64008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282" name="Freeform 281"/>
            <p:cNvSpPr/>
            <p:nvPr/>
          </p:nvSpPr>
          <p:spPr>
            <a:xfrm rot="1560000" flipV="1">
              <a:off x="3814073" y="1929384"/>
              <a:ext cx="64008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6" name="Group 283"/>
          <p:cNvGrpSpPr/>
          <p:nvPr/>
        </p:nvGrpSpPr>
        <p:grpSpPr>
          <a:xfrm>
            <a:off x="2890473" y="2940826"/>
            <a:ext cx="640080" cy="291173"/>
            <a:chOff x="3814073" y="1643117"/>
            <a:chExt cx="640080" cy="291173"/>
          </a:xfrm>
        </p:grpSpPr>
        <p:sp>
          <p:nvSpPr>
            <p:cNvPr id="285" name="Freeform 284"/>
            <p:cNvSpPr/>
            <p:nvPr/>
          </p:nvSpPr>
          <p:spPr>
            <a:xfrm rot="20040000">
              <a:off x="3814073" y="1643117"/>
              <a:ext cx="64008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286" name="Freeform 285"/>
            <p:cNvSpPr/>
            <p:nvPr/>
          </p:nvSpPr>
          <p:spPr>
            <a:xfrm rot="1560000" flipV="1">
              <a:off x="3814073" y="1929384"/>
              <a:ext cx="64008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7" name="Group 286"/>
          <p:cNvGrpSpPr/>
          <p:nvPr/>
        </p:nvGrpSpPr>
        <p:grpSpPr>
          <a:xfrm>
            <a:off x="2890473" y="4247772"/>
            <a:ext cx="640080" cy="291173"/>
            <a:chOff x="3814073" y="1643117"/>
            <a:chExt cx="640080" cy="291173"/>
          </a:xfrm>
        </p:grpSpPr>
        <p:sp>
          <p:nvSpPr>
            <p:cNvPr id="288" name="Freeform 287"/>
            <p:cNvSpPr/>
            <p:nvPr/>
          </p:nvSpPr>
          <p:spPr>
            <a:xfrm rot="20040000">
              <a:off x="3814073" y="1643117"/>
              <a:ext cx="64008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289" name="Freeform 288"/>
            <p:cNvSpPr/>
            <p:nvPr/>
          </p:nvSpPr>
          <p:spPr>
            <a:xfrm rot="1560000" flipV="1">
              <a:off x="3814073" y="1929384"/>
              <a:ext cx="64008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8" name="Group 289"/>
          <p:cNvGrpSpPr/>
          <p:nvPr/>
        </p:nvGrpSpPr>
        <p:grpSpPr>
          <a:xfrm>
            <a:off x="2890473" y="5545480"/>
            <a:ext cx="640080" cy="291173"/>
            <a:chOff x="3814073" y="1643117"/>
            <a:chExt cx="640080" cy="291173"/>
          </a:xfrm>
        </p:grpSpPr>
        <p:sp>
          <p:nvSpPr>
            <p:cNvPr id="291" name="Freeform 290"/>
            <p:cNvSpPr/>
            <p:nvPr/>
          </p:nvSpPr>
          <p:spPr>
            <a:xfrm rot="20040000">
              <a:off x="3814073" y="1643117"/>
              <a:ext cx="64008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292" name="Freeform 291"/>
            <p:cNvSpPr/>
            <p:nvPr/>
          </p:nvSpPr>
          <p:spPr>
            <a:xfrm rot="1560000" flipV="1">
              <a:off x="3814073" y="1929384"/>
              <a:ext cx="64008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9" name="Group 292"/>
          <p:cNvGrpSpPr/>
          <p:nvPr/>
        </p:nvGrpSpPr>
        <p:grpSpPr>
          <a:xfrm>
            <a:off x="4359051" y="1390684"/>
            <a:ext cx="548640" cy="158729"/>
            <a:chOff x="3818700" y="1709339"/>
            <a:chExt cx="548640" cy="158729"/>
          </a:xfrm>
        </p:grpSpPr>
        <p:sp>
          <p:nvSpPr>
            <p:cNvPr id="294" name="Freeform 293"/>
            <p:cNvSpPr/>
            <p:nvPr/>
          </p:nvSpPr>
          <p:spPr>
            <a:xfrm rot="20640000">
              <a:off x="3818700" y="1709339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295" name="Freeform 294"/>
            <p:cNvSpPr/>
            <p:nvPr/>
          </p:nvSpPr>
          <p:spPr>
            <a:xfrm rot="900000" flipV="1">
              <a:off x="3818700" y="1863162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10" name="Group 295"/>
          <p:cNvGrpSpPr/>
          <p:nvPr/>
        </p:nvGrpSpPr>
        <p:grpSpPr>
          <a:xfrm>
            <a:off x="4359051" y="2041848"/>
            <a:ext cx="548640" cy="158729"/>
            <a:chOff x="3818700" y="1709339"/>
            <a:chExt cx="548640" cy="158729"/>
          </a:xfrm>
        </p:grpSpPr>
        <p:sp>
          <p:nvSpPr>
            <p:cNvPr id="297" name="Freeform 296"/>
            <p:cNvSpPr/>
            <p:nvPr/>
          </p:nvSpPr>
          <p:spPr>
            <a:xfrm rot="20640000">
              <a:off x="3818700" y="1709339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298" name="Freeform 297"/>
            <p:cNvSpPr/>
            <p:nvPr/>
          </p:nvSpPr>
          <p:spPr>
            <a:xfrm rot="900000" flipV="1">
              <a:off x="3818700" y="1863162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11" name="Group 298"/>
          <p:cNvGrpSpPr/>
          <p:nvPr/>
        </p:nvGrpSpPr>
        <p:grpSpPr>
          <a:xfrm>
            <a:off x="4359051" y="2683774"/>
            <a:ext cx="548640" cy="158729"/>
            <a:chOff x="3818700" y="1709339"/>
            <a:chExt cx="548640" cy="158729"/>
          </a:xfrm>
        </p:grpSpPr>
        <p:sp>
          <p:nvSpPr>
            <p:cNvPr id="300" name="Freeform 299"/>
            <p:cNvSpPr/>
            <p:nvPr/>
          </p:nvSpPr>
          <p:spPr>
            <a:xfrm rot="20640000">
              <a:off x="3818700" y="1709339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01" name="Freeform 300"/>
            <p:cNvSpPr/>
            <p:nvPr/>
          </p:nvSpPr>
          <p:spPr>
            <a:xfrm rot="900000" flipV="1">
              <a:off x="3818700" y="1863162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12" name="Group 301"/>
          <p:cNvGrpSpPr/>
          <p:nvPr/>
        </p:nvGrpSpPr>
        <p:grpSpPr>
          <a:xfrm>
            <a:off x="4359051" y="3344175"/>
            <a:ext cx="548640" cy="158729"/>
            <a:chOff x="3818700" y="1709339"/>
            <a:chExt cx="548640" cy="158729"/>
          </a:xfrm>
        </p:grpSpPr>
        <p:sp>
          <p:nvSpPr>
            <p:cNvPr id="303" name="Freeform 302"/>
            <p:cNvSpPr/>
            <p:nvPr/>
          </p:nvSpPr>
          <p:spPr>
            <a:xfrm rot="20640000">
              <a:off x="3818700" y="1709339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04" name="Freeform 303"/>
            <p:cNvSpPr/>
            <p:nvPr/>
          </p:nvSpPr>
          <p:spPr>
            <a:xfrm rot="900000" flipV="1">
              <a:off x="3818700" y="1863162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13" name="Group 304"/>
          <p:cNvGrpSpPr/>
          <p:nvPr/>
        </p:nvGrpSpPr>
        <p:grpSpPr>
          <a:xfrm>
            <a:off x="4359051" y="3986102"/>
            <a:ext cx="548640" cy="158729"/>
            <a:chOff x="3818700" y="1709339"/>
            <a:chExt cx="548640" cy="158729"/>
          </a:xfrm>
        </p:grpSpPr>
        <p:sp>
          <p:nvSpPr>
            <p:cNvPr id="306" name="Freeform 305"/>
            <p:cNvSpPr/>
            <p:nvPr/>
          </p:nvSpPr>
          <p:spPr>
            <a:xfrm rot="20640000">
              <a:off x="3818700" y="1709339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07" name="Freeform 306"/>
            <p:cNvSpPr/>
            <p:nvPr/>
          </p:nvSpPr>
          <p:spPr>
            <a:xfrm rot="900000" flipV="1">
              <a:off x="3818700" y="1863162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14" name="Group 307"/>
          <p:cNvGrpSpPr/>
          <p:nvPr/>
        </p:nvGrpSpPr>
        <p:grpSpPr>
          <a:xfrm>
            <a:off x="4359051" y="4637266"/>
            <a:ext cx="548640" cy="158729"/>
            <a:chOff x="3818700" y="1709339"/>
            <a:chExt cx="548640" cy="158729"/>
          </a:xfrm>
        </p:grpSpPr>
        <p:sp>
          <p:nvSpPr>
            <p:cNvPr id="309" name="Freeform 308"/>
            <p:cNvSpPr/>
            <p:nvPr/>
          </p:nvSpPr>
          <p:spPr>
            <a:xfrm rot="20640000">
              <a:off x="3818700" y="1709339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10" name="Freeform 309"/>
            <p:cNvSpPr/>
            <p:nvPr/>
          </p:nvSpPr>
          <p:spPr>
            <a:xfrm rot="900000" flipV="1">
              <a:off x="3818700" y="1863162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15" name="Group 310"/>
          <p:cNvGrpSpPr/>
          <p:nvPr/>
        </p:nvGrpSpPr>
        <p:grpSpPr>
          <a:xfrm>
            <a:off x="4359051" y="5297666"/>
            <a:ext cx="548640" cy="158729"/>
            <a:chOff x="3818700" y="1709339"/>
            <a:chExt cx="548640" cy="158729"/>
          </a:xfrm>
        </p:grpSpPr>
        <p:sp>
          <p:nvSpPr>
            <p:cNvPr id="312" name="Freeform 311"/>
            <p:cNvSpPr/>
            <p:nvPr/>
          </p:nvSpPr>
          <p:spPr>
            <a:xfrm rot="20640000">
              <a:off x="3818700" y="1709339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13" name="Freeform 312"/>
            <p:cNvSpPr/>
            <p:nvPr/>
          </p:nvSpPr>
          <p:spPr>
            <a:xfrm rot="900000" flipV="1">
              <a:off x="3818700" y="1863162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16" name="Group 313"/>
          <p:cNvGrpSpPr/>
          <p:nvPr/>
        </p:nvGrpSpPr>
        <p:grpSpPr>
          <a:xfrm>
            <a:off x="4359051" y="5939593"/>
            <a:ext cx="548640" cy="158729"/>
            <a:chOff x="3818700" y="1709339"/>
            <a:chExt cx="548640" cy="158729"/>
          </a:xfrm>
        </p:grpSpPr>
        <p:sp>
          <p:nvSpPr>
            <p:cNvPr id="315" name="Freeform 314"/>
            <p:cNvSpPr/>
            <p:nvPr/>
          </p:nvSpPr>
          <p:spPr>
            <a:xfrm rot="20640000">
              <a:off x="3818700" y="1709339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16" name="Freeform 315"/>
            <p:cNvSpPr/>
            <p:nvPr/>
          </p:nvSpPr>
          <p:spPr>
            <a:xfrm rot="900000" flipV="1">
              <a:off x="3818700" y="1863162"/>
              <a:ext cx="54864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17" name="Group 320"/>
          <p:cNvGrpSpPr/>
          <p:nvPr/>
        </p:nvGrpSpPr>
        <p:grpSpPr>
          <a:xfrm>
            <a:off x="5805090" y="2884654"/>
            <a:ext cx="457200" cy="92654"/>
            <a:chOff x="5925158" y="2884654"/>
            <a:chExt cx="457200" cy="92654"/>
          </a:xfrm>
        </p:grpSpPr>
        <p:sp>
          <p:nvSpPr>
            <p:cNvPr id="318" name="Freeform 317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20" name="Freeform 319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18" name="Group 321"/>
          <p:cNvGrpSpPr/>
          <p:nvPr/>
        </p:nvGrpSpPr>
        <p:grpSpPr>
          <a:xfrm>
            <a:off x="5805090" y="3212545"/>
            <a:ext cx="457200" cy="92654"/>
            <a:chOff x="5925158" y="2884654"/>
            <a:chExt cx="457200" cy="92654"/>
          </a:xfrm>
        </p:grpSpPr>
        <p:sp>
          <p:nvSpPr>
            <p:cNvPr id="323" name="Freeform 322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24" name="Freeform 323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19" name="Group 324"/>
          <p:cNvGrpSpPr/>
          <p:nvPr/>
        </p:nvGrpSpPr>
        <p:grpSpPr>
          <a:xfrm>
            <a:off x="5805090" y="2561381"/>
            <a:ext cx="457200" cy="92654"/>
            <a:chOff x="5925158" y="2884654"/>
            <a:chExt cx="457200" cy="92654"/>
          </a:xfrm>
        </p:grpSpPr>
        <p:sp>
          <p:nvSpPr>
            <p:cNvPr id="326" name="Freeform 325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27" name="Freeform 326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20" name="Group 327"/>
          <p:cNvGrpSpPr/>
          <p:nvPr/>
        </p:nvGrpSpPr>
        <p:grpSpPr>
          <a:xfrm>
            <a:off x="5805090" y="2233490"/>
            <a:ext cx="457200" cy="92654"/>
            <a:chOff x="5925158" y="2884654"/>
            <a:chExt cx="457200" cy="92654"/>
          </a:xfrm>
        </p:grpSpPr>
        <p:sp>
          <p:nvSpPr>
            <p:cNvPr id="329" name="Freeform 328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30" name="Freeform 329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21" name="Group 330"/>
          <p:cNvGrpSpPr/>
          <p:nvPr/>
        </p:nvGrpSpPr>
        <p:grpSpPr>
          <a:xfrm>
            <a:off x="5805090" y="1914836"/>
            <a:ext cx="457200" cy="92654"/>
            <a:chOff x="5925158" y="2884654"/>
            <a:chExt cx="457200" cy="92654"/>
          </a:xfrm>
        </p:grpSpPr>
        <p:sp>
          <p:nvSpPr>
            <p:cNvPr id="332" name="Freeform 331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33" name="Freeform 332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22" name="Group 333"/>
          <p:cNvGrpSpPr/>
          <p:nvPr/>
        </p:nvGrpSpPr>
        <p:grpSpPr>
          <a:xfrm>
            <a:off x="5805090" y="1586945"/>
            <a:ext cx="457200" cy="92654"/>
            <a:chOff x="5925158" y="2884654"/>
            <a:chExt cx="457200" cy="92654"/>
          </a:xfrm>
        </p:grpSpPr>
        <p:sp>
          <p:nvSpPr>
            <p:cNvPr id="335" name="Freeform 334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36" name="Freeform 335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23" name="Group 336"/>
          <p:cNvGrpSpPr/>
          <p:nvPr/>
        </p:nvGrpSpPr>
        <p:grpSpPr>
          <a:xfrm>
            <a:off x="5805090" y="1259053"/>
            <a:ext cx="457200" cy="92654"/>
            <a:chOff x="5925158" y="2884654"/>
            <a:chExt cx="457200" cy="92654"/>
          </a:xfrm>
        </p:grpSpPr>
        <p:sp>
          <p:nvSpPr>
            <p:cNvPr id="338" name="Freeform 337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39" name="Freeform 338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24" name="Group 339"/>
          <p:cNvGrpSpPr/>
          <p:nvPr/>
        </p:nvGrpSpPr>
        <p:grpSpPr>
          <a:xfrm>
            <a:off x="5805090" y="3526581"/>
            <a:ext cx="457200" cy="92654"/>
            <a:chOff x="5925158" y="2884654"/>
            <a:chExt cx="457200" cy="92654"/>
          </a:xfrm>
        </p:grpSpPr>
        <p:sp>
          <p:nvSpPr>
            <p:cNvPr id="341" name="Freeform 340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42" name="Freeform 341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25" name="Group 342"/>
          <p:cNvGrpSpPr/>
          <p:nvPr/>
        </p:nvGrpSpPr>
        <p:grpSpPr>
          <a:xfrm>
            <a:off x="5805090" y="3845236"/>
            <a:ext cx="457200" cy="101890"/>
            <a:chOff x="5925158" y="2884654"/>
            <a:chExt cx="457200" cy="101890"/>
          </a:xfrm>
        </p:grpSpPr>
        <p:sp>
          <p:nvSpPr>
            <p:cNvPr id="344" name="Freeform 343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45" name="Freeform 344"/>
            <p:cNvSpPr/>
            <p:nvPr/>
          </p:nvSpPr>
          <p:spPr>
            <a:xfrm rot="600000" flipV="1">
              <a:off x="5925158" y="2981638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26" name="Group 345"/>
          <p:cNvGrpSpPr/>
          <p:nvPr/>
        </p:nvGrpSpPr>
        <p:grpSpPr>
          <a:xfrm>
            <a:off x="5805090" y="4191599"/>
            <a:ext cx="457200" cy="92654"/>
            <a:chOff x="5925158" y="2884654"/>
            <a:chExt cx="457200" cy="92654"/>
          </a:xfrm>
        </p:grpSpPr>
        <p:sp>
          <p:nvSpPr>
            <p:cNvPr id="347" name="Freeform 346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48" name="Freeform 347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27" name="Group 348"/>
          <p:cNvGrpSpPr/>
          <p:nvPr/>
        </p:nvGrpSpPr>
        <p:grpSpPr>
          <a:xfrm>
            <a:off x="5805090" y="4519491"/>
            <a:ext cx="457200" cy="92654"/>
            <a:chOff x="5925158" y="2884654"/>
            <a:chExt cx="457200" cy="92654"/>
          </a:xfrm>
        </p:grpSpPr>
        <p:sp>
          <p:nvSpPr>
            <p:cNvPr id="350" name="Freeform 349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51" name="Freeform 350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28" name="Group 351"/>
          <p:cNvGrpSpPr/>
          <p:nvPr/>
        </p:nvGrpSpPr>
        <p:grpSpPr>
          <a:xfrm>
            <a:off x="5805090" y="4828909"/>
            <a:ext cx="457200" cy="92654"/>
            <a:chOff x="5925158" y="2884654"/>
            <a:chExt cx="457200" cy="92654"/>
          </a:xfrm>
        </p:grpSpPr>
        <p:sp>
          <p:nvSpPr>
            <p:cNvPr id="353" name="Freeform 352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54" name="Freeform 353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29" name="Group 354"/>
          <p:cNvGrpSpPr/>
          <p:nvPr/>
        </p:nvGrpSpPr>
        <p:grpSpPr>
          <a:xfrm>
            <a:off x="5805090" y="5156799"/>
            <a:ext cx="457200" cy="92654"/>
            <a:chOff x="5925158" y="2884654"/>
            <a:chExt cx="457200" cy="92654"/>
          </a:xfrm>
        </p:grpSpPr>
        <p:sp>
          <p:nvSpPr>
            <p:cNvPr id="356" name="Freeform 355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57" name="Freeform 356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30" name="Group 357"/>
          <p:cNvGrpSpPr/>
          <p:nvPr/>
        </p:nvGrpSpPr>
        <p:grpSpPr>
          <a:xfrm>
            <a:off x="5805090" y="5503163"/>
            <a:ext cx="457200" cy="92654"/>
            <a:chOff x="5925158" y="2884654"/>
            <a:chExt cx="457200" cy="92654"/>
          </a:xfrm>
        </p:grpSpPr>
        <p:sp>
          <p:nvSpPr>
            <p:cNvPr id="359" name="Freeform 358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60" name="Freeform 359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31" name="Group 360"/>
          <p:cNvGrpSpPr/>
          <p:nvPr/>
        </p:nvGrpSpPr>
        <p:grpSpPr>
          <a:xfrm>
            <a:off x="5805090" y="5812581"/>
            <a:ext cx="457200" cy="92654"/>
            <a:chOff x="5925158" y="2884654"/>
            <a:chExt cx="457200" cy="92654"/>
          </a:xfrm>
        </p:grpSpPr>
        <p:sp>
          <p:nvSpPr>
            <p:cNvPr id="362" name="Freeform 361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63" name="Freeform 362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grpSp>
        <p:nvGrpSpPr>
          <p:cNvPr id="128" name="Group 363"/>
          <p:cNvGrpSpPr/>
          <p:nvPr/>
        </p:nvGrpSpPr>
        <p:grpSpPr>
          <a:xfrm>
            <a:off x="5805090" y="6131235"/>
            <a:ext cx="457200" cy="92654"/>
            <a:chOff x="5925158" y="2884654"/>
            <a:chExt cx="457200" cy="92654"/>
          </a:xfrm>
        </p:grpSpPr>
        <p:sp>
          <p:nvSpPr>
            <p:cNvPr id="365" name="Freeform 364"/>
            <p:cNvSpPr/>
            <p:nvPr/>
          </p:nvSpPr>
          <p:spPr>
            <a:xfrm rot="21000000">
              <a:off x="5925158" y="2884654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  <p:sp>
          <p:nvSpPr>
            <p:cNvPr id="366" name="Freeform 365"/>
            <p:cNvSpPr/>
            <p:nvPr/>
          </p:nvSpPr>
          <p:spPr>
            <a:xfrm rot="600000" flipV="1">
              <a:off x="5925158" y="2972402"/>
              <a:ext cx="457200" cy="4906"/>
            </a:xfrm>
            <a:custGeom>
              <a:avLst/>
              <a:gdLst>
                <a:gd name="connsiteX0" fmla="*/ 0 w 10000"/>
                <a:gd name="connsiteY0" fmla="*/ 5000 h 10000"/>
                <a:gd name="connsiteX1" fmla="*/ 10000 w 10000"/>
                <a:gd name="connsiteY1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10000" y="5000"/>
                  </a:lnTo>
                </a:path>
              </a:pathLst>
            </a:cu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61" tIns="-6145" rIns="176060" bIns="-614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Calibri" pitchFamily="34" charset="0"/>
              </a:endParaRPr>
            </a:p>
          </p:txBody>
        </p:sp>
      </p:grpSp>
      <p:pic>
        <p:nvPicPr>
          <p:cNvPr id="160" name="Picture 159" descr="PES009 Supersire Breanne.jpg"/>
          <p:cNvPicPr>
            <a:picLocks noChangeAspect="1"/>
          </p:cNvPicPr>
          <p:nvPr/>
        </p:nvPicPr>
        <p:blipFill>
          <a:blip r:embed="rId3" cstate="print"/>
          <a:srcRect l="50349" t="18222" r="4684" b="55017"/>
          <a:stretch>
            <a:fillRect/>
          </a:stretch>
        </p:blipFill>
        <p:spPr>
          <a:xfrm>
            <a:off x="7446142" y="3001818"/>
            <a:ext cx="1697858" cy="1307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Pedigree or genomic mating?</a:t>
            </a:r>
            <a:endParaRPr lang="zh-CN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5613" y="1371600"/>
            <a:ext cx="7570787" cy="3667671"/>
          </a:xfrm>
        </p:spPr>
        <p:txBody>
          <a:bodyPr/>
          <a:lstStyle/>
          <a:p>
            <a:pPr marL="285750" indent="-285750">
              <a:lnSpc>
                <a:spcPts val="2800"/>
              </a:lnSpc>
            </a:pPr>
            <a:r>
              <a:rPr lang="en-US" sz="2600" dirty="0" smtClean="0"/>
              <a:t>Computer mating programs assign mates with fewer </a:t>
            </a:r>
            <a:r>
              <a:rPr lang="en-US" sz="2600" dirty="0" smtClean="0">
                <a:solidFill>
                  <a:srgbClr val="00FF00"/>
                </a:solidFill>
              </a:rPr>
              <a:t>ancestors</a:t>
            </a:r>
            <a:r>
              <a:rPr lang="en-US" sz="2600" dirty="0" smtClean="0"/>
              <a:t> in common to reduce </a:t>
            </a:r>
            <a:r>
              <a:rPr lang="en-US" sz="2600" dirty="0" smtClean="0">
                <a:solidFill>
                  <a:srgbClr val="00FF00"/>
                </a:solidFill>
              </a:rPr>
              <a:t>pedigree inbreeding</a:t>
            </a:r>
            <a:r>
              <a:rPr lang="en-US" sz="2600" dirty="0" smtClean="0"/>
              <a:t> </a:t>
            </a:r>
          </a:p>
          <a:p>
            <a:pPr marL="285750" indent="-285750">
              <a:lnSpc>
                <a:spcPts val="2800"/>
              </a:lnSpc>
            </a:pPr>
            <a:r>
              <a:rPr lang="en-US" sz="2600" dirty="0" smtClean="0"/>
              <a:t>Such programs can instead assign mates with fewer </a:t>
            </a:r>
            <a:r>
              <a:rPr lang="en-US" sz="2600" dirty="0" smtClean="0">
                <a:solidFill>
                  <a:srgbClr val="FFF000"/>
                </a:solidFill>
              </a:rPr>
              <a:t>alleles</a:t>
            </a:r>
            <a:r>
              <a:rPr lang="en-US" sz="2600" dirty="0" smtClean="0"/>
              <a:t> in common to reduce </a:t>
            </a:r>
            <a:r>
              <a:rPr lang="en-US" sz="2600" dirty="0" smtClean="0">
                <a:solidFill>
                  <a:srgbClr val="FFF000"/>
                </a:solidFill>
              </a:rPr>
              <a:t>genomic inbreeding</a:t>
            </a:r>
          </a:p>
          <a:p>
            <a:pPr marL="285750" indent="-285750">
              <a:lnSpc>
                <a:spcPts val="2800"/>
              </a:lnSpc>
            </a:pPr>
            <a:r>
              <a:rPr lang="en-US" altLang="zh-CN" sz="2600" dirty="0" smtClean="0"/>
              <a:t>Relationships  of each genotyped female to genotyped AI males </a:t>
            </a:r>
            <a:r>
              <a:rPr lang="en-US" altLang="zh-CN" sz="2600" dirty="0" smtClean="0">
                <a:solidFill>
                  <a:srgbClr val="FFF000"/>
                </a:solidFill>
              </a:rPr>
              <a:t>available since Aug. 2014</a:t>
            </a:r>
          </a:p>
          <a:p>
            <a:pPr marL="285750" indent="-285750">
              <a:lnSpc>
                <a:spcPts val="2800"/>
              </a:lnSpc>
            </a:pPr>
            <a:r>
              <a:rPr lang="en-US" altLang="zh-CN" sz="2600" dirty="0" smtClean="0">
                <a:solidFill>
                  <a:srgbClr val="FFF000"/>
                </a:solidFill>
              </a:rPr>
              <a:t>Dominance effects</a:t>
            </a:r>
            <a:r>
              <a:rPr lang="en-US" altLang="zh-CN" sz="2600" dirty="0" smtClean="0"/>
              <a:t> tested, not yet distributed</a:t>
            </a:r>
            <a:endParaRPr lang="zh-CN" altLang="en-US" sz="2600" dirty="0"/>
          </a:p>
        </p:txBody>
      </p:sp>
      <p:pic>
        <p:nvPicPr>
          <p:cNvPr id="30727" name="Picture 2" descr="MASSEY"/>
          <p:cNvPicPr>
            <a:picLocks noChangeAspect="1" noChangeArrowheads="1"/>
          </p:cNvPicPr>
          <p:nvPr/>
        </p:nvPicPr>
        <p:blipFill>
          <a:blip r:embed="rId3" cstate="print"/>
          <a:srcRect t="1730"/>
          <a:stretch>
            <a:fillRect/>
          </a:stretch>
        </p:blipFill>
        <p:spPr bwMode="auto">
          <a:xfrm>
            <a:off x="7315200" y="3380596"/>
            <a:ext cx="1828800" cy="129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5" descr="holsteinc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4665027"/>
            <a:ext cx="1828800" cy="128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739106" y="5389880"/>
            <a:ext cx="5003800" cy="769342"/>
            <a:chOff x="1920240" y="5450840"/>
            <a:chExt cx="5003800" cy="769342"/>
          </a:xfrm>
        </p:grpSpPr>
        <p:sp>
          <p:nvSpPr>
            <p:cNvPr id="6" name="Right Arrow 5"/>
            <p:cNvSpPr/>
            <p:nvPr/>
          </p:nvSpPr>
          <p:spPr>
            <a:xfrm>
              <a:off x="3789680" y="5715000"/>
              <a:ext cx="1219200" cy="228600"/>
            </a:xfrm>
            <a:prstGeom prst="rightArrow">
              <a:avLst/>
            </a:prstGeom>
            <a:gradFill flip="none" rotWithShape="1">
              <a:gsLst>
                <a:gs pos="0">
                  <a:srgbClr val="000C00"/>
                </a:gs>
                <a:gs pos="100000">
                  <a:srgbClr val="3A0000"/>
                </a:gs>
              </a:gsLst>
              <a:lin ang="0" scaled="1"/>
              <a:tileRect/>
            </a:gradFill>
            <a:ln w="44450" cmpd="thickThin">
              <a:gradFill flip="none" rotWithShape="1">
                <a:gsLst>
                  <a:gs pos="0">
                    <a:srgbClr val="00FF00"/>
                  </a:gs>
                  <a:gs pos="50000">
                    <a:srgbClr val="FFF000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69840" y="5461000"/>
              <a:ext cx="1854200" cy="759182"/>
            </a:xfrm>
            <a:prstGeom prst="rect">
              <a:avLst/>
            </a:prstGeom>
            <a:gradFill>
              <a:gsLst>
                <a:gs pos="0">
                  <a:srgbClr val="0C0000"/>
                </a:gs>
                <a:gs pos="80000">
                  <a:srgbClr val="3A0000"/>
                </a:gs>
                <a:gs pos="100000">
                  <a:srgbClr val="660014"/>
                </a:gs>
              </a:gsLst>
              <a:lin ang="16200000" scaled="0"/>
            </a:gradFill>
            <a:ln w="44450" cap="sq" cmpd="thickThin">
              <a:solidFill>
                <a:srgbClr val="FFF000"/>
              </a:solidFill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ts val="2600"/>
                </a:lnSpc>
                <a:defRPr/>
              </a:pPr>
              <a:r>
                <a:rPr lang="en-US" altLang="zh-CN" sz="2400" dirty="0" smtClean="0">
                  <a:solidFill>
                    <a:schemeClr val="tx1"/>
                  </a:solidFill>
                  <a:latin typeface="Calibri" pitchFamily="34" charset="0"/>
                </a:rPr>
                <a:t>Genomic relationships</a:t>
              </a:r>
              <a:r>
                <a:rPr lang="en-US" altLang="zh-CN" sz="2400" dirty="0" smtClean="0">
                  <a:solidFill>
                    <a:srgbClr val="66FF66"/>
                  </a:solidFill>
                  <a:latin typeface="Calibri" pitchFamily="34" charset="0"/>
                </a:rPr>
                <a:t> </a:t>
              </a:r>
              <a:endParaRPr lang="zh-CN" altLang="en-US" sz="2400" dirty="0">
                <a:solidFill>
                  <a:srgbClr val="66FF66"/>
                </a:solidFill>
                <a:latin typeface="Calibri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20240" y="5450840"/>
              <a:ext cx="1854200" cy="759182"/>
            </a:xfrm>
            <a:prstGeom prst="rect">
              <a:avLst/>
            </a:prstGeom>
            <a:gradFill>
              <a:gsLst>
                <a:gs pos="0">
                  <a:srgbClr val="000C00"/>
                </a:gs>
                <a:gs pos="80000">
                  <a:srgbClr val="003A00"/>
                </a:gs>
                <a:gs pos="100000">
                  <a:srgbClr val="005200"/>
                </a:gs>
              </a:gsLst>
              <a:lin ang="16200000" scaled="0"/>
            </a:gradFill>
            <a:ln w="44450" cap="sq" cmpd="thickThin">
              <a:solidFill>
                <a:srgbClr val="00FF00"/>
              </a:solidFill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ts val="2600"/>
                </a:lnSpc>
                <a:defRPr/>
              </a:pPr>
              <a:r>
                <a:rPr lang="en-US" altLang="zh-CN" sz="2400" dirty="0">
                  <a:solidFill>
                    <a:schemeClr val="tx1"/>
                  </a:solidFill>
                  <a:latin typeface="Calibri" pitchFamily="34" charset="0"/>
                </a:rPr>
                <a:t>Pedigree relationships</a:t>
              </a:r>
              <a:r>
                <a:rPr lang="en-US" altLang="zh-CN" sz="2400" dirty="0">
                  <a:solidFill>
                    <a:srgbClr val="66FF66"/>
                  </a:solidFill>
                  <a:latin typeface="Calibri" pitchFamily="34" charset="0"/>
                </a:rPr>
                <a:t> </a:t>
              </a:r>
              <a:endParaRPr lang="zh-CN" altLang="en-US" sz="2400" dirty="0">
                <a:solidFill>
                  <a:srgbClr val="66FF66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1508105"/>
          </a:xfrm>
        </p:spPr>
        <p:txBody>
          <a:bodyPr/>
          <a:lstStyle/>
          <a:p>
            <a:r>
              <a:rPr lang="en-US" dirty="0"/>
              <a:t>Net </a:t>
            </a:r>
            <a:r>
              <a:rPr lang="en-US" dirty="0" smtClean="0"/>
              <a:t>merit </a:t>
            </a:r>
            <a:r>
              <a:rPr lang="en-US" dirty="0" smtClean="0">
                <a:solidFill>
                  <a:srgbClr val="00FF00"/>
                </a:solidFill>
              </a:rPr>
              <a:t>(NM$)</a:t>
            </a:r>
            <a:r>
              <a:rPr lang="en-US" dirty="0" smtClean="0"/>
              <a:t> </a:t>
            </a:r>
            <a:r>
              <a:rPr lang="en-US" dirty="0"/>
              <a:t>by </a:t>
            </a:r>
            <a:r>
              <a:rPr lang="en-US" dirty="0" smtClean="0"/>
              <a:t>chromosome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3200" dirty="0" smtClean="0">
                <a:solidFill>
                  <a:srgbClr val="FFF000"/>
                </a:solidFill>
              </a:rPr>
              <a:t>Freddie </a:t>
            </a:r>
            <a:r>
              <a:rPr lang="en-US" sz="3200" dirty="0" smtClean="0">
                <a:solidFill>
                  <a:srgbClr val="00FF00"/>
                </a:solidFill>
              </a:rPr>
              <a:t>– highest NM$ bull</a:t>
            </a:r>
            <a:endParaRPr lang="en-US" sz="3200" dirty="0">
              <a:solidFill>
                <a:srgbClr val="00FF00"/>
              </a:solidFill>
            </a:endParaRPr>
          </a:p>
        </p:txBody>
      </p:sp>
      <p:sp>
        <p:nvSpPr>
          <p:cNvPr id="859139" name="AutoShape 3"/>
          <p:cNvSpPr>
            <a:spLocks noChangeAspect="1" noChangeArrowheads="1"/>
          </p:cNvSpPr>
          <p:nvPr/>
        </p:nvSpPr>
        <p:spPr bwMode="auto">
          <a:xfrm>
            <a:off x="1966913" y="1847850"/>
            <a:ext cx="5210175" cy="31623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16560" y="1783188"/>
          <a:ext cx="8249920" cy="4383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best cow we can make?</a:t>
            </a:r>
          </a:p>
        </p:txBody>
      </p:sp>
      <p:pic>
        <p:nvPicPr>
          <p:cNvPr id="83976" name="Picture 8" descr="ho_supercow_adjusted_nm_adsa20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489"/>
          <a:stretch>
            <a:fillRect/>
          </a:stretch>
        </p:blipFill>
        <p:spPr>
          <a:xfrm>
            <a:off x="685800" y="1137925"/>
            <a:ext cx="7772400" cy="4111917"/>
          </a:xfrm>
        </p:spPr>
      </p:pic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843280" y="5420360"/>
            <a:ext cx="7457440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US" sz="2400" b="1" dirty="0">
                <a:latin typeface="Calibri" pitchFamily="34" charset="0"/>
              </a:rPr>
              <a:t>A </a:t>
            </a:r>
            <a:r>
              <a:rPr lang="en-US" sz="2400" b="1" dirty="0" smtClean="0">
                <a:latin typeface="Calibri" pitchFamily="34" charset="0"/>
              </a:rPr>
              <a:t>“</a:t>
            </a:r>
            <a:r>
              <a:rPr lang="en-US" sz="2400" b="1" dirty="0" err="1" smtClean="0">
                <a:latin typeface="Calibri" pitchFamily="34" charset="0"/>
              </a:rPr>
              <a:t>supercow</a:t>
            </a:r>
            <a:r>
              <a:rPr lang="en-US" sz="2400" b="1" dirty="0">
                <a:latin typeface="Calibri" pitchFamily="34" charset="0"/>
              </a:rPr>
              <a:t>” constructed from the best haplotypes in the Holstein population would have an </a:t>
            </a:r>
            <a:r>
              <a:rPr lang="en-US" sz="2400" b="1" dirty="0" smtClean="0">
                <a:latin typeface="Calibri" pitchFamily="34" charset="0"/>
              </a:rPr>
              <a:t>EBV for NM$ </a:t>
            </a:r>
            <a:r>
              <a:rPr lang="en-US" sz="2400" b="1" dirty="0">
                <a:latin typeface="Calibri" pitchFamily="34" charset="0"/>
              </a:rPr>
              <a:t>of </a:t>
            </a:r>
            <a:r>
              <a:rPr lang="en-US" sz="2400" b="1" dirty="0">
                <a:solidFill>
                  <a:srgbClr val="00FF00"/>
                </a:solidFill>
                <a:latin typeface="Calibri" pitchFamily="34" charset="0"/>
              </a:rPr>
              <a:t>$7515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9" name="Chart 498"/>
          <p:cNvGraphicFramePr/>
          <p:nvPr/>
        </p:nvGraphicFramePr>
        <p:xfrm>
          <a:off x="312144" y="1168400"/>
          <a:ext cx="8655586" cy="513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53998"/>
          </a:xfrm>
        </p:spPr>
        <p:txBody>
          <a:bodyPr/>
          <a:lstStyle/>
          <a:p>
            <a:r>
              <a:rPr lang="en-CA" dirty="0" smtClean="0"/>
              <a:t>Parent ages for marketed bulls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Advances in genetic theory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84631" y="1371602"/>
          <a:ext cx="8197405" cy="330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5385"/>
                <a:gridCol w="1783080"/>
                <a:gridCol w="987552"/>
                <a:gridCol w="121138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Theory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Author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Year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Species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Single-gene inheritance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Mendel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1865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Peas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Multiple-gene</a:t>
                      </a:r>
                      <a:r>
                        <a:rPr lang="en-US" sz="2600" b="1" baseline="0" dirty="0" smtClean="0">
                          <a:latin typeface="Calibri" pitchFamily="34" charset="0"/>
                        </a:rPr>
                        <a:t> inheritance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Fisher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1918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Humans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Pedigree relationship matrix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Wright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1922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Cattle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Mixed linear</a:t>
                      </a:r>
                      <a:r>
                        <a:rPr lang="en-US" sz="2600" b="1" baseline="0" dirty="0" smtClean="0">
                          <a:latin typeface="Calibri" pitchFamily="34" charset="0"/>
                        </a:rPr>
                        <a:t> models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Henderson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1963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Cattle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Genomic prediction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Meuwissen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2001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Animals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Genomic relationship matrix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VanRaden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2008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Cattle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4849728"/>
            <a:ext cx="792351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600" b="1" dirty="0" smtClean="0">
                <a:solidFill>
                  <a:srgbClr val="FFF000"/>
                </a:solidFill>
                <a:latin typeface="Calibri" pitchFamily="34" charset="0"/>
              </a:rPr>
              <a:t>Also application</a:t>
            </a:r>
          </a:p>
          <a:p>
            <a:pPr>
              <a:lnSpc>
                <a:spcPts val="3000"/>
              </a:lnSpc>
            </a:pPr>
            <a:r>
              <a:rPr lang="en-US" sz="2600" b="1" dirty="0" smtClean="0">
                <a:latin typeface="Calibri" pitchFamily="34" charset="0"/>
              </a:rPr>
              <a:t>First database with 1 million genotyped individuals was </a:t>
            </a:r>
          </a:p>
          <a:p>
            <a:pPr>
              <a:lnSpc>
                <a:spcPts val="3000"/>
              </a:lnSpc>
            </a:pPr>
            <a:r>
              <a:rPr lang="en-US" sz="2600" b="1" dirty="0" smtClean="0">
                <a:latin typeface="Calibri" pitchFamily="34" charset="0"/>
              </a:rPr>
              <a:t>USD</a:t>
            </a:r>
            <a:r>
              <a:rPr lang="en-US" sz="2600" b="1" spc="200" dirty="0" smtClean="0">
                <a:latin typeface="Calibri" pitchFamily="34" charset="0"/>
              </a:rPr>
              <a:t>A/</a:t>
            </a:r>
            <a:r>
              <a:rPr lang="en-US" sz="2600" b="1" dirty="0" smtClean="0">
                <a:latin typeface="Calibri" pitchFamily="34" charset="0"/>
              </a:rPr>
              <a:t>Council on Dairy Cattle Breeding in </a:t>
            </a:r>
            <a:r>
              <a:rPr lang="en-US" sz="2600" b="1" dirty="0" smtClean="0">
                <a:solidFill>
                  <a:srgbClr val="00FF00"/>
                </a:solidFill>
                <a:latin typeface="Calibri" pitchFamily="34" charset="0"/>
              </a:rPr>
              <a:t>July 2015</a:t>
            </a:r>
            <a:endParaRPr lang="en-US" sz="2600" b="1" dirty="0">
              <a:solidFill>
                <a:srgbClr val="00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Genetic trend for Net Merit $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395535" y="1268760"/>
          <a:ext cx="8332829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182878"/>
            <a:ext cx="7296150" cy="1261884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dirty="0" smtClean="0"/>
              <a:t>Top </a:t>
            </a:r>
            <a:r>
              <a:rPr lang="en-US" dirty="0" smtClean="0">
                <a:solidFill>
                  <a:srgbClr val="FFF000"/>
                </a:solidFill>
              </a:rPr>
              <a:t>young</a:t>
            </a:r>
            <a:r>
              <a:rPr lang="en-US" dirty="0" smtClean="0"/>
              <a:t> bulls from April 2013</a:t>
            </a:r>
            <a:br>
              <a:rPr lang="en-US" dirty="0" smtClean="0"/>
            </a:b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>
                <a:solidFill>
                  <a:srgbClr val="FFF000"/>
                </a:solidFill>
              </a:rPr>
              <a:t>Now with &gt; 1,000 daughters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78661" y="1468357"/>
          <a:ext cx="8092685" cy="45237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85530"/>
                <a:gridCol w="833573"/>
                <a:gridCol w="1250358"/>
                <a:gridCol w="978541"/>
                <a:gridCol w="326180"/>
                <a:gridCol w="1566271"/>
                <a:gridCol w="105223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endParaRPr lang="en-US" sz="2300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NM$</a:t>
                      </a: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Progeny (2016)</a:t>
                      </a:r>
                      <a:endParaRPr lang="en-US" sz="230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Bull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2016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PA 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Daughters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AI sons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err="1" smtClean="0">
                          <a:latin typeface="Calibri" pitchFamily="34" charset="0"/>
                        </a:rPr>
                        <a:t>Supersire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936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694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395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3,820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244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Cabriolet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852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666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331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1,028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err="1" smtClean="0">
                          <a:latin typeface="Calibri" pitchFamily="34" charset="0"/>
                        </a:rPr>
                        <a:t>AltaStacked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617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611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439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1,308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Uno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526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600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348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4,468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213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Puzzle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538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584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370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1,240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Erdman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679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574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362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3,351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Maurice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642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571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501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1,760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Indy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606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568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385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1,375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Galaxy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497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564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501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3,146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23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Headliner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701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562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395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1,485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Top 10 average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721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599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438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2,298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80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06986" y="5938984"/>
            <a:ext cx="267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  <a:latin typeface="Calibri" pitchFamily="34" charset="0"/>
              </a:rPr>
              <a:t>(base adjusted values)</a:t>
            </a:r>
            <a:endParaRPr lang="en-US" sz="2000" b="1" dirty="0">
              <a:solidFill>
                <a:srgbClr val="00FF00"/>
              </a:solidFill>
              <a:latin typeface="Calibri" pitchFamily="34" charset="0"/>
            </a:endParaRPr>
          </a:p>
        </p:txBody>
      </p:sp>
      <p:pic>
        <p:nvPicPr>
          <p:cNvPr id="8" name="Picture 7" descr="Supersi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86050" y="0"/>
            <a:ext cx="1657950" cy="118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182878"/>
            <a:ext cx="7296150" cy="1231106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dirty="0" smtClean="0"/>
              <a:t>Top </a:t>
            </a:r>
            <a:r>
              <a:rPr lang="en-US" dirty="0" smtClean="0">
                <a:solidFill>
                  <a:srgbClr val="FFF000"/>
                </a:solidFill>
              </a:rPr>
              <a:t>proven</a:t>
            </a:r>
            <a:r>
              <a:rPr lang="en-US" dirty="0" smtClean="0"/>
              <a:t> bulls from April 2013</a:t>
            </a:r>
            <a:br>
              <a:rPr lang="en-US" dirty="0" smtClean="0"/>
            </a:b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>
                <a:solidFill>
                  <a:srgbClr val="FFF000"/>
                </a:solidFill>
              </a:rPr>
              <a:t>Now with &gt;1,000 daughters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78661" y="1468357"/>
          <a:ext cx="8092685" cy="45237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85530"/>
                <a:gridCol w="833573"/>
                <a:gridCol w="1250358"/>
                <a:gridCol w="978541"/>
                <a:gridCol w="326180"/>
                <a:gridCol w="1566271"/>
                <a:gridCol w="1052232"/>
              </a:tblGrid>
              <a:tr h="44307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endParaRPr lang="en-US" sz="2300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NM$</a:t>
                      </a: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Progeny (2016)</a:t>
                      </a:r>
                      <a:endParaRPr lang="en-US" sz="230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Bull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2016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PA 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Daughters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AI sons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Observer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454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559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380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6,874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155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Freddie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470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547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294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22,429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186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Awesome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471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524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346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5,799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O-Style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409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500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369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9,715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Planet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475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494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169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63,551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364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Massey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513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477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237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9,707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82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Levi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422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468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181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18,800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724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Manifold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589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465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223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39,498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Domingo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406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452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182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6,999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Varsity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457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445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92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1,597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Top 10 average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467</a:t>
                      </a:r>
                      <a:endParaRPr lang="en-US" sz="23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493</a:t>
                      </a:r>
                      <a:endParaRPr lang="en-US" sz="23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247</a:t>
                      </a:r>
                      <a:endParaRPr lang="en-US" sz="23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18,497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124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06986" y="5938984"/>
            <a:ext cx="267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  <a:latin typeface="Calibri" pitchFamily="34" charset="0"/>
              </a:rPr>
              <a:t>(base adjusted values)</a:t>
            </a:r>
            <a:endParaRPr lang="en-US" sz="2000" b="1" dirty="0">
              <a:solidFill>
                <a:srgbClr val="00FF00"/>
              </a:solidFill>
              <a:latin typeface="Calibri" pitchFamily="34" charset="0"/>
            </a:endParaRPr>
          </a:p>
        </p:txBody>
      </p:sp>
      <p:pic>
        <p:nvPicPr>
          <p:cNvPr id="6" name="Picture 2" descr="FREDD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1960" y="0"/>
            <a:ext cx="1662040" cy="118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80291" y="1628964"/>
          <a:ext cx="8109526" cy="324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636"/>
                <a:gridCol w="1754909"/>
                <a:gridCol w="415637"/>
                <a:gridCol w="1163782"/>
                <a:gridCol w="2133600"/>
                <a:gridCol w="701962"/>
              </a:tblGrid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ts val="3200"/>
                        </a:lnSpc>
                      </a:pP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Reliability</a:t>
                      </a:r>
                      <a:r>
                        <a:rPr lang="en-US" sz="2800" b="1" i="0" u="none" strike="noStrike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* 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(%)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ts val="30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Breed</a:t>
                      </a: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0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Reference </a:t>
                      </a:r>
                    </a:p>
                    <a:p>
                      <a:pPr algn="ctr" fontAlgn="b">
                        <a:lnSpc>
                          <a:spcPts val="30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(n)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000"/>
                        </a:lnSpc>
                      </a:pP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0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Proven bulls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0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Young</a:t>
                      </a:r>
                    </a:p>
                    <a:p>
                      <a:pPr algn="ctr" fontAlgn="b">
                        <a:lnSpc>
                          <a:spcPts val="30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bulls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0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PA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Holstein</a:t>
                      </a: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30,726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Jersey</a:t>
                      </a: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4,795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Brown Swiss</a:t>
                      </a: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6,376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err="1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Ayrshire</a:t>
                      </a: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754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79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Guernsey</a:t>
                      </a: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451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72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38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3200"/>
                        </a:lnSpc>
                      </a:pP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31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5307" y="5081067"/>
            <a:ext cx="466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</a:rPr>
              <a:t>*Squared correlation (EBV, true BV)</a:t>
            </a:r>
            <a:endParaRPr lang="en-US" sz="2400" b="1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1292662"/>
          </a:xfrm>
        </p:spPr>
        <p:txBody>
          <a:bodyPr/>
          <a:lstStyle/>
          <a:p>
            <a:r>
              <a:rPr lang="en-US" dirty="0" smtClean="0"/>
              <a:t>Bull reliability comparisons </a:t>
            </a:r>
            <a:r>
              <a:rPr lang="en-US" dirty="0" smtClean="0">
                <a:solidFill>
                  <a:srgbClr val="00FF00"/>
                </a:solidFill>
              </a:rPr>
              <a:t>by breed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FFF000"/>
                </a:solidFill>
              </a:rPr>
              <a:t>NM$ (April 2016)</a:t>
            </a:r>
            <a:endParaRPr lang="en-US" sz="2800" dirty="0">
              <a:solidFill>
                <a:srgbClr val="FFF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genotype exchanges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84134" y="1283472"/>
          <a:ext cx="8290410" cy="284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9539"/>
                <a:gridCol w="1801091"/>
                <a:gridCol w="1217500"/>
                <a:gridCol w="96228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Country exchanges</a:t>
                      </a:r>
                      <a:r>
                        <a:rPr lang="en-US" sz="2600" b="1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with U.S.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Breed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Sex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Since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Canada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All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Both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2009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United Kingdom, Italy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Holstein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Bulls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2011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All Europe via Interbull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Brown Swiss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Bulls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2012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Denmark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Jersey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Bulls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2014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United Kingdom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Guernsey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Both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2016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Japan, Switzerland, Germany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Holstein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Bulls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2016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116742" name="Picture 6" descr="http://www.dairymoos.com/wp-content/uploads/2016/03/Dairy-Cattle-Breeds.png"/>
          <p:cNvPicPr>
            <a:picLocks noChangeAspect="1" noChangeArrowheads="1"/>
          </p:cNvPicPr>
          <p:nvPr/>
        </p:nvPicPr>
        <p:blipFill>
          <a:blip r:embed="rId2" cstate="print"/>
          <a:srcRect l="3073" t="27107" r="2702" b="6557"/>
          <a:stretch>
            <a:fillRect/>
          </a:stretch>
        </p:blipFill>
        <p:spPr bwMode="auto">
          <a:xfrm>
            <a:off x="2514600" y="4267198"/>
            <a:ext cx="4114800" cy="2004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02920" y="1533176"/>
            <a:ext cx="8138160" cy="466344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15000"/>
              </a:spcBef>
            </a:pPr>
            <a:endParaRPr lang="en-US" dirty="0"/>
          </a:p>
        </p:txBody>
      </p:sp>
      <p:sp>
        <p:nvSpPr>
          <p:cNvPr id="2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82880"/>
            <a:ext cx="7796212" cy="1261884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tx1"/>
                </a:solidFill>
              </a:rPr>
              <a:t>U.S. genomic prediction customers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FFF000"/>
                </a:solidFill>
              </a:rPr>
              <a:t>By region</a:t>
            </a:r>
            <a:endParaRPr lang="en-GB" sz="2800" dirty="0" smtClean="0">
              <a:solidFill>
                <a:srgbClr val="FFF000"/>
              </a:solidFill>
            </a:endParaRPr>
          </a:p>
        </p:txBody>
      </p:sp>
      <p:grpSp>
        <p:nvGrpSpPr>
          <p:cNvPr id="202" name="Group 201"/>
          <p:cNvGrpSpPr>
            <a:grpSpLocks noChangeAspect="1"/>
          </p:cNvGrpSpPr>
          <p:nvPr/>
        </p:nvGrpSpPr>
        <p:grpSpPr>
          <a:xfrm>
            <a:off x="685800" y="1721220"/>
            <a:ext cx="7772400" cy="4355958"/>
            <a:chOff x="220663" y="1324069"/>
            <a:chExt cx="8758237" cy="4908456"/>
          </a:xfrm>
        </p:grpSpPr>
        <p:sp>
          <p:nvSpPr>
            <p:cNvPr id="2051" name="Freeform 321"/>
            <p:cNvSpPr>
              <a:spLocks/>
            </p:cNvSpPr>
            <p:nvPr/>
          </p:nvSpPr>
          <p:spPr bwMode="auto">
            <a:xfrm rot="730076">
              <a:off x="4227513" y="3382963"/>
              <a:ext cx="360362" cy="282575"/>
            </a:xfrm>
            <a:custGeom>
              <a:avLst/>
              <a:gdLst>
                <a:gd name="T0" fmla="*/ 2147483647 w 10000"/>
                <a:gd name="T1" fmla="*/ 2147483647 h 10009"/>
                <a:gd name="T2" fmla="*/ 2147483647 w 10000"/>
                <a:gd name="T3" fmla="*/ 2147483647 h 10009"/>
                <a:gd name="T4" fmla="*/ 2147483647 w 10000"/>
                <a:gd name="T5" fmla="*/ 2147483647 h 10009"/>
                <a:gd name="T6" fmla="*/ 2147483647 w 10000"/>
                <a:gd name="T7" fmla="*/ 2147483647 h 10009"/>
                <a:gd name="T8" fmla="*/ 2147483647 w 10000"/>
                <a:gd name="T9" fmla="*/ 2147483647 h 10009"/>
                <a:gd name="T10" fmla="*/ 2147483647 w 10000"/>
                <a:gd name="T11" fmla="*/ 2147483647 h 10009"/>
                <a:gd name="T12" fmla="*/ 2147483647 w 10000"/>
                <a:gd name="T13" fmla="*/ 2147483647 h 10009"/>
                <a:gd name="T14" fmla="*/ 2147483647 w 10000"/>
                <a:gd name="T15" fmla="*/ 2147483647 h 10009"/>
                <a:gd name="T16" fmla="*/ 2147483647 w 10000"/>
                <a:gd name="T17" fmla="*/ 2147483647 h 10009"/>
                <a:gd name="T18" fmla="*/ 2147483647 w 10000"/>
                <a:gd name="T19" fmla="*/ 2147483647 h 10009"/>
                <a:gd name="T20" fmla="*/ 0 w 10000"/>
                <a:gd name="T21" fmla="*/ 2147483647 h 10009"/>
                <a:gd name="T22" fmla="*/ 2147483647 w 10000"/>
                <a:gd name="T23" fmla="*/ 2147483647 h 10009"/>
                <a:gd name="T24" fmla="*/ 2147483647 w 10000"/>
                <a:gd name="T25" fmla="*/ 2147483647 h 10009"/>
                <a:gd name="T26" fmla="*/ 2147483647 w 10000"/>
                <a:gd name="T27" fmla="*/ 2147483647 h 10009"/>
                <a:gd name="T28" fmla="*/ 2147483647 w 10000"/>
                <a:gd name="T29" fmla="*/ 2147483647 h 10009"/>
                <a:gd name="T30" fmla="*/ 2147483647 w 10000"/>
                <a:gd name="T31" fmla="*/ 2147483647 h 10009"/>
                <a:gd name="T32" fmla="*/ 2147483647 w 10000"/>
                <a:gd name="T33" fmla="*/ 2147483647 h 10009"/>
                <a:gd name="T34" fmla="*/ 2147483647 w 10000"/>
                <a:gd name="T35" fmla="*/ 2147483647 h 10009"/>
                <a:gd name="T36" fmla="*/ 2147483647 w 10000"/>
                <a:gd name="T37" fmla="*/ 2147483647 h 10009"/>
                <a:gd name="T38" fmla="*/ 2147483647 w 10000"/>
                <a:gd name="T39" fmla="*/ 2147483647 h 10009"/>
                <a:gd name="T40" fmla="*/ 2147483647 w 10000"/>
                <a:gd name="T41" fmla="*/ 2147483647 h 10009"/>
                <a:gd name="T42" fmla="*/ 2147483647 w 10000"/>
                <a:gd name="T43" fmla="*/ 2147483647 h 10009"/>
                <a:gd name="T44" fmla="*/ 2147483647 w 10000"/>
                <a:gd name="T45" fmla="*/ 2147483647 h 10009"/>
                <a:gd name="T46" fmla="*/ 2147483647 w 10000"/>
                <a:gd name="T47" fmla="*/ 2147483647 h 10009"/>
                <a:gd name="T48" fmla="*/ 2147483647 w 10000"/>
                <a:gd name="T49" fmla="*/ 2147483647 h 10009"/>
                <a:gd name="T50" fmla="*/ 2147483647 w 10000"/>
                <a:gd name="T51" fmla="*/ 2147483647 h 10009"/>
                <a:gd name="T52" fmla="*/ 2147483647 w 10000"/>
                <a:gd name="T53" fmla="*/ 2147483647 h 10009"/>
                <a:gd name="T54" fmla="*/ 2147483647 w 10000"/>
                <a:gd name="T55" fmla="*/ 2147483647 h 10009"/>
                <a:gd name="T56" fmla="*/ 2147483647 w 10000"/>
                <a:gd name="T57" fmla="*/ 2147483647 h 10009"/>
                <a:gd name="T58" fmla="*/ 2147483647 w 10000"/>
                <a:gd name="T59" fmla="*/ 2147483647 h 10009"/>
                <a:gd name="T60" fmla="*/ 2147483647 w 10000"/>
                <a:gd name="T61" fmla="*/ 2147483647 h 10009"/>
                <a:gd name="T62" fmla="*/ 2147483647 w 10000"/>
                <a:gd name="T63" fmla="*/ 2147483647 h 10009"/>
                <a:gd name="T64" fmla="*/ 2147483647 w 10000"/>
                <a:gd name="T65" fmla="*/ 2147483647 h 10009"/>
                <a:gd name="T66" fmla="*/ 2147483647 w 10000"/>
                <a:gd name="T67" fmla="*/ 2147483647 h 10009"/>
                <a:gd name="T68" fmla="*/ 2147483647 w 10000"/>
                <a:gd name="T69" fmla="*/ 2147483647 h 10009"/>
                <a:gd name="T70" fmla="*/ 2147483647 w 10000"/>
                <a:gd name="T71" fmla="*/ 2147483647 h 10009"/>
                <a:gd name="T72" fmla="*/ 2147483647 w 10000"/>
                <a:gd name="T73" fmla="*/ 2147483647 h 10009"/>
                <a:gd name="T74" fmla="*/ 2147483647 w 10000"/>
                <a:gd name="T75" fmla="*/ 2147483647 h 10009"/>
                <a:gd name="T76" fmla="*/ 2147483647 w 10000"/>
                <a:gd name="T77" fmla="*/ 2147483647 h 10009"/>
                <a:gd name="T78" fmla="*/ 2147483647 w 10000"/>
                <a:gd name="T79" fmla="*/ 2147483647 h 10009"/>
                <a:gd name="T80" fmla="*/ 2147483647 w 10000"/>
                <a:gd name="T81" fmla="*/ 2147483647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000"/>
                <a:gd name="T124" fmla="*/ 0 h 10009"/>
                <a:gd name="T125" fmla="*/ 10000 w 10000"/>
                <a:gd name="T126" fmla="*/ 10009 h 1000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" name="Freeform 322"/>
            <p:cNvSpPr>
              <a:spLocks/>
            </p:cNvSpPr>
            <p:nvPr/>
          </p:nvSpPr>
          <p:spPr bwMode="auto">
            <a:xfrm rot="926903">
              <a:off x="4237038" y="3402013"/>
              <a:ext cx="90487" cy="198437"/>
            </a:xfrm>
            <a:custGeom>
              <a:avLst/>
              <a:gdLst>
                <a:gd name="T0" fmla="*/ 2147483647 w 10000"/>
                <a:gd name="T1" fmla="*/ 2147483647 h 10437"/>
                <a:gd name="T2" fmla="*/ 2147483647 w 10000"/>
                <a:gd name="T3" fmla="*/ 2147483647 h 10437"/>
                <a:gd name="T4" fmla="*/ 2147483647 w 10000"/>
                <a:gd name="T5" fmla="*/ 2147483647 h 10437"/>
                <a:gd name="T6" fmla="*/ 2147483647 w 10000"/>
                <a:gd name="T7" fmla="*/ 2147483647 h 10437"/>
                <a:gd name="T8" fmla="*/ 2147483647 w 10000"/>
                <a:gd name="T9" fmla="*/ 2147483647 h 10437"/>
                <a:gd name="T10" fmla="*/ 2147483647 w 10000"/>
                <a:gd name="T11" fmla="*/ 2147483647 h 10437"/>
                <a:gd name="T12" fmla="*/ 2147483647 w 10000"/>
                <a:gd name="T13" fmla="*/ 2147483647 h 10437"/>
                <a:gd name="T14" fmla="*/ 2147483647 w 10000"/>
                <a:gd name="T15" fmla="*/ 2147483647 h 10437"/>
                <a:gd name="T16" fmla="*/ 2147483647 w 10000"/>
                <a:gd name="T17" fmla="*/ 2147483647 h 10437"/>
                <a:gd name="T18" fmla="*/ 2147483647 w 10000"/>
                <a:gd name="T19" fmla="*/ 2147483647 h 10437"/>
                <a:gd name="T20" fmla="*/ 2147483647 w 10000"/>
                <a:gd name="T21" fmla="*/ 2147483647 h 10437"/>
                <a:gd name="T22" fmla="*/ 2147483647 w 10000"/>
                <a:gd name="T23" fmla="*/ 0 h 10437"/>
                <a:gd name="T24" fmla="*/ 1652180784 w 10000"/>
                <a:gd name="T25" fmla="*/ 2147483647 h 10437"/>
                <a:gd name="T26" fmla="*/ 1101413994 w 10000"/>
                <a:gd name="T27" fmla="*/ 2147483647 h 10437"/>
                <a:gd name="T28" fmla="*/ 680164598 w 10000"/>
                <a:gd name="T29" fmla="*/ 2147483647 h 10437"/>
                <a:gd name="T30" fmla="*/ 1101413994 w 10000"/>
                <a:gd name="T31" fmla="*/ 2147483647 h 10437"/>
                <a:gd name="T32" fmla="*/ 1101413994 w 10000"/>
                <a:gd name="T33" fmla="*/ 2147483647 h 10437"/>
                <a:gd name="T34" fmla="*/ 126118596 w 10000"/>
                <a:gd name="T35" fmla="*/ 2147483647 h 10437"/>
                <a:gd name="T36" fmla="*/ 0 w 10000"/>
                <a:gd name="T37" fmla="*/ 2147483647 h 10437"/>
                <a:gd name="T38" fmla="*/ 357975264 w 10000"/>
                <a:gd name="T39" fmla="*/ 2147483647 h 10437"/>
                <a:gd name="T40" fmla="*/ 1101413994 w 10000"/>
                <a:gd name="T41" fmla="*/ 2147483647 h 10437"/>
                <a:gd name="T42" fmla="*/ 623990290 w 10000"/>
                <a:gd name="T43" fmla="*/ 2147483647 h 10437"/>
                <a:gd name="T44" fmla="*/ 2147483647 w 10000"/>
                <a:gd name="T45" fmla="*/ 2147483647 h 10437"/>
                <a:gd name="T46" fmla="*/ 2147483647 w 10000"/>
                <a:gd name="T47" fmla="*/ 2147483647 h 10437"/>
                <a:gd name="T48" fmla="*/ 2147483647 w 10000"/>
                <a:gd name="T49" fmla="*/ 2147483647 h 10437"/>
                <a:gd name="T50" fmla="*/ 2147483647 w 10000"/>
                <a:gd name="T51" fmla="*/ 2147483647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000"/>
                <a:gd name="T79" fmla="*/ 0 h 10437"/>
                <a:gd name="T80" fmla="*/ 10000 w 10000"/>
                <a:gd name="T81" fmla="*/ 10437 h 104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" name="Freeform 341"/>
            <p:cNvSpPr>
              <a:spLocks/>
            </p:cNvSpPr>
            <p:nvPr/>
          </p:nvSpPr>
          <p:spPr bwMode="auto">
            <a:xfrm>
              <a:off x="4767263" y="3276600"/>
              <a:ext cx="190500" cy="84138"/>
            </a:xfrm>
            <a:custGeom>
              <a:avLst/>
              <a:gdLst>
                <a:gd name="T0" fmla="*/ 2147483647 w 10000"/>
                <a:gd name="T1" fmla="*/ 1938151593 h 10000"/>
                <a:gd name="T2" fmla="*/ 2147483647 w 10000"/>
                <a:gd name="T3" fmla="*/ 1291877233 h 10000"/>
                <a:gd name="T4" fmla="*/ 2147483647 w 10000"/>
                <a:gd name="T5" fmla="*/ 1291877233 h 10000"/>
                <a:gd name="T6" fmla="*/ 2147483647 w 10000"/>
                <a:gd name="T7" fmla="*/ 645938616 h 10000"/>
                <a:gd name="T8" fmla="*/ 2147483647 w 10000"/>
                <a:gd name="T9" fmla="*/ 322946961 h 10000"/>
                <a:gd name="T10" fmla="*/ 2147483647 w 10000"/>
                <a:gd name="T11" fmla="*/ 322946961 h 10000"/>
                <a:gd name="T12" fmla="*/ 2147483647 w 10000"/>
                <a:gd name="T13" fmla="*/ 0 h 10000"/>
                <a:gd name="T14" fmla="*/ 2147483647 w 10000"/>
                <a:gd name="T15" fmla="*/ 322946961 h 10000"/>
                <a:gd name="T16" fmla="*/ 2147483647 w 10000"/>
                <a:gd name="T17" fmla="*/ 322946961 h 10000"/>
                <a:gd name="T18" fmla="*/ 2147483647 w 10000"/>
                <a:gd name="T19" fmla="*/ 645938616 h 10000"/>
                <a:gd name="T20" fmla="*/ 2147483647 w 10000"/>
                <a:gd name="T21" fmla="*/ 968885174 h 10000"/>
                <a:gd name="T22" fmla="*/ 2147483647 w 10000"/>
                <a:gd name="T23" fmla="*/ 1614823790 h 10000"/>
                <a:gd name="T24" fmla="*/ 2147483647 w 10000"/>
                <a:gd name="T25" fmla="*/ 1938151593 h 10000"/>
                <a:gd name="T26" fmla="*/ 2147483647 w 10000"/>
                <a:gd name="T27" fmla="*/ 1938151593 h 10000"/>
                <a:gd name="T28" fmla="*/ 2147483647 w 10000"/>
                <a:gd name="T29" fmla="*/ 2147483647 h 10000"/>
                <a:gd name="T30" fmla="*/ 2147483647 w 10000"/>
                <a:gd name="T31" fmla="*/ 2147483647 h 10000"/>
                <a:gd name="T32" fmla="*/ 2147483647 w 10000"/>
                <a:gd name="T33" fmla="*/ 2147483647 h 10000"/>
                <a:gd name="T34" fmla="*/ 0 w 10000"/>
                <a:gd name="T35" fmla="*/ 2147483647 h 10000"/>
                <a:gd name="T36" fmla="*/ 2147483647 w 10000"/>
                <a:gd name="T37" fmla="*/ 2147483647 h 10000"/>
                <a:gd name="T38" fmla="*/ 2147483647 w 10000"/>
                <a:gd name="T39" fmla="*/ 2147483647 h 10000"/>
                <a:gd name="T40" fmla="*/ 2147483647 w 10000"/>
                <a:gd name="T41" fmla="*/ 2147483647 h 10000"/>
                <a:gd name="T42" fmla="*/ 2147483647 w 10000"/>
                <a:gd name="T43" fmla="*/ 2147483647 h 10000"/>
                <a:gd name="T44" fmla="*/ 2147483647 w 10000"/>
                <a:gd name="T45" fmla="*/ 2147483647 h 10000"/>
                <a:gd name="T46" fmla="*/ 2147483647 w 10000"/>
                <a:gd name="T47" fmla="*/ 2147483647 h 10000"/>
                <a:gd name="T48" fmla="*/ 2147483647 w 10000"/>
                <a:gd name="T49" fmla="*/ 2147483647 h 10000"/>
                <a:gd name="T50" fmla="*/ 2147483647 w 10000"/>
                <a:gd name="T51" fmla="*/ 2147483647 h 10000"/>
                <a:gd name="T52" fmla="*/ 2147483647 w 10000"/>
                <a:gd name="T53" fmla="*/ 2147483647 h 10000"/>
                <a:gd name="T54" fmla="*/ 2147483647 w 10000"/>
                <a:gd name="T55" fmla="*/ 2147483647 h 10000"/>
                <a:gd name="T56" fmla="*/ 2147483647 w 10000"/>
                <a:gd name="T57" fmla="*/ 1938151593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00"/>
                <a:gd name="T88" fmla="*/ 0 h 10000"/>
                <a:gd name="T89" fmla="*/ 10000 w 10000"/>
                <a:gd name="T90" fmla="*/ 10000 h 1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" name="Freeform 342"/>
            <p:cNvSpPr>
              <a:spLocks/>
            </p:cNvSpPr>
            <p:nvPr/>
          </p:nvSpPr>
          <p:spPr bwMode="auto">
            <a:xfrm rot="471028">
              <a:off x="4440238" y="3171825"/>
              <a:ext cx="304800" cy="293688"/>
            </a:xfrm>
            <a:custGeom>
              <a:avLst/>
              <a:gdLst>
                <a:gd name="T0" fmla="*/ 2147483647 w 10043"/>
                <a:gd name="T1" fmla="*/ 2147483647 h 10000"/>
                <a:gd name="T2" fmla="*/ 2147483647 w 10043"/>
                <a:gd name="T3" fmla="*/ 2147483647 h 10000"/>
                <a:gd name="T4" fmla="*/ 2147483647 w 10043"/>
                <a:gd name="T5" fmla="*/ 2147483647 h 10000"/>
                <a:gd name="T6" fmla="*/ 2147483647 w 10043"/>
                <a:gd name="T7" fmla="*/ 2147483647 h 10000"/>
                <a:gd name="T8" fmla="*/ 2147483647 w 10043"/>
                <a:gd name="T9" fmla="*/ 2147483647 h 10000"/>
                <a:gd name="T10" fmla="*/ 2147483647 w 10043"/>
                <a:gd name="T11" fmla="*/ 2147483647 h 10000"/>
                <a:gd name="T12" fmla="*/ 2147483647 w 10043"/>
                <a:gd name="T13" fmla="*/ 2147483647 h 10000"/>
                <a:gd name="T14" fmla="*/ 2147483647 w 10043"/>
                <a:gd name="T15" fmla="*/ 2147483647 h 10000"/>
                <a:gd name="T16" fmla="*/ 2147483647 w 10043"/>
                <a:gd name="T17" fmla="*/ 2147483647 h 10000"/>
                <a:gd name="T18" fmla="*/ 2147483647 w 10043"/>
                <a:gd name="T19" fmla="*/ 2147483647 h 10000"/>
                <a:gd name="T20" fmla="*/ 2147483647 w 10043"/>
                <a:gd name="T21" fmla="*/ 2147483647 h 10000"/>
                <a:gd name="T22" fmla="*/ 2147483647 w 10043"/>
                <a:gd name="T23" fmla="*/ 2147483647 h 10000"/>
                <a:gd name="T24" fmla="*/ 2147483647 w 10043"/>
                <a:gd name="T25" fmla="*/ 2147483647 h 10000"/>
                <a:gd name="T26" fmla="*/ 2147483647 w 10043"/>
                <a:gd name="T27" fmla="*/ 2147483647 h 10000"/>
                <a:gd name="T28" fmla="*/ 2147483647 w 10043"/>
                <a:gd name="T29" fmla="*/ 2147483647 h 10000"/>
                <a:gd name="T30" fmla="*/ 2147483647 w 10043"/>
                <a:gd name="T31" fmla="*/ 2147483647 h 10000"/>
                <a:gd name="T32" fmla="*/ 2147483647 w 10043"/>
                <a:gd name="T33" fmla="*/ 2147483647 h 10000"/>
                <a:gd name="T34" fmla="*/ 2147483647 w 10043"/>
                <a:gd name="T35" fmla="*/ 2147483647 h 10000"/>
                <a:gd name="T36" fmla="*/ 2147483647 w 10043"/>
                <a:gd name="T37" fmla="*/ 2147483647 h 10000"/>
                <a:gd name="T38" fmla="*/ 2147483647 w 10043"/>
                <a:gd name="T39" fmla="*/ 2147483647 h 10000"/>
                <a:gd name="T40" fmla="*/ 2147483647 w 10043"/>
                <a:gd name="T41" fmla="*/ 0 h 10000"/>
                <a:gd name="T42" fmla="*/ 2147483647 w 10043"/>
                <a:gd name="T43" fmla="*/ 2147483647 h 10000"/>
                <a:gd name="T44" fmla="*/ 2147483647 w 10043"/>
                <a:gd name="T45" fmla="*/ 2147483647 h 10000"/>
                <a:gd name="T46" fmla="*/ 2147483647 w 10043"/>
                <a:gd name="T47" fmla="*/ 2147483647 h 10000"/>
                <a:gd name="T48" fmla="*/ 2147483647 w 10043"/>
                <a:gd name="T49" fmla="*/ 2147483647 h 10000"/>
                <a:gd name="T50" fmla="*/ 2147483647 w 10043"/>
                <a:gd name="T51" fmla="*/ 2147483647 h 10000"/>
                <a:gd name="T52" fmla="*/ 2147483647 w 10043"/>
                <a:gd name="T53" fmla="*/ 2147483647 h 10000"/>
                <a:gd name="T54" fmla="*/ 2147483647 w 10043"/>
                <a:gd name="T55" fmla="*/ 2147483647 h 10000"/>
                <a:gd name="T56" fmla="*/ 2147483647 w 10043"/>
                <a:gd name="T57" fmla="*/ 2147483647 h 10000"/>
                <a:gd name="T58" fmla="*/ 2147483647 w 10043"/>
                <a:gd name="T59" fmla="*/ 2147483647 h 10000"/>
                <a:gd name="T60" fmla="*/ 2147483647 w 10043"/>
                <a:gd name="T61" fmla="*/ 2147483647 h 10000"/>
                <a:gd name="T62" fmla="*/ 2147483647 w 10043"/>
                <a:gd name="T63" fmla="*/ 2147483647 h 10000"/>
                <a:gd name="T64" fmla="*/ 2147483647 w 10043"/>
                <a:gd name="T65" fmla="*/ 2147483647 h 10000"/>
                <a:gd name="T66" fmla="*/ 2147483647 w 10043"/>
                <a:gd name="T67" fmla="*/ 2147483647 h 10000"/>
                <a:gd name="T68" fmla="*/ 2147483647 w 10043"/>
                <a:gd name="T69" fmla="*/ 2147483647 h 10000"/>
                <a:gd name="T70" fmla="*/ 2147483647 w 10043"/>
                <a:gd name="T71" fmla="*/ 2147483647 h 10000"/>
                <a:gd name="T72" fmla="*/ 2147483647 w 10043"/>
                <a:gd name="T73" fmla="*/ 2147483647 h 10000"/>
                <a:gd name="T74" fmla="*/ 2147483647 w 10043"/>
                <a:gd name="T75" fmla="*/ 2147483647 h 10000"/>
                <a:gd name="T76" fmla="*/ 2147483647 w 10043"/>
                <a:gd name="T77" fmla="*/ 2147483647 h 10000"/>
                <a:gd name="T78" fmla="*/ 2147483647 w 10043"/>
                <a:gd name="T79" fmla="*/ 2147483647 h 10000"/>
                <a:gd name="T80" fmla="*/ 2147483647 w 10043"/>
                <a:gd name="T81" fmla="*/ 2147483647 h 10000"/>
                <a:gd name="T82" fmla="*/ 2147483647 w 10043"/>
                <a:gd name="T83" fmla="*/ 2147483647 h 10000"/>
                <a:gd name="T84" fmla="*/ 2147483647 w 10043"/>
                <a:gd name="T85" fmla="*/ 2147483647 h 10000"/>
                <a:gd name="T86" fmla="*/ 2147483647 w 10043"/>
                <a:gd name="T87" fmla="*/ 2147483647 h 10000"/>
                <a:gd name="T88" fmla="*/ 2147483647 w 10043"/>
                <a:gd name="T89" fmla="*/ 2147483647 h 10000"/>
                <a:gd name="T90" fmla="*/ 2147483647 w 10043"/>
                <a:gd name="T91" fmla="*/ 2147483647 h 10000"/>
                <a:gd name="T92" fmla="*/ 2147483647 w 10043"/>
                <a:gd name="T93" fmla="*/ 2147483647 h 10000"/>
                <a:gd name="T94" fmla="*/ 2147483647 w 10043"/>
                <a:gd name="T95" fmla="*/ 2147483647 h 10000"/>
                <a:gd name="T96" fmla="*/ 2147483647 w 10043"/>
                <a:gd name="T97" fmla="*/ 2147483647 h 10000"/>
                <a:gd name="T98" fmla="*/ 2147483647 w 10043"/>
                <a:gd name="T99" fmla="*/ 2147483647 h 10000"/>
                <a:gd name="T100" fmla="*/ 2147483647 w 10043"/>
                <a:gd name="T101" fmla="*/ 2147483647 h 10000"/>
                <a:gd name="T102" fmla="*/ 2147483647 w 10043"/>
                <a:gd name="T103" fmla="*/ 2147483647 h 10000"/>
                <a:gd name="T104" fmla="*/ 2147483647 w 10043"/>
                <a:gd name="T105" fmla="*/ 2147483647 h 10000"/>
                <a:gd name="T106" fmla="*/ 2147483647 w 10043"/>
                <a:gd name="T107" fmla="*/ 2147483647 h 10000"/>
                <a:gd name="T108" fmla="*/ 2147483647 w 10043"/>
                <a:gd name="T109" fmla="*/ 2147483647 h 10000"/>
                <a:gd name="T110" fmla="*/ 2147483647 w 10043"/>
                <a:gd name="T111" fmla="*/ 2147483647 h 10000"/>
                <a:gd name="T112" fmla="*/ 2147483647 w 10043"/>
                <a:gd name="T113" fmla="*/ 2147483647 h 10000"/>
                <a:gd name="T114" fmla="*/ 2147483647 w 10043"/>
                <a:gd name="T115" fmla="*/ 2147483647 h 10000"/>
                <a:gd name="T116" fmla="*/ 2147483647 w 10043"/>
                <a:gd name="T117" fmla="*/ 2147483647 h 10000"/>
                <a:gd name="T118" fmla="*/ 2147483647 w 10043"/>
                <a:gd name="T119" fmla="*/ 2147483647 h 10000"/>
                <a:gd name="T120" fmla="*/ 2147483647 w 10043"/>
                <a:gd name="T121" fmla="*/ 2147483647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043"/>
                <a:gd name="T184" fmla="*/ 0 h 10000"/>
                <a:gd name="T185" fmla="*/ 10043 w 10043"/>
                <a:gd name="T186" fmla="*/ 10000 h 10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343"/>
            <p:cNvSpPr>
              <a:spLocks/>
            </p:cNvSpPr>
            <p:nvPr/>
          </p:nvSpPr>
          <p:spPr bwMode="auto">
            <a:xfrm>
              <a:off x="4699000" y="3348038"/>
              <a:ext cx="311150" cy="315912"/>
            </a:xfrm>
            <a:custGeom>
              <a:avLst/>
              <a:gdLst>
                <a:gd name="T0" fmla="*/ 2147483647 w 154"/>
                <a:gd name="T1" fmla="*/ 2147483647 h 154"/>
                <a:gd name="T2" fmla="*/ 2147483647 w 154"/>
                <a:gd name="T3" fmla="*/ 0 h 154"/>
                <a:gd name="T4" fmla="*/ 2147483647 w 154"/>
                <a:gd name="T5" fmla="*/ 0 h 154"/>
                <a:gd name="T6" fmla="*/ 2147483647 w 154"/>
                <a:gd name="T7" fmla="*/ 2147483647 h 154"/>
                <a:gd name="T8" fmla="*/ 2147483647 w 154"/>
                <a:gd name="T9" fmla="*/ 2147483647 h 154"/>
                <a:gd name="T10" fmla="*/ 2147483647 w 154"/>
                <a:gd name="T11" fmla="*/ 2147483647 h 154"/>
                <a:gd name="T12" fmla="*/ 2147483647 w 154"/>
                <a:gd name="T13" fmla="*/ 2147483647 h 154"/>
                <a:gd name="T14" fmla="*/ 2147483647 w 154"/>
                <a:gd name="T15" fmla="*/ 2147483647 h 154"/>
                <a:gd name="T16" fmla="*/ 2147483647 w 154"/>
                <a:gd name="T17" fmla="*/ 2147483647 h 154"/>
                <a:gd name="T18" fmla="*/ 2147483647 w 154"/>
                <a:gd name="T19" fmla="*/ 2147483647 h 154"/>
                <a:gd name="T20" fmla="*/ 2147483647 w 154"/>
                <a:gd name="T21" fmla="*/ 2147483647 h 154"/>
                <a:gd name="T22" fmla="*/ 0 w 154"/>
                <a:gd name="T23" fmla="*/ 2147483647 h 154"/>
                <a:gd name="T24" fmla="*/ 2147483647 w 154"/>
                <a:gd name="T25" fmla="*/ 2147483647 h 154"/>
                <a:gd name="T26" fmla="*/ 2147483647 w 154"/>
                <a:gd name="T27" fmla="*/ 2147483647 h 154"/>
                <a:gd name="T28" fmla="*/ 2147483647 w 154"/>
                <a:gd name="T29" fmla="*/ 2147483647 h 154"/>
                <a:gd name="T30" fmla="*/ 2147483647 w 154"/>
                <a:gd name="T31" fmla="*/ 2147483647 h 154"/>
                <a:gd name="T32" fmla="*/ 2147483647 w 154"/>
                <a:gd name="T33" fmla="*/ 2147483647 h 154"/>
                <a:gd name="T34" fmla="*/ 2147483647 w 154"/>
                <a:gd name="T35" fmla="*/ 2147483647 h 154"/>
                <a:gd name="T36" fmla="*/ 2147483647 w 154"/>
                <a:gd name="T37" fmla="*/ 2147483647 h 154"/>
                <a:gd name="T38" fmla="*/ 2147483647 w 154"/>
                <a:gd name="T39" fmla="*/ 2147483647 h 154"/>
                <a:gd name="T40" fmla="*/ 2147483647 w 154"/>
                <a:gd name="T41" fmla="*/ 2147483647 h 154"/>
                <a:gd name="T42" fmla="*/ 2147483647 w 154"/>
                <a:gd name="T43" fmla="*/ 2147483647 h 154"/>
                <a:gd name="T44" fmla="*/ 2147483647 w 154"/>
                <a:gd name="T45" fmla="*/ 2147483647 h 154"/>
                <a:gd name="T46" fmla="*/ 2147483647 w 154"/>
                <a:gd name="T47" fmla="*/ 2147483647 h 154"/>
                <a:gd name="T48" fmla="*/ 2147483647 w 154"/>
                <a:gd name="T49" fmla="*/ 2147483647 h 154"/>
                <a:gd name="T50" fmla="*/ 2147483647 w 154"/>
                <a:gd name="T51" fmla="*/ 2147483647 h 154"/>
                <a:gd name="T52" fmla="*/ 2147483647 w 154"/>
                <a:gd name="T53" fmla="*/ 2147483647 h 154"/>
                <a:gd name="T54" fmla="*/ 2147483647 w 154"/>
                <a:gd name="T55" fmla="*/ 2147483647 h 154"/>
                <a:gd name="T56" fmla="*/ 2147483647 w 154"/>
                <a:gd name="T57" fmla="*/ 2147483647 h 154"/>
                <a:gd name="T58" fmla="*/ 2147483647 w 154"/>
                <a:gd name="T59" fmla="*/ 2147483647 h 154"/>
                <a:gd name="T60" fmla="*/ 2147483647 w 154"/>
                <a:gd name="T61" fmla="*/ 2147483647 h 154"/>
                <a:gd name="T62" fmla="*/ 2147483647 w 154"/>
                <a:gd name="T63" fmla="*/ 2147483647 h 154"/>
                <a:gd name="T64" fmla="*/ 2147483647 w 154"/>
                <a:gd name="T65" fmla="*/ 2147483647 h 154"/>
                <a:gd name="T66" fmla="*/ 2147483647 w 154"/>
                <a:gd name="T67" fmla="*/ 2147483647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4"/>
                <a:gd name="T103" fmla="*/ 0 h 154"/>
                <a:gd name="T104" fmla="*/ 154 w 154"/>
                <a:gd name="T105" fmla="*/ 154 h 1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344"/>
            <p:cNvSpPr>
              <a:spLocks/>
            </p:cNvSpPr>
            <p:nvPr/>
          </p:nvSpPr>
          <p:spPr bwMode="auto">
            <a:xfrm>
              <a:off x="4691063" y="3040063"/>
              <a:ext cx="200025" cy="292100"/>
            </a:xfrm>
            <a:custGeom>
              <a:avLst/>
              <a:gdLst>
                <a:gd name="T0" fmla="*/ 2147483647 w 10045"/>
                <a:gd name="T1" fmla="*/ 2147483647 h 10019"/>
                <a:gd name="T2" fmla="*/ 2147483647 w 10045"/>
                <a:gd name="T3" fmla="*/ 2147483647 h 10019"/>
                <a:gd name="T4" fmla="*/ 2147483647 w 10045"/>
                <a:gd name="T5" fmla="*/ 2147483647 h 10019"/>
                <a:gd name="T6" fmla="*/ 2147483647 w 10045"/>
                <a:gd name="T7" fmla="*/ 2147483647 h 10019"/>
                <a:gd name="T8" fmla="*/ 2147483647 w 10045"/>
                <a:gd name="T9" fmla="*/ 2147483647 h 10019"/>
                <a:gd name="T10" fmla="*/ 2147483647 w 10045"/>
                <a:gd name="T11" fmla="*/ 2147483647 h 10019"/>
                <a:gd name="T12" fmla="*/ 2147483647 w 10045"/>
                <a:gd name="T13" fmla="*/ 2147483647 h 10019"/>
                <a:gd name="T14" fmla="*/ 2147483647 w 10045"/>
                <a:gd name="T15" fmla="*/ 2147483647 h 10019"/>
                <a:gd name="T16" fmla="*/ 2147483647 w 10045"/>
                <a:gd name="T17" fmla="*/ 2147483647 h 10019"/>
                <a:gd name="T18" fmla="*/ 0 w 10045"/>
                <a:gd name="T19" fmla="*/ 2147483647 h 10019"/>
                <a:gd name="T20" fmla="*/ 2147483647 w 10045"/>
                <a:gd name="T21" fmla="*/ 2147483647 h 10019"/>
                <a:gd name="T22" fmla="*/ 2147483647 w 10045"/>
                <a:gd name="T23" fmla="*/ 2147483647 h 10019"/>
                <a:gd name="T24" fmla="*/ 2147483647 w 10045"/>
                <a:gd name="T25" fmla="*/ 2147483647 h 10019"/>
                <a:gd name="T26" fmla="*/ 2147483647 w 10045"/>
                <a:gd name="T27" fmla="*/ 2147483647 h 10019"/>
                <a:gd name="T28" fmla="*/ 2147483647 w 10045"/>
                <a:gd name="T29" fmla="*/ 2147483647 h 10019"/>
                <a:gd name="T30" fmla="*/ 2147483647 w 10045"/>
                <a:gd name="T31" fmla="*/ 2147483647 h 10019"/>
                <a:gd name="T32" fmla="*/ 2147483647 w 10045"/>
                <a:gd name="T33" fmla="*/ 2147483647 h 10019"/>
                <a:gd name="T34" fmla="*/ 2147483647 w 10045"/>
                <a:gd name="T35" fmla="*/ 2147483647 h 10019"/>
                <a:gd name="T36" fmla="*/ 2147483647 w 10045"/>
                <a:gd name="T37" fmla="*/ 2147483647 h 10019"/>
                <a:gd name="T38" fmla="*/ 2147483647 w 10045"/>
                <a:gd name="T39" fmla="*/ 2147483647 h 10019"/>
                <a:gd name="T40" fmla="*/ 2147483647 w 10045"/>
                <a:gd name="T41" fmla="*/ 2147483647 h 10019"/>
                <a:gd name="T42" fmla="*/ 2147483647 w 10045"/>
                <a:gd name="T43" fmla="*/ 2147483647 h 10019"/>
                <a:gd name="T44" fmla="*/ 2147483647 w 10045"/>
                <a:gd name="T45" fmla="*/ 2147483647 h 10019"/>
                <a:gd name="T46" fmla="*/ 2147483647 w 10045"/>
                <a:gd name="T47" fmla="*/ 2147483647 h 10019"/>
                <a:gd name="T48" fmla="*/ 2147483647 w 10045"/>
                <a:gd name="T49" fmla="*/ 2147483647 h 10019"/>
                <a:gd name="T50" fmla="*/ 2147483647 w 10045"/>
                <a:gd name="T51" fmla="*/ 2147483647 h 10019"/>
                <a:gd name="T52" fmla="*/ 2147483647 w 10045"/>
                <a:gd name="T53" fmla="*/ 2147483647 h 10019"/>
                <a:gd name="T54" fmla="*/ 2147483647 w 10045"/>
                <a:gd name="T55" fmla="*/ 2147483647 h 10019"/>
                <a:gd name="T56" fmla="*/ 2147483647 w 10045"/>
                <a:gd name="T57" fmla="*/ 2147483647 h 10019"/>
                <a:gd name="T58" fmla="*/ 2147483647 w 10045"/>
                <a:gd name="T59" fmla="*/ 2147483647 h 10019"/>
                <a:gd name="T60" fmla="*/ 2147483647 w 10045"/>
                <a:gd name="T61" fmla="*/ 2147483647 h 10019"/>
                <a:gd name="T62" fmla="*/ 2147483647 w 10045"/>
                <a:gd name="T63" fmla="*/ 2147483647 h 10019"/>
                <a:gd name="T64" fmla="*/ 2147483647 w 10045"/>
                <a:gd name="T65" fmla="*/ 2147483647 h 10019"/>
                <a:gd name="T66" fmla="*/ 2147483647 w 10045"/>
                <a:gd name="T67" fmla="*/ 2147483647 h 10019"/>
                <a:gd name="T68" fmla="*/ 2147483647 w 10045"/>
                <a:gd name="T69" fmla="*/ 2147483647 h 10019"/>
                <a:gd name="T70" fmla="*/ 2147483647 w 10045"/>
                <a:gd name="T71" fmla="*/ 2147483647 h 10019"/>
                <a:gd name="T72" fmla="*/ 2147483647 w 10045"/>
                <a:gd name="T73" fmla="*/ 2147483647 h 10019"/>
                <a:gd name="T74" fmla="*/ 2147483647 w 10045"/>
                <a:gd name="T75" fmla="*/ 2147483647 h 10019"/>
                <a:gd name="T76" fmla="*/ 2147483647 w 10045"/>
                <a:gd name="T77" fmla="*/ 2147483647 h 10019"/>
                <a:gd name="T78" fmla="*/ 2147483647 w 10045"/>
                <a:gd name="T79" fmla="*/ 2147483647 h 10019"/>
                <a:gd name="T80" fmla="*/ 2147483647 w 10045"/>
                <a:gd name="T81" fmla="*/ 2147483647 h 10019"/>
                <a:gd name="T82" fmla="*/ 2147483647 w 10045"/>
                <a:gd name="T83" fmla="*/ 2147483647 h 10019"/>
                <a:gd name="T84" fmla="*/ 2147483647 w 10045"/>
                <a:gd name="T85" fmla="*/ 2147483647 h 10019"/>
                <a:gd name="T86" fmla="*/ 2147483647 w 10045"/>
                <a:gd name="T87" fmla="*/ 2147483647 h 10019"/>
                <a:gd name="T88" fmla="*/ 2147483647 w 10045"/>
                <a:gd name="T89" fmla="*/ 2147483647 h 10019"/>
                <a:gd name="T90" fmla="*/ 2147483647 w 10045"/>
                <a:gd name="T91" fmla="*/ 2147483647 h 10019"/>
                <a:gd name="T92" fmla="*/ 2147483647 w 10045"/>
                <a:gd name="T93" fmla="*/ 2147483647 h 10019"/>
                <a:gd name="T94" fmla="*/ 2147483647 w 10045"/>
                <a:gd name="T95" fmla="*/ 2147483647 h 10019"/>
                <a:gd name="T96" fmla="*/ 2147483647 w 10045"/>
                <a:gd name="T97" fmla="*/ 2147483647 h 10019"/>
                <a:gd name="T98" fmla="*/ 2147483647 w 10045"/>
                <a:gd name="T99" fmla="*/ 2147483647 h 10019"/>
                <a:gd name="T100" fmla="*/ 2147483647 w 10045"/>
                <a:gd name="T101" fmla="*/ 2147483647 h 10019"/>
                <a:gd name="T102" fmla="*/ 2147483647 w 10045"/>
                <a:gd name="T103" fmla="*/ 0 h 10019"/>
                <a:gd name="T104" fmla="*/ 2147483647 w 10045"/>
                <a:gd name="T105" fmla="*/ 2147483647 h 10019"/>
                <a:gd name="T106" fmla="*/ 2147483647 w 10045"/>
                <a:gd name="T107" fmla="*/ 2147483647 h 10019"/>
                <a:gd name="T108" fmla="*/ 2147483647 w 10045"/>
                <a:gd name="T109" fmla="*/ 2147483647 h 10019"/>
                <a:gd name="T110" fmla="*/ 2147483647 w 10045"/>
                <a:gd name="T111" fmla="*/ 2147483647 h 10019"/>
                <a:gd name="T112" fmla="*/ 2147483647 w 10045"/>
                <a:gd name="T113" fmla="*/ 2147483647 h 10019"/>
                <a:gd name="T114" fmla="*/ 2147483647 w 10045"/>
                <a:gd name="T115" fmla="*/ 2147483647 h 10019"/>
                <a:gd name="T116" fmla="*/ 2147483647 w 10045"/>
                <a:gd name="T117" fmla="*/ 2147483647 h 10019"/>
                <a:gd name="T118" fmla="*/ 2147483647 w 10045"/>
                <a:gd name="T119" fmla="*/ 2147483647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045"/>
                <a:gd name="T181" fmla="*/ 0 h 10019"/>
                <a:gd name="T182" fmla="*/ 10045 w 10045"/>
                <a:gd name="T183" fmla="*/ 10019 h 100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345"/>
            <p:cNvSpPr>
              <a:spLocks/>
            </p:cNvSpPr>
            <p:nvPr/>
          </p:nvSpPr>
          <p:spPr bwMode="auto">
            <a:xfrm>
              <a:off x="4665663" y="3100388"/>
              <a:ext cx="76200" cy="101600"/>
            </a:xfrm>
            <a:custGeom>
              <a:avLst/>
              <a:gdLst>
                <a:gd name="T0" fmla="*/ 2147483647 w 66"/>
                <a:gd name="T1" fmla="*/ 2147483647 h 90"/>
                <a:gd name="T2" fmla="*/ 2147483647 w 66"/>
                <a:gd name="T3" fmla="*/ 2147483647 h 90"/>
                <a:gd name="T4" fmla="*/ 2147483647 w 66"/>
                <a:gd name="T5" fmla="*/ 2147483647 h 90"/>
                <a:gd name="T6" fmla="*/ 2147483647 w 66"/>
                <a:gd name="T7" fmla="*/ 2147483647 h 90"/>
                <a:gd name="T8" fmla="*/ 2147483647 w 66"/>
                <a:gd name="T9" fmla="*/ 2147483647 h 90"/>
                <a:gd name="T10" fmla="*/ 2147483647 w 66"/>
                <a:gd name="T11" fmla="*/ 2147483647 h 90"/>
                <a:gd name="T12" fmla="*/ 2147483647 w 66"/>
                <a:gd name="T13" fmla="*/ 2147483647 h 90"/>
                <a:gd name="T14" fmla="*/ 2147483647 w 66"/>
                <a:gd name="T15" fmla="*/ 2147483647 h 90"/>
                <a:gd name="T16" fmla="*/ 2147483647 w 66"/>
                <a:gd name="T17" fmla="*/ 2147483647 h 90"/>
                <a:gd name="T18" fmla="*/ 2147483647 w 66"/>
                <a:gd name="T19" fmla="*/ 2147483647 h 90"/>
                <a:gd name="T20" fmla="*/ 2147483647 w 66"/>
                <a:gd name="T21" fmla="*/ 0 h 90"/>
                <a:gd name="T22" fmla="*/ 2147483647 w 66"/>
                <a:gd name="T23" fmla="*/ 2147483647 h 90"/>
                <a:gd name="T24" fmla="*/ 2147483647 w 66"/>
                <a:gd name="T25" fmla="*/ 2147483647 h 90"/>
                <a:gd name="T26" fmla="*/ 2147483647 w 66"/>
                <a:gd name="T27" fmla="*/ 2147483647 h 90"/>
                <a:gd name="T28" fmla="*/ 2147483647 w 66"/>
                <a:gd name="T29" fmla="*/ 2147483647 h 90"/>
                <a:gd name="T30" fmla="*/ 2147483647 w 66"/>
                <a:gd name="T31" fmla="*/ 2147483647 h 90"/>
                <a:gd name="T32" fmla="*/ 0 w 66"/>
                <a:gd name="T33" fmla="*/ 2147483647 h 90"/>
                <a:gd name="T34" fmla="*/ 2147483647 w 66"/>
                <a:gd name="T35" fmla="*/ 2147483647 h 90"/>
                <a:gd name="T36" fmla="*/ 2147483647 w 66"/>
                <a:gd name="T37" fmla="*/ 2147483647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90"/>
                <a:gd name="T59" fmla="*/ 66 w 66"/>
                <a:gd name="T60" fmla="*/ 90 h 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346"/>
            <p:cNvSpPr>
              <a:spLocks/>
            </p:cNvSpPr>
            <p:nvPr/>
          </p:nvSpPr>
          <p:spPr bwMode="auto">
            <a:xfrm rot="-633815">
              <a:off x="5046663" y="3533775"/>
              <a:ext cx="158750" cy="163513"/>
            </a:xfrm>
            <a:custGeom>
              <a:avLst/>
              <a:gdLst>
                <a:gd name="T0" fmla="*/ 2147483647 w 9874"/>
                <a:gd name="T1" fmla="*/ 2147483647 h 10000"/>
                <a:gd name="T2" fmla="*/ 2147483647 w 9874"/>
                <a:gd name="T3" fmla="*/ 2147483647 h 10000"/>
                <a:gd name="T4" fmla="*/ 2147483647 w 9874"/>
                <a:gd name="T5" fmla="*/ 2147483647 h 10000"/>
                <a:gd name="T6" fmla="*/ 2147483647 w 9874"/>
                <a:gd name="T7" fmla="*/ 0 h 10000"/>
                <a:gd name="T8" fmla="*/ 2147483647 w 9874"/>
                <a:gd name="T9" fmla="*/ 2147483647 h 10000"/>
                <a:gd name="T10" fmla="*/ 2147483647 w 9874"/>
                <a:gd name="T11" fmla="*/ 2147483647 h 10000"/>
                <a:gd name="T12" fmla="*/ 2147483647 w 9874"/>
                <a:gd name="T13" fmla="*/ 2147483647 h 10000"/>
                <a:gd name="T14" fmla="*/ 2147483647 w 9874"/>
                <a:gd name="T15" fmla="*/ 2147483647 h 10000"/>
                <a:gd name="T16" fmla="*/ 2147483647 w 9874"/>
                <a:gd name="T17" fmla="*/ 2147483647 h 10000"/>
                <a:gd name="T18" fmla="*/ 0 w 9874"/>
                <a:gd name="T19" fmla="*/ 2147483647 h 10000"/>
                <a:gd name="T20" fmla="*/ 2147483647 w 9874"/>
                <a:gd name="T21" fmla="*/ 2147483647 h 10000"/>
                <a:gd name="T22" fmla="*/ 2147483647 w 9874"/>
                <a:gd name="T23" fmla="*/ 2147483647 h 10000"/>
                <a:gd name="T24" fmla="*/ 2147483647 w 9874"/>
                <a:gd name="T25" fmla="*/ 2147483647 h 10000"/>
                <a:gd name="T26" fmla="*/ 2147483647 w 9874"/>
                <a:gd name="T27" fmla="*/ 2147483647 h 10000"/>
                <a:gd name="T28" fmla="*/ 2147483647 w 9874"/>
                <a:gd name="T29" fmla="*/ 2147483647 h 10000"/>
                <a:gd name="T30" fmla="*/ 2147483647 w 9874"/>
                <a:gd name="T31" fmla="*/ 2147483647 h 10000"/>
                <a:gd name="T32" fmla="*/ 2147483647 w 9874"/>
                <a:gd name="T33" fmla="*/ 2147483647 h 10000"/>
                <a:gd name="T34" fmla="*/ 2147483647 w 9874"/>
                <a:gd name="T35" fmla="*/ 2147483647 h 10000"/>
                <a:gd name="T36" fmla="*/ 2147483647 w 9874"/>
                <a:gd name="T37" fmla="*/ 2147483647 h 10000"/>
                <a:gd name="T38" fmla="*/ 2147483647 w 9874"/>
                <a:gd name="T39" fmla="*/ 2147483647 h 10000"/>
                <a:gd name="T40" fmla="*/ 2147483647 w 9874"/>
                <a:gd name="T41" fmla="*/ 2147483647 h 10000"/>
                <a:gd name="T42" fmla="*/ 2147483647 w 9874"/>
                <a:gd name="T43" fmla="*/ 2147483647 h 10000"/>
                <a:gd name="T44" fmla="*/ 2147483647 w 9874"/>
                <a:gd name="T45" fmla="*/ 2147483647 h 10000"/>
                <a:gd name="T46" fmla="*/ 2147483647 w 9874"/>
                <a:gd name="T47" fmla="*/ 2147483647 h 10000"/>
                <a:gd name="T48" fmla="*/ 2147483647 w 9874"/>
                <a:gd name="T49" fmla="*/ 2147483647 h 10000"/>
                <a:gd name="T50" fmla="*/ 2147483647 w 9874"/>
                <a:gd name="T51" fmla="*/ 2147483647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874"/>
                <a:gd name="T79" fmla="*/ 0 h 10000"/>
                <a:gd name="T80" fmla="*/ 9874 w 9874"/>
                <a:gd name="T81" fmla="*/ 10000 h 1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351"/>
            <p:cNvSpPr>
              <a:spLocks/>
            </p:cNvSpPr>
            <p:nvPr/>
          </p:nvSpPr>
          <p:spPr bwMode="auto">
            <a:xfrm>
              <a:off x="5037138" y="3279775"/>
              <a:ext cx="204787" cy="168275"/>
            </a:xfrm>
            <a:custGeom>
              <a:avLst/>
              <a:gdLst>
                <a:gd name="T0" fmla="*/ 2147483647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0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147736028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2147483647 h 10000"/>
                <a:gd name="T32" fmla="*/ 2147483647 w 10000"/>
                <a:gd name="T33" fmla="*/ 2147483647 h 10000"/>
                <a:gd name="T34" fmla="*/ 2147483647 w 10000"/>
                <a:gd name="T35" fmla="*/ 2147483647 h 10000"/>
                <a:gd name="T36" fmla="*/ 2147483647 w 10000"/>
                <a:gd name="T37" fmla="*/ 2147483647 h 10000"/>
                <a:gd name="T38" fmla="*/ 2147483647 w 10000"/>
                <a:gd name="T39" fmla="*/ 2147483647 h 10000"/>
                <a:gd name="T40" fmla="*/ 2147483647 w 10000"/>
                <a:gd name="T41" fmla="*/ 2147483647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000"/>
                <a:gd name="T64" fmla="*/ 0 h 10000"/>
                <a:gd name="T65" fmla="*/ 10000 w 10000"/>
                <a:gd name="T66" fmla="*/ 10000 h 1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353"/>
            <p:cNvSpPr>
              <a:spLocks/>
            </p:cNvSpPr>
            <p:nvPr/>
          </p:nvSpPr>
          <p:spPr bwMode="auto">
            <a:xfrm>
              <a:off x="4830763" y="3201988"/>
              <a:ext cx="158750" cy="82550"/>
            </a:xfrm>
            <a:custGeom>
              <a:avLst/>
              <a:gdLst>
                <a:gd name="T0" fmla="*/ 2147483647 w 10569"/>
                <a:gd name="T1" fmla="*/ 1784265045 h 10092"/>
                <a:gd name="T2" fmla="*/ 2147483647 w 10569"/>
                <a:gd name="T3" fmla="*/ 1003709978 h 10092"/>
                <a:gd name="T4" fmla="*/ 2147483647 w 10569"/>
                <a:gd name="T5" fmla="*/ 502000523 h 10092"/>
                <a:gd name="T6" fmla="*/ 2147483647 w 10569"/>
                <a:gd name="T7" fmla="*/ 0 h 10092"/>
                <a:gd name="T8" fmla="*/ 2147483647 w 10569"/>
                <a:gd name="T9" fmla="*/ 250834442 h 10092"/>
                <a:gd name="T10" fmla="*/ 2147483647 w 10569"/>
                <a:gd name="T11" fmla="*/ 0 h 10092"/>
                <a:gd name="T12" fmla="*/ 2147483647 w 10569"/>
                <a:gd name="T13" fmla="*/ 250834442 h 10092"/>
                <a:gd name="T14" fmla="*/ 2147483647 w 10569"/>
                <a:gd name="T15" fmla="*/ 502000523 h 10092"/>
                <a:gd name="T16" fmla="*/ 2147483647 w 10569"/>
                <a:gd name="T17" fmla="*/ 752875340 h 10092"/>
                <a:gd name="T18" fmla="*/ 126895111 w 10569"/>
                <a:gd name="T19" fmla="*/ 1003709978 h 10092"/>
                <a:gd name="T20" fmla="*/ 2147483647 w 10569"/>
                <a:gd name="T21" fmla="*/ 1342794491 h 10092"/>
                <a:gd name="T22" fmla="*/ 2147483647 w 10569"/>
                <a:gd name="T23" fmla="*/ 1800525066 h 10092"/>
                <a:gd name="T24" fmla="*/ 2147483647 w 10569"/>
                <a:gd name="T25" fmla="*/ 2147483647 h 10092"/>
                <a:gd name="T26" fmla="*/ 2147483647 w 10569"/>
                <a:gd name="T27" fmla="*/ 2147483647 h 10092"/>
                <a:gd name="T28" fmla="*/ 2147483647 w 10569"/>
                <a:gd name="T29" fmla="*/ 2147483647 h 10092"/>
                <a:gd name="T30" fmla="*/ 2147483647 w 10569"/>
                <a:gd name="T31" fmla="*/ 2147483647 h 10092"/>
                <a:gd name="T32" fmla="*/ 2147483647 w 10569"/>
                <a:gd name="T33" fmla="*/ 2147483647 h 10092"/>
                <a:gd name="T34" fmla="*/ 2147483647 w 10569"/>
                <a:gd name="T35" fmla="*/ 2147483647 h 10092"/>
                <a:gd name="T36" fmla="*/ 2147483647 w 10569"/>
                <a:gd name="T37" fmla="*/ 2147483647 h 10092"/>
                <a:gd name="T38" fmla="*/ 2147483647 w 10569"/>
                <a:gd name="T39" fmla="*/ 2147483647 h 10092"/>
                <a:gd name="T40" fmla="*/ 2147483647 w 10569"/>
                <a:gd name="T41" fmla="*/ 2147483647 h 10092"/>
                <a:gd name="T42" fmla="*/ 2147483647 w 10569"/>
                <a:gd name="T43" fmla="*/ 2147483647 h 10092"/>
                <a:gd name="T44" fmla="*/ 2147483647 w 10569"/>
                <a:gd name="T45" fmla="*/ 2147483647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569"/>
                <a:gd name="T70" fmla="*/ 0 h 10092"/>
                <a:gd name="T71" fmla="*/ 10569 w 10569"/>
                <a:gd name="T72" fmla="*/ 10092 h 1009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solidFill>
              <a:srgbClr val="C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354"/>
            <p:cNvSpPr>
              <a:spLocks/>
            </p:cNvSpPr>
            <p:nvPr/>
          </p:nvSpPr>
          <p:spPr bwMode="auto">
            <a:xfrm>
              <a:off x="4943475" y="3287713"/>
              <a:ext cx="138113" cy="95250"/>
            </a:xfrm>
            <a:custGeom>
              <a:avLst/>
              <a:gdLst>
                <a:gd name="T0" fmla="*/ 2147483647 w 9980"/>
                <a:gd name="T1" fmla="*/ 0 h 10000"/>
                <a:gd name="T2" fmla="*/ 2147483647 w 9980"/>
                <a:gd name="T3" fmla="*/ 1146308766 h 10000"/>
                <a:gd name="T4" fmla="*/ 2147483647 w 9980"/>
                <a:gd name="T5" fmla="*/ 1665488119 h 10000"/>
                <a:gd name="T6" fmla="*/ 2147483647 w 9980"/>
                <a:gd name="T7" fmla="*/ 2147483647 h 10000"/>
                <a:gd name="T8" fmla="*/ 2147483647 w 9980"/>
                <a:gd name="T9" fmla="*/ 1996025302 h 10000"/>
                <a:gd name="T10" fmla="*/ 2147483647 w 9980"/>
                <a:gd name="T11" fmla="*/ 1665488119 h 10000"/>
                <a:gd name="T12" fmla="*/ 2147483647 w 9980"/>
                <a:gd name="T13" fmla="*/ 2147483647 h 10000"/>
                <a:gd name="T14" fmla="*/ 579157901 w 9980"/>
                <a:gd name="T15" fmla="*/ 2147483647 h 10000"/>
                <a:gd name="T16" fmla="*/ 155334883 w 9980"/>
                <a:gd name="T17" fmla="*/ 2147483647 h 10000"/>
                <a:gd name="T18" fmla="*/ 2147483647 w 9980"/>
                <a:gd name="T19" fmla="*/ 2147483647 h 10000"/>
                <a:gd name="T20" fmla="*/ 2147483647 w 9980"/>
                <a:gd name="T21" fmla="*/ 2147483647 h 10000"/>
                <a:gd name="T22" fmla="*/ 2147483647 w 9980"/>
                <a:gd name="T23" fmla="*/ 2147483647 h 10000"/>
                <a:gd name="T24" fmla="*/ 2147483647 w 9980"/>
                <a:gd name="T25" fmla="*/ 2147483647 h 10000"/>
                <a:gd name="T26" fmla="*/ 2147483647 w 9980"/>
                <a:gd name="T27" fmla="*/ 2147483647 h 10000"/>
                <a:gd name="T28" fmla="*/ 2147483647 w 9980"/>
                <a:gd name="T29" fmla="*/ 2147483647 h 10000"/>
                <a:gd name="T30" fmla="*/ 2147483647 w 9980"/>
                <a:gd name="T31" fmla="*/ 2147483647 h 10000"/>
                <a:gd name="T32" fmla="*/ 2147483647 w 9980"/>
                <a:gd name="T33" fmla="*/ 2147483647 h 10000"/>
                <a:gd name="T34" fmla="*/ 2147483647 w 9980"/>
                <a:gd name="T35" fmla="*/ 1146308766 h 10000"/>
                <a:gd name="T36" fmla="*/ 2147483647 w 9980"/>
                <a:gd name="T37" fmla="*/ 94320590 h 10000"/>
                <a:gd name="T38" fmla="*/ 2147483647 w 9980"/>
                <a:gd name="T39" fmla="*/ 250572248 h 10000"/>
                <a:gd name="T40" fmla="*/ 2147483647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980"/>
                <a:gd name="T64" fmla="*/ 0 h 10000"/>
                <a:gd name="T65" fmla="*/ 9980 w 9980"/>
                <a:gd name="T66" fmla="*/ 10000 h 1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355"/>
            <p:cNvSpPr>
              <a:spLocks/>
            </p:cNvSpPr>
            <p:nvPr/>
          </p:nvSpPr>
          <p:spPr bwMode="auto">
            <a:xfrm>
              <a:off x="4948238" y="3248025"/>
              <a:ext cx="133350" cy="69850"/>
            </a:xfrm>
            <a:custGeom>
              <a:avLst/>
              <a:gdLst>
                <a:gd name="T0" fmla="*/ 2147483647 w 10000"/>
                <a:gd name="T1" fmla="*/ 85299198 h 9595"/>
                <a:gd name="T2" fmla="*/ 2147483647 w 10000"/>
                <a:gd name="T3" fmla="*/ 13576771 h 9595"/>
                <a:gd name="T4" fmla="*/ 2147483647 w 10000"/>
                <a:gd name="T5" fmla="*/ 14455606 h 9595"/>
                <a:gd name="T6" fmla="*/ 2147483647 w 10000"/>
                <a:gd name="T7" fmla="*/ 85299198 h 9595"/>
                <a:gd name="T8" fmla="*/ 2147483647 w 10000"/>
                <a:gd name="T9" fmla="*/ 409818220 h 9595"/>
                <a:gd name="T10" fmla="*/ 0 w 10000"/>
                <a:gd name="T11" fmla="*/ 734500398 h 9595"/>
                <a:gd name="T12" fmla="*/ 2147483647 w 10000"/>
                <a:gd name="T13" fmla="*/ 1059017528 h 9595"/>
                <a:gd name="T14" fmla="*/ 2147483647 w 10000"/>
                <a:gd name="T15" fmla="*/ 1253991184 h 9595"/>
                <a:gd name="T16" fmla="*/ 2147483647 w 10000"/>
                <a:gd name="T17" fmla="*/ 1401364767 h 9595"/>
                <a:gd name="T18" fmla="*/ 2147483647 w 10000"/>
                <a:gd name="T19" fmla="*/ 1206534611 h 9595"/>
                <a:gd name="T20" fmla="*/ 2147483647 w 10000"/>
                <a:gd name="T21" fmla="*/ 1117738852 h 9595"/>
                <a:gd name="T22" fmla="*/ 2147483647 w 10000"/>
                <a:gd name="T23" fmla="*/ 800069189 h 9595"/>
                <a:gd name="T24" fmla="*/ 2147483647 w 10000"/>
                <a:gd name="T25" fmla="*/ 865641241 h 9595"/>
                <a:gd name="T26" fmla="*/ 2147483647 w 10000"/>
                <a:gd name="T27" fmla="*/ 726321829 h 9595"/>
                <a:gd name="T28" fmla="*/ 2147483647 w 10000"/>
                <a:gd name="T29" fmla="*/ 572221450 h 9595"/>
                <a:gd name="T30" fmla="*/ 2147483647 w 10000"/>
                <a:gd name="T31" fmla="*/ 314602467 h 9595"/>
                <a:gd name="T32" fmla="*/ 2147483647 w 10000"/>
                <a:gd name="T33" fmla="*/ 177307954 h 9595"/>
                <a:gd name="T34" fmla="*/ 2147483647 w 10000"/>
                <a:gd name="T35" fmla="*/ 85299198 h 9595"/>
                <a:gd name="T36" fmla="*/ 2147483647 w 10000"/>
                <a:gd name="T37" fmla="*/ 85299198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00"/>
                <a:gd name="T58" fmla="*/ 0 h 9595"/>
                <a:gd name="T59" fmla="*/ 10000 w 10000"/>
                <a:gd name="T60" fmla="*/ 9595 h 95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356"/>
            <p:cNvSpPr>
              <a:spLocks/>
            </p:cNvSpPr>
            <p:nvPr/>
          </p:nvSpPr>
          <p:spPr bwMode="auto">
            <a:xfrm>
              <a:off x="5097463" y="3429000"/>
              <a:ext cx="182562" cy="141288"/>
            </a:xfrm>
            <a:custGeom>
              <a:avLst/>
              <a:gdLst>
                <a:gd name="T0" fmla="*/ 2147483647 w 10000"/>
                <a:gd name="T1" fmla="*/ 2147483647 h 10000"/>
                <a:gd name="T2" fmla="*/ 2147483647 w 10000"/>
                <a:gd name="T3" fmla="*/ 2147483647 h 10000"/>
                <a:gd name="T4" fmla="*/ 0 w 10000"/>
                <a:gd name="T5" fmla="*/ 0 h 10000"/>
                <a:gd name="T6" fmla="*/ 0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2147483647 h 10000"/>
                <a:gd name="T32" fmla="*/ 2147483647 w 10000"/>
                <a:gd name="T33" fmla="*/ 2147483647 h 10000"/>
                <a:gd name="T34" fmla="*/ 2147483647 w 10000"/>
                <a:gd name="T35" fmla="*/ 2147483647 h 10000"/>
                <a:gd name="T36" fmla="*/ 2147483647 w 10000"/>
                <a:gd name="T37" fmla="*/ 2147483647 h 10000"/>
                <a:gd name="T38" fmla="*/ 2147483647 w 10000"/>
                <a:gd name="T39" fmla="*/ 2147483647 h 10000"/>
                <a:gd name="T40" fmla="*/ 2147483647 w 10000"/>
                <a:gd name="T41" fmla="*/ 2147483647 h 10000"/>
                <a:gd name="T42" fmla="*/ 2147483647 w 10000"/>
                <a:gd name="T43" fmla="*/ 2147483647 h 10000"/>
                <a:gd name="T44" fmla="*/ 2147483647 w 10000"/>
                <a:gd name="T45" fmla="*/ 0 h 10000"/>
                <a:gd name="T46" fmla="*/ 2147483647 w 10000"/>
                <a:gd name="T47" fmla="*/ 2147483647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000"/>
                <a:gd name="T73" fmla="*/ 0 h 10000"/>
                <a:gd name="T74" fmla="*/ 10000 w 10000"/>
                <a:gd name="T75" fmla="*/ 10000 h 100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361"/>
            <p:cNvSpPr>
              <a:spLocks/>
            </p:cNvSpPr>
            <p:nvPr/>
          </p:nvSpPr>
          <p:spPr bwMode="auto">
            <a:xfrm>
              <a:off x="4691063" y="3314700"/>
              <a:ext cx="114300" cy="65088"/>
            </a:xfrm>
            <a:custGeom>
              <a:avLst/>
              <a:gdLst>
                <a:gd name="T0" fmla="*/ 2147483647 w 10000"/>
                <a:gd name="T1" fmla="*/ 117523797 h 11466"/>
                <a:gd name="T2" fmla="*/ 2147483647 w 10000"/>
                <a:gd name="T3" fmla="*/ 75272015 h 11466"/>
                <a:gd name="T4" fmla="*/ 2147483647 w 10000"/>
                <a:gd name="T5" fmla="*/ 33020427 h 11466"/>
                <a:gd name="T6" fmla="*/ 2147483647 w 10000"/>
                <a:gd name="T7" fmla="*/ 65841445 h 11466"/>
                <a:gd name="T8" fmla="*/ 2147483647 w 10000"/>
                <a:gd name="T9" fmla="*/ 0 h 11466"/>
                <a:gd name="T10" fmla="*/ 2147483647 w 10000"/>
                <a:gd name="T11" fmla="*/ 63477161 h 11466"/>
                <a:gd name="T12" fmla="*/ 0 w 10000"/>
                <a:gd name="T13" fmla="*/ 202026998 h 11466"/>
                <a:gd name="T14" fmla="*/ 0 w 10000"/>
                <a:gd name="T15" fmla="*/ 286523977 h 11466"/>
                <a:gd name="T16" fmla="*/ 2147483647 w 10000"/>
                <a:gd name="T17" fmla="*/ 286523977 h 11466"/>
                <a:gd name="T18" fmla="*/ 2147483647 w 10000"/>
                <a:gd name="T19" fmla="*/ 387554960 h 11466"/>
                <a:gd name="T20" fmla="*/ 2147483647 w 10000"/>
                <a:gd name="T21" fmla="*/ 371027314 h 11466"/>
                <a:gd name="T22" fmla="*/ 2147483647 w 10000"/>
                <a:gd name="T23" fmla="*/ 305386116 h 11466"/>
                <a:gd name="T24" fmla="*/ 2147483647 w 10000"/>
                <a:gd name="T25" fmla="*/ 342940188 h 11466"/>
                <a:gd name="T26" fmla="*/ 2147483647 w 10000"/>
                <a:gd name="T27" fmla="*/ 286523977 h 11466"/>
                <a:gd name="T28" fmla="*/ 2147483647 w 10000"/>
                <a:gd name="T29" fmla="*/ 244272399 h 11466"/>
                <a:gd name="T30" fmla="*/ 2147483647 w 10000"/>
                <a:gd name="T31" fmla="*/ 244272399 h 11466"/>
                <a:gd name="T32" fmla="*/ 2147483647 w 10000"/>
                <a:gd name="T33" fmla="*/ 202026998 h 11466"/>
                <a:gd name="T34" fmla="*/ 2147483647 w 10000"/>
                <a:gd name="T35" fmla="*/ 117523797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000"/>
                <a:gd name="T55" fmla="*/ 0 h 11466"/>
                <a:gd name="T56" fmla="*/ 10000 w 10000"/>
                <a:gd name="T57" fmla="*/ 11466 h 114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363"/>
            <p:cNvSpPr>
              <a:spLocks/>
            </p:cNvSpPr>
            <p:nvPr/>
          </p:nvSpPr>
          <p:spPr bwMode="auto">
            <a:xfrm>
              <a:off x="4633913" y="3168650"/>
              <a:ext cx="71437" cy="74613"/>
            </a:xfrm>
            <a:custGeom>
              <a:avLst/>
              <a:gdLst>
                <a:gd name="T0" fmla="*/ 306118167 w 10056"/>
                <a:gd name="T1" fmla="*/ 789654260 h 10000"/>
                <a:gd name="T2" fmla="*/ 429904516 w 10056"/>
                <a:gd name="T3" fmla="*/ 1105629567 h 10000"/>
                <a:gd name="T4" fmla="*/ 677586445 w 10056"/>
                <a:gd name="T5" fmla="*/ 1263521596 h 10000"/>
                <a:gd name="T6" fmla="*/ 903376379 w 10056"/>
                <a:gd name="T7" fmla="*/ 1467712347 h 10000"/>
                <a:gd name="T8" fmla="*/ 1135951292 w 10056"/>
                <a:gd name="T9" fmla="*/ 1727539304 h 10000"/>
                <a:gd name="T10" fmla="*/ 1281374917 w 10056"/>
                <a:gd name="T11" fmla="*/ 1300499068 h 10000"/>
                <a:gd name="T12" fmla="*/ 1195147706 w 10056"/>
                <a:gd name="T13" fmla="*/ 984526149 h 10000"/>
                <a:gd name="T14" fmla="*/ 1288556577 w 10056"/>
                <a:gd name="T15" fmla="*/ 566991009 h 10000"/>
                <a:gd name="T16" fmla="*/ 1106983685 w 10056"/>
                <a:gd name="T17" fmla="*/ 409071164 h 10000"/>
                <a:gd name="T18" fmla="*/ 925159143 w 10056"/>
                <a:gd name="T19" fmla="*/ 315789670 h 10000"/>
                <a:gd name="T20" fmla="*/ 677586445 w 10056"/>
                <a:gd name="T21" fmla="*/ 157894715 h 10000"/>
                <a:gd name="T22" fmla="*/ 429904516 w 10056"/>
                <a:gd name="T23" fmla="*/ 157894715 h 10000"/>
                <a:gd name="T24" fmla="*/ 306118167 w 10056"/>
                <a:gd name="T25" fmla="*/ 0 h 10000"/>
                <a:gd name="T26" fmla="*/ 58563413 w 10056"/>
                <a:gd name="T27" fmla="*/ 157894715 h 10000"/>
                <a:gd name="T28" fmla="*/ 0 w 10056"/>
                <a:gd name="T29" fmla="*/ 167744105 h 10000"/>
                <a:gd name="T30" fmla="*/ 116604433 w 10056"/>
                <a:gd name="T31" fmla="*/ 594784758 h 10000"/>
                <a:gd name="T32" fmla="*/ 306118167 w 10056"/>
                <a:gd name="T33" fmla="*/ 789654260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056"/>
                <a:gd name="T52" fmla="*/ 0 h 10000"/>
                <a:gd name="T53" fmla="*/ 10056 w 10056"/>
                <a:gd name="T54" fmla="*/ 10000 h 1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52"/>
            <p:cNvSpPr>
              <a:spLocks/>
            </p:cNvSpPr>
            <p:nvPr/>
          </p:nvSpPr>
          <p:spPr bwMode="auto">
            <a:xfrm rot="-466474">
              <a:off x="4865688" y="3344863"/>
              <a:ext cx="88900" cy="47625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12593"/>
                <a:gd name="T28" fmla="*/ 0 h 1229193"/>
                <a:gd name="T29" fmla="*/ 1912593 w 1912593"/>
                <a:gd name="T30" fmla="*/ 1229193 h 12291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53"/>
            <p:cNvSpPr>
              <a:spLocks/>
            </p:cNvSpPr>
            <p:nvPr/>
          </p:nvSpPr>
          <p:spPr bwMode="auto">
            <a:xfrm>
              <a:off x="4870450" y="3354388"/>
              <a:ext cx="142875" cy="149225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44175"/>
                <a:gd name="T61" fmla="*/ 0 h 3780713"/>
                <a:gd name="T62" fmla="*/ 3644175 w 3644175"/>
                <a:gd name="T63" fmla="*/ 3780713 h 37807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54"/>
            <p:cNvSpPr>
              <a:spLocks/>
            </p:cNvSpPr>
            <p:nvPr/>
          </p:nvSpPr>
          <p:spPr bwMode="auto">
            <a:xfrm>
              <a:off x="4929188" y="3406775"/>
              <a:ext cx="98425" cy="98425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98426"/>
                <a:gd name="T25" fmla="*/ 0 h 2488994"/>
                <a:gd name="T26" fmla="*/ 2398426 w 2398426"/>
                <a:gd name="T27" fmla="*/ 2488994 h 24889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55"/>
            <p:cNvSpPr>
              <a:spLocks/>
            </p:cNvSpPr>
            <p:nvPr/>
          </p:nvSpPr>
          <p:spPr bwMode="auto">
            <a:xfrm rot="286500">
              <a:off x="5000625" y="3467100"/>
              <a:ext cx="44450" cy="5873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9245"/>
                <a:gd name="T16" fmla="*/ 0 h 1506961"/>
                <a:gd name="T17" fmla="*/ 1259245 w 1259245"/>
                <a:gd name="T18" fmla="*/ 1506961 h 15069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56"/>
            <p:cNvSpPr>
              <a:spLocks/>
            </p:cNvSpPr>
            <p:nvPr/>
          </p:nvSpPr>
          <p:spPr bwMode="auto">
            <a:xfrm>
              <a:off x="5002213" y="3365500"/>
              <a:ext cx="71437" cy="57150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78899"/>
                <a:gd name="T19" fmla="*/ 0 h 1259174"/>
                <a:gd name="T20" fmla="*/ 1678899 w 1678899"/>
                <a:gd name="T21" fmla="*/ 1259174 h 12591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57"/>
            <p:cNvSpPr>
              <a:spLocks/>
            </p:cNvSpPr>
            <p:nvPr/>
          </p:nvSpPr>
          <p:spPr bwMode="auto">
            <a:xfrm>
              <a:off x="5014913" y="3417888"/>
              <a:ext cx="100012" cy="96837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78308"/>
                <a:gd name="T37" fmla="*/ 0 h 2368446"/>
                <a:gd name="T38" fmla="*/ 2578308 w 2578308"/>
                <a:gd name="T39" fmla="*/ 2368446 h 23684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58"/>
            <p:cNvSpPr>
              <a:spLocks/>
            </p:cNvSpPr>
            <p:nvPr/>
          </p:nvSpPr>
          <p:spPr bwMode="auto">
            <a:xfrm>
              <a:off x="5041900" y="3478213"/>
              <a:ext cx="39688" cy="49212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7536"/>
                <a:gd name="T19" fmla="*/ 0 h 1184223"/>
                <a:gd name="T20" fmla="*/ 1097536 w 1097536"/>
                <a:gd name="T21" fmla="*/ 1184223 h 1184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59"/>
            <p:cNvSpPr>
              <a:spLocks/>
            </p:cNvSpPr>
            <p:nvPr/>
          </p:nvSpPr>
          <p:spPr bwMode="auto">
            <a:xfrm>
              <a:off x="5059363" y="3505200"/>
              <a:ext cx="65087" cy="60325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52882"/>
                <a:gd name="T34" fmla="*/ 0 h 1521018"/>
                <a:gd name="T35" fmla="*/ 1852882 w 1852882"/>
                <a:gd name="T36" fmla="*/ 1521018 h 15210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60"/>
            <p:cNvSpPr>
              <a:spLocks/>
            </p:cNvSpPr>
            <p:nvPr/>
          </p:nvSpPr>
          <p:spPr bwMode="auto">
            <a:xfrm>
              <a:off x="5019675" y="3495675"/>
              <a:ext cx="53975" cy="109538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44747"/>
                <a:gd name="T37" fmla="*/ 0 h 900169"/>
                <a:gd name="T38" fmla="*/ 444747 w 444747"/>
                <a:gd name="T39" fmla="*/ 900169 h 900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57"/>
            <p:cNvSpPr>
              <a:spLocks/>
            </p:cNvSpPr>
            <p:nvPr/>
          </p:nvSpPr>
          <p:spPr bwMode="auto">
            <a:xfrm>
              <a:off x="4252913" y="3009900"/>
              <a:ext cx="109537" cy="163513"/>
            </a:xfrm>
            <a:custGeom>
              <a:avLst/>
              <a:gdLst>
                <a:gd name="T0" fmla="*/ 2147483647 w 84"/>
                <a:gd name="T1" fmla="*/ 2147483647 h 126"/>
                <a:gd name="T2" fmla="*/ 0 w 84"/>
                <a:gd name="T3" fmla="*/ 2147483647 h 126"/>
                <a:gd name="T4" fmla="*/ 0 w 84"/>
                <a:gd name="T5" fmla="*/ 2147483647 h 126"/>
                <a:gd name="T6" fmla="*/ 2147483647 w 84"/>
                <a:gd name="T7" fmla="*/ 2147483647 h 126"/>
                <a:gd name="T8" fmla="*/ 2147483647 w 84"/>
                <a:gd name="T9" fmla="*/ 2147483647 h 126"/>
                <a:gd name="T10" fmla="*/ 2147483647 w 84"/>
                <a:gd name="T11" fmla="*/ 2147483647 h 126"/>
                <a:gd name="T12" fmla="*/ 2147483647 w 84"/>
                <a:gd name="T13" fmla="*/ 2147483647 h 126"/>
                <a:gd name="T14" fmla="*/ 2147483647 w 84"/>
                <a:gd name="T15" fmla="*/ 2147483647 h 126"/>
                <a:gd name="T16" fmla="*/ 2147483647 w 84"/>
                <a:gd name="T17" fmla="*/ 2147483647 h 126"/>
                <a:gd name="T18" fmla="*/ 2147483647 w 84"/>
                <a:gd name="T19" fmla="*/ 2147483647 h 126"/>
                <a:gd name="T20" fmla="*/ 2147483647 w 84"/>
                <a:gd name="T21" fmla="*/ 2147483647 h 126"/>
                <a:gd name="T22" fmla="*/ 2147483647 w 84"/>
                <a:gd name="T23" fmla="*/ 0 h 126"/>
                <a:gd name="T24" fmla="*/ 2147483647 w 84"/>
                <a:gd name="T25" fmla="*/ 2147483647 h 126"/>
                <a:gd name="T26" fmla="*/ 2147483647 w 84"/>
                <a:gd name="T27" fmla="*/ 2147483647 h 126"/>
                <a:gd name="T28" fmla="*/ 2147483647 w 84"/>
                <a:gd name="T29" fmla="*/ 2147483647 h 126"/>
                <a:gd name="T30" fmla="*/ 2147483647 w 84"/>
                <a:gd name="T31" fmla="*/ 2147483647 h 126"/>
                <a:gd name="T32" fmla="*/ 2147483647 w 84"/>
                <a:gd name="T33" fmla="*/ 2147483647 h 126"/>
                <a:gd name="T34" fmla="*/ 2147483647 w 84"/>
                <a:gd name="T35" fmla="*/ 2147483647 h 126"/>
                <a:gd name="T36" fmla="*/ 2147483647 w 84"/>
                <a:gd name="T37" fmla="*/ 2147483647 h 126"/>
                <a:gd name="T38" fmla="*/ 2147483647 w 84"/>
                <a:gd name="T39" fmla="*/ 2147483647 h 126"/>
                <a:gd name="T40" fmla="*/ 2147483647 w 84"/>
                <a:gd name="T41" fmla="*/ 2147483647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126"/>
                <a:gd name="T65" fmla="*/ 84 w 84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58"/>
            <p:cNvSpPr>
              <a:spLocks/>
            </p:cNvSpPr>
            <p:nvPr/>
          </p:nvSpPr>
          <p:spPr bwMode="auto">
            <a:xfrm>
              <a:off x="5830888" y="1674813"/>
              <a:ext cx="436562" cy="557212"/>
            </a:xfrm>
            <a:custGeom>
              <a:avLst/>
              <a:gdLst>
                <a:gd name="T0" fmla="*/ 2147483647 w 336"/>
                <a:gd name="T1" fmla="*/ 2147483647 h 427"/>
                <a:gd name="T2" fmla="*/ 2147483647 w 336"/>
                <a:gd name="T3" fmla="*/ 2147483647 h 427"/>
                <a:gd name="T4" fmla="*/ 2147483647 w 336"/>
                <a:gd name="T5" fmla="*/ 2147483647 h 427"/>
                <a:gd name="T6" fmla="*/ 2147483647 w 336"/>
                <a:gd name="T7" fmla="*/ 2147483647 h 427"/>
                <a:gd name="T8" fmla="*/ 2147483647 w 336"/>
                <a:gd name="T9" fmla="*/ 2147483647 h 427"/>
                <a:gd name="T10" fmla="*/ 2147483647 w 336"/>
                <a:gd name="T11" fmla="*/ 2147483647 h 427"/>
                <a:gd name="T12" fmla="*/ 2147483647 w 336"/>
                <a:gd name="T13" fmla="*/ 2147483647 h 427"/>
                <a:gd name="T14" fmla="*/ 2147483647 w 336"/>
                <a:gd name="T15" fmla="*/ 2147483647 h 427"/>
                <a:gd name="T16" fmla="*/ 2147483647 w 336"/>
                <a:gd name="T17" fmla="*/ 2147483647 h 427"/>
                <a:gd name="T18" fmla="*/ 2147483647 w 336"/>
                <a:gd name="T19" fmla="*/ 2147483647 h 427"/>
                <a:gd name="T20" fmla="*/ 2147483647 w 336"/>
                <a:gd name="T21" fmla="*/ 2147483647 h 427"/>
                <a:gd name="T22" fmla="*/ 2147483647 w 336"/>
                <a:gd name="T23" fmla="*/ 0 h 427"/>
                <a:gd name="T24" fmla="*/ 2147483647 w 336"/>
                <a:gd name="T25" fmla="*/ 2147483647 h 427"/>
                <a:gd name="T26" fmla="*/ 2147483647 w 336"/>
                <a:gd name="T27" fmla="*/ 2147483647 h 427"/>
                <a:gd name="T28" fmla="*/ 2147483647 w 336"/>
                <a:gd name="T29" fmla="*/ 2147483647 h 427"/>
                <a:gd name="T30" fmla="*/ 2147483647 w 336"/>
                <a:gd name="T31" fmla="*/ 2147483647 h 427"/>
                <a:gd name="T32" fmla="*/ 2147483647 w 336"/>
                <a:gd name="T33" fmla="*/ 2147483647 h 427"/>
                <a:gd name="T34" fmla="*/ 2147483647 w 336"/>
                <a:gd name="T35" fmla="*/ 2147483647 h 427"/>
                <a:gd name="T36" fmla="*/ 2147483647 w 336"/>
                <a:gd name="T37" fmla="*/ 2147483647 h 427"/>
                <a:gd name="T38" fmla="*/ 2147483647 w 336"/>
                <a:gd name="T39" fmla="*/ 2147483647 h 427"/>
                <a:gd name="T40" fmla="*/ 2147483647 w 336"/>
                <a:gd name="T41" fmla="*/ 2147483647 h 427"/>
                <a:gd name="T42" fmla="*/ 2147483647 w 336"/>
                <a:gd name="T43" fmla="*/ 2147483647 h 427"/>
                <a:gd name="T44" fmla="*/ 2147483647 w 336"/>
                <a:gd name="T45" fmla="*/ 2147483647 h 427"/>
                <a:gd name="T46" fmla="*/ 2147483647 w 336"/>
                <a:gd name="T47" fmla="*/ 2147483647 h 427"/>
                <a:gd name="T48" fmla="*/ 2147483647 w 336"/>
                <a:gd name="T49" fmla="*/ 2147483647 h 427"/>
                <a:gd name="T50" fmla="*/ 2147483647 w 336"/>
                <a:gd name="T51" fmla="*/ 2147483647 h 427"/>
                <a:gd name="T52" fmla="*/ 2147483647 w 336"/>
                <a:gd name="T53" fmla="*/ 2147483647 h 427"/>
                <a:gd name="T54" fmla="*/ 0 w 336"/>
                <a:gd name="T55" fmla="*/ 2147483647 h 427"/>
                <a:gd name="T56" fmla="*/ 2147483647 w 336"/>
                <a:gd name="T57" fmla="*/ 2147483647 h 427"/>
                <a:gd name="T58" fmla="*/ 2147483647 w 336"/>
                <a:gd name="T59" fmla="*/ 2147483647 h 427"/>
                <a:gd name="T60" fmla="*/ 2147483647 w 336"/>
                <a:gd name="T61" fmla="*/ 2147483647 h 427"/>
                <a:gd name="T62" fmla="*/ 2147483647 w 336"/>
                <a:gd name="T63" fmla="*/ 2147483647 h 427"/>
                <a:gd name="T64" fmla="*/ 2147483647 w 336"/>
                <a:gd name="T65" fmla="*/ 2147483647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6"/>
                <a:gd name="T100" fmla="*/ 0 h 427"/>
                <a:gd name="T101" fmla="*/ 336 w 336"/>
                <a:gd name="T102" fmla="*/ 427 h 42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59"/>
            <p:cNvSpPr>
              <a:spLocks/>
            </p:cNvSpPr>
            <p:nvPr/>
          </p:nvSpPr>
          <p:spPr bwMode="auto">
            <a:xfrm>
              <a:off x="5572125" y="4953000"/>
              <a:ext cx="166688" cy="346075"/>
            </a:xfrm>
            <a:custGeom>
              <a:avLst/>
              <a:gdLst>
                <a:gd name="T0" fmla="*/ 2147483647 w 126"/>
                <a:gd name="T1" fmla="*/ 2147483647 h 265"/>
                <a:gd name="T2" fmla="*/ 0 w 126"/>
                <a:gd name="T3" fmla="*/ 2147483647 h 265"/>
                <a:gd name="T4" fmla="*/ 2147483647 w 126"/>
                <a:gd name="T5" fmla="*/ 2147483647 h 265"/>
                <a:gd name="T6" fmla="*/ 2147483647 w 126"/>
                <a:gd name="T7" fmla="*/ 2147483647 h 265"/>
                <a:gd name="T8" fmla="*/ 2147483647 w 126"/>
                <a:gd name="T9" fmla="*/ 2147483647 h 265"/>
                <a:gd name="T10" fmla="*/ 2147483647 w 126"/>
                <a:gd name="T11" fmla="*/ 2147483647 h 265"/>
                <a:gd name="T12" fmla="*/ 2147483647 w 126"/>
                <a:gd name="T13" fmla="*/ 2147483647 h 265"/>
                <a:gd name="T14" fmla="*/ 2147483647 w 126"/>
                <a:gd name="T15" fmla="*/ 2147483647 h 265"/>
                <a:gd name="T16" fmla="*/ 2147483647 w 126"/>
                <a:gd name="T17" fmla="*/ 0 h 265"/>
                <a:gd name="T18" fmla="*/ 2147483647 w 126"/>
                <a:gd name="T19" fmla="*/ 2147483647 h 265"/>
                <a:gd name="T20" fmla="*/ 2147483647 w 126"/>
                <a:gd name="T21" fmla="*/ 2147483647 h 265"/>
                <a:gd name="T22" fmla="*/ 2147483647 w 126"/>
                <a:gd name="T23" fmla="*/ 2147483647 h 265"/>
                <a:gd name="T24" fmla="*/ 2147483647 w 126"/>
                <a:gd name="T25" fmla="*/ 2147483647 h 265"/>
                <a:gd name="T26" fmla="*/ 2147483647 w 126"/>
                <a:gd name="T27" fmla="*/ 2147483647 h 265"/>
                <a:gd name="T28" fmla="*/ 2147483647 w 126"/>
                <a:gd name="T29" fmla="*/ 2147483647 h 265"/>
                <a:gd name="T30" fmla="*/ 2147483647 w 126"/>
                <a:gd name="T31" fmla="*/ 2147483647 h 265"/>
                <a:gd name="T32" fmla="*/ 2147483647 w 126"/>
                <a:gd name="T33" fmla="*/ 2147483647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6"/>
                <a:gd name="T52" fmla="*/ 0 h 265"/>
                <a:gd name="T53" fmla="*/ 126 w 126"/>
                <a:gd name="T54" fmla="*/ 265 h 2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66"/>
            <p:cNvSpPr>
              <a:spLocks/>
            </p:cNvSpPr>
            <p:nvPr/>
          </p:nvSpPr>
          <p:spPr bwMode="auto">
            <a:xfrm>
              <a:off x="8650288" y="5749925"/>
              <a:ext cx="179387" cy="204788"/>
            </a:xfrm>
            <a:custGeom>
              <a:avLst/>
              <a:gdLst>
                <a:gd name="T0" fmla="*/ 0 w 138"/>
                <a:gd name="T1" fmla="*/ 2147483647 h 157"/>
                <a:gd name="T2" fmla="*/ 2147483647 w 138"/>
                <a:gd name="T3" fmla="*/ 2147483647 h 157"/>
                <a:gd name="T4" fmla="*/ 2147483647 w 138"/>
                <a:gd name="T5" fmla="*/ 2147483647 h 157"/>
                <a:gd name="T6" fmla="*/ 2147483647 w 138"/>
                <a:gd name="T7" fmla="*/ 2147483647 h 157"/>
                <a:gd name="T8" fmla="*/ 2147483647 w 138"/>
                <a:gd name="T9" fmla="*/ 2147483647 h 157"/>
                <a:gd name="T10" fmla="*/ 2147483647 w 138"/>
                <a:gd name="T11" fmla="*/ 2147483647 h 157"/>
                <a:gd name="T12" fmla="*/ 2147483647 w 138"/>
                <a:gd name="T13" fmla="*/ 0 h 157"/>
                <a:gd name="T14" fmla="*/ 2147483647 w 138"/>
                <a:gd name="T15" fmla="*/ 2147483647 h 157"/>
                <a:gd name="T16" fmla="*/ 2147483647 w 138"/>
                <a:gd name="T17" fmla="*/ 2147483647 h 157"/>
                <a:gd name="T18" fmla="*/ 2147483647 w 138"/>
                <a:gd name="T19" fmla="*/ 2147483647 h 157"/>
                <a:gd name="T20" fmla="*/ 2147483647 w 138"/>
                <a:gd name="T21" fmla="*/ 2147483647 h 157"/>
                <a:gd name="T22" fmla="*/ 2147483647 w 138"/>
                <a:gd name="T23" fmla="*/ 2147483647 h 157"/>
                <a:gd name="T24" fmla="*/ 2147483647 w 138"/>
                <a:gd name="T25" fmla="*/ 2147483647 h 157"/>
                <a:gd name="T26" fmla="*/ 2147483647 w 138"/>
                <a:gd name="T27" fmla="*/ 2147483647 h 157"/>
                <a:gd name="T28" fmla="*/ 2147483647 w 138"/>
                <a:gd name="T29" fmla="*/ 2147483647 h 157"/>
                <a:gd name="T30" fmla="*/ 2147483647 w 138"/>
                <a:gd name="T31" fmla="*/ 2147483647 h 157"/>
                <a:gd name="T32" fmla="*/ 2147483647 w 138"/>
                <a:gd name="T33" fmla="*/ 2147483647 h 157"/>
                <a:gd name="T34" fmla="*/ 0 w 138"/>
                <a:gd name="T35" fmla="*/ 2147483647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157"/>
                <a:gd name="T56" fmla="*/ 138 w 138"/>
                <a:gd name="T57" fmla="*/ 157 h 1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67"/>
            <p:cNvSpPr>
              <a:spLocks/>
            </p:cNvSpPr>
            <p:nvPr/>
          </p:nvSpPr>
          <p:spPr bwMode="auto">
            <a:xfrm>
              <a:off x="8805863" y="5565775"/>
              <a:ext cx="125412" cy="201613"/>
            </a:xfrm>
            <a:custGeom>
              <a:avLst/>
              <a:gdLst>
                <a:gd name="T0" fmla="*/ 2147483647 w 96"/>
                <a:gd name="T1" fmla="*/ 2147483647 h 156"/>
                <a:gd name="T2" fmla="*/ 2147483647 w 96"/>
                <a:gd name="T3" fmla="*/ 2147483647 h 156"/>
                <a:gd name="T4" fmla="*/ 2147483647 w 96"/>
                <a:gd name="T5" fmla="*/ 2147483647 h 156"/>
                <a:gd name="T6" fmla="*/ 0 w 96"/>
                <a:gd name="T7" fmla="*/ 0 h 156"/>
                <a:gd name="T8" fmla="*/ 2147483647 w 96"/>
                <a:gd name="T9" fmla="*/ 2147483647 h 156"/>
                <a:gd name="T10" fmla="*/ 2147483647 w 96"/>
                <a:gd name="T11" fmla="*/ 2147483647 h 156"/>
                <a:gd name="T12" fmla="*/ 2147483647 w 96"/>
                <a:gd name="T13" fmla="*/ 2147483647 h 156"/>
                <a:gd name="T14" fmla="*/ 2147483647 w 96"/>
                <a:gd name="T15" fmla="*/ 2147483647 h 156"/>
                <a:gd name="T16" fmla="*/ 2147483647 w 96"/>
                <a:gd name="T17" fmla="*/ 2147483647 h 156"/>
                <a:gd name="T18" fmla="*/ 2147483647 w 96"/>
                <a:gd name="T19" fmla="*/ 2147483647 h 156"/>
                <a:gd name="T20" fmla="*/ 2147483647 w 96"/>
                <a:gd name="T21" fmla="*/ 2147483647 h 156"/>
                <a:gd name="T22" fmla="*/ 2147483647 w 96"/>
                <a:gd name="T23" fmla="*/ 2147483647 h 156"/>
                <a:gd name="T24" fmla="*/ 2147483647 w 96"/>
                <a:gd name="T25" fmla="*/ 2147483647 h 156"/>
                <a:gd name="T26" fmla="*/ 2147483647 w 96"/>
                <a:gd name="T27" fmla="*/ 2147483647 h 156"/>
                <a:gd name="T28" fmla="*/ 2147483647 w 96"/>
                <a:gd name="T29" fmla="*/ 2147483647 h 156"/>
                <a:gd name="T30" fmla="*/ 2147483647 w 96"/>
                <a:gd name="T31" fmla="*/ 2147483647 h 156"/>
                <a:gd name="T32" fmla="*/ 2147483647 w 96"/>
                <a:gd name="T33" fmla="*/ 2147483647 h 156"/>
                <a:gd name="T34" fmla="*/ 2147483647 w 96"/>
                <a:gd name="T35" fmla="*/ 2147483647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6"/>
                <a:gd name="T55" fmla="*/ 0 h 156"/>
                <a:gd name="T56" fmla="*/ 96 w 96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68"/>
            <p:cNvSpPr>
              <a:spLocks/>
            </p:cNvSpPr>
            <p:nvPr/>
          </p:nvSpPr>
          <p:spPr bwMode="auto">
            <a:xfrm>
              <a:off x="7323138" y="4938713"/>
              <a:ext cx="989012" cy="750887"/>
            </a:xfrm>
            <a:custGeom>
              <a:avLst/>
              <a:gdLst>
                <a:gd name="T0" fmla="*/ 2147483647 w 757"/>
                <a:gd name="T1" fmla="*/ 2147483647 h 577"/>
                <a:gd name="T2" fmla="*/ 2147483647 w 757"/>
                <a:gd name="T3" fmla="*/ 2147483647 h 577"/>
                <a:gd name="T4" fmla="*/ 0 w 757"/>
                <a:gd name="T5" fmla="*/ 2147483647 h 577"/>
                <a:gd name="T6" fmla="*/ 2147483647 w 757"/>
                <a:gd name="T7" fmla="*/ 2147483647 h 577"/>
                <a:gd name="T8" fmla="*/ 2147483647 w 757"/>
                <a:gd name="T9" fmla="*/ 2147483647 h 577"/>
                <a:gd name="T10" fmla="*/ 2147483647 w 757"/>
                <a:gd name="T11" fmla="*/ 2147483647 h 577"/>
                <a:gd name="T12" fmla="*/ 2147483647 w 757"/>
                <a:gd name="T13" fmla="*/ 2147483647 h 577"/>
                <a:gd name="T14" fmla="*/ 2147483647 w 757"/>
                <a:gd name="T15" fmla="*/ 2147483647 h 577"/>
                <a:gd name="T16" fmla="*/ 2147483647 w 757"/>
                <a:gd name="T17" fmla="*/ 2147483647 h 577"/>
                <a:gd name="T18" fmla="*/ 2147483647 w 757"/>
                <a:gd name="T19" fmla="*/ 2147483647 h 577"/>
                <a:gd name="T20" fmla="*/ 2147483647 w 757"/>
                <a:gd name="T21" fmla="*/ 0 h 577"/>
                <a:gd name="T22" fmla="*/ 2147483647 w 757"/>
                <a:gd name="T23" fmla="*/ 2147483647 h 577"/>
                <a:gd name="T24" fmla="*/ 2147483647 w 757"/>
                <a:gd name="T25" fmla="*/ 2147483647 h 577"/>
                <a:gd name="T26" fmla="*/ 2147483647 w 757"/>
                <a:gd name="T27" fmla="*/ 2147483647 h 577"/>
                <a:gd name="T28" fmla="*/ 2147483647 w 757"/>
                <a:gd name="T29" fmla="*/ 2147483647 h 577"/>
                <a:gd name="T30" fmla="*/ 2147483647 w 757"/>
                <a:gd name="T31" fmla="*/ 2147483647 h 577"/>
                <a:gd name="T32" fmla="*/ 2147483647 w 757"/>
                <a:gd name="T33" fmla="*/ 2147483647 h 577"/>
                <a:gd name="T34" fmla="*/ 2147483647 w 757"/>
                <a:gd name="T35" fmla="*/ 2147483647 h 577"/>
                <a:gd name="T36" fmla="*/ 2147483647 w 757"/>
                <a:gd name="T37" fmla="*/ 2147483647 h 577"/>
                <a:gd name="T38" fmla="*/ 2147483647 w 757"/>
                <a:gd name="T39" fmla="*/ 2147483647 h 577"/>
                <a:gd name="T40" fmla="*/ 2147483647 w 757"/>
                <a:gd name="T41" fmla="*/ 2147483647 h 577"/>
                <a:gd name="T42" fmla="*/ 2147483647 w 757"/>
                <a:gd name="T43" fmla="*/ 2147483647 h 577"/>
                <a:gd name="T44" fmla="*/ 2147483647 w 757"/>
                <a:gd name="T45" fmla="*/ 2147483647 h 577"/>
                <a:gd name="T46" fmla="*/ 2147483647 w 757"/>
                <a:gd name="T47" fmla="*/ 2147483647 h 577"/>
                <a:gd name="T48" fmla="*/ 2147483647 w 757"/>
                <a:gd name="T49" fmla="*/ 2147483647 h 577"/>
                <a:gd name="T50" fmla="*/ 2147483647 w 757"/>
                <a:gd name="T51" fmla="*/ 2147483647 h 577"/>
                <a:gd name="T52" fmla="*/ 2147483647 w 757"/>
                <a:gd name="T53" fmla="*/ 2147483647 h 577"/>
                <a:gd name="T54" fmla="*/ 2147483647 w 757"/>
                <a:gd name="T55" fmla="*/ 2147483647 h 577"/>
                <a:gd name="T56" fmla="*/ 2147483647 w 757"/>
                <a:gd name="T57" fmla="*/ 2147483647 h 577"/>
                <a:gd name="T58" fmla="*/ 2147483647 w 757"/>
                <a:gd name="T59" fmla="*/ 2147483647 h 577"/>
                <a:gd name="T60" fmla="*/ 2147483647 w 757"/>
                <a:gd name="T61" fmla="*/ 2147483647 h 577"/>
                <a:gd name="T62" fmla="*/ 2147483647 w 757"/>
                <a:gd name="T63" fmla="*/ 2147483647 h 577"/>
                <a:gd name="T64" fmla="*/ 2147483647 w 757"/>
                <a:gd name="T65" fmla="*/ 2147483647 h 577"/>
                <a:gd name="T66" fmla="*/ 2147483647 w 757"/>
                <a:gd name="T67" fmla="*/ 2147483647 h 577"/>
                <a:gd name="T68" fmla="*/ 2147483647 w 757"/>
                <a:gd name="T69" fmla="*/ 2147483647 h 577"/>
                <a:gd name="T70" fmla="*/ 2147483647 w 757"/>
                <a:gd name="T71" fmla="*/ 2147483647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57"/>
                <a:gd name="T109" fmla="*/ 0 h 577"/>
                <a:gd name="T110" fmla="*/ 757 w 757"/>
                <a:gd name="T111" fmla="*/ 577 h 57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solidFill>
              <a:srgbClr val="663300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69"/>
            <p:cNvSpPr>
              <a:spLocks/>
            </p:cNvSpPr>
            <p:nvPr/>
          </p:nvSpPr>
          <p:spPr bwMode="auto">
            <a:xfrm>
              <a:off x="8099425" y="5734050"/>
              <a:ext cx="87313" cy="119063"/>
            </a:xfrm>
            <a:custGeom>
              <a:avLst/>
              <a:gdLst>
                <a:gd name="T0" fmla="*/ 0 w 66"/>
                <a:gd name="T1" fmla="*/ 2147483647 h 91"/>
                <a:gd name="T2" fmla="*/ 2147483647 w 66"/>
                <a:gd name="T3" fmla="*/ 2147483647 h 91"/>
                <a:gd name="T4" fmla="*/ 2147483647 w 66"/>
                <a:gd name="T5" fmla="*/ 2147483647 h 91"/>
                <a:gd name="T6" fmla="*/ 2147483647 w 66"/>
                <a:gd name="T7" fmla="*/ 2147483647 h 91"/>
                <a:gd name="T8" fmla="*/ 2147483647 w 66"/>
                <a:gd name="T9" fmla="*/ 2147483647 h 91"/>
                <a:gd name="T10" fmla="*/ 2147483647 w 66"/>
                <a:gd name="T11" fmla="*/ 2147483647 h 91"/>
                <a:gd name="T12" fmla="*/ 2147483647 w 66"/>
                <a:gd name="T13" fmla="*/ 0 h 91"/>
                <a:gd name="T14" fmla="*/ 2147483647 w 66"/>
                <a:gd name="T15" fmla="*/ 2147483647 h 91"/>
                <a:gd name="T16" fmla="*/ 0 w 66"/>
                <a:gd name="T17" fmla="*/ 2147483647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"/>
                <a:gd name="T28" fmla="*/ 0 h 91"/>
                <a:gd name="T29" fmla="*/ 66 w 66"/>
                <a:gd name="T30" fmla="*/ 91 h 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71"/>
            <p:cNvSpPr>
              <a:spLocks/>
            </p:cNvSpPr>
            <p:nvPr/>
          </p:nvSpPr>
          <p:spPr bwMode="auto">
            <a:xfrm>
              <a:off x="7259638" y="4486275"/>
              <a:ext cx="227012" cy="265113"/>
            </a:xfrm>
            <a:custGeom>
              <a:avLst/>
              <a:gdLst>
                <a:gd name="T0" fmla="*/ 2147483647 w 174"/>
                <a:gd name="T1" fmla="*/ 2147483647 h 204"/>
                <a:gd name="T2" fmla="*/ 0 w 174"/>
                <a:gd name="T3" fmla="*/ 2147483647 h 204"/>
                <a:gd name="T4" fmla="*/ 0 w 174"/>
                <a:gd name="T5" fmla="*/ 2147483647 h 204"/>
                <a:gd name="T6" fmla="*/ 2147483647 w 174"/>
                <a:gd name="T7" fmla="*/ 2147483647 h 204"/>
                <a:gd name="T8" fmla="*/ 2147483647 w 174"/>
                <a:gd name="T9" fmla="*/ 2147483647 h 204"/>
                <a:gd name="T10" fmla="*/ 2147483647 w 174"/>
                <a:gd name="T11" fmla="*/ 2147483647 h 204"/>
                <a:gd name="T12" fmla="*/ 2147483647 w 174"/>
                <a:gd name="T13" fmla="*/ 2147483647 h 204"/>
                <a:gd name="T14" fmla="*/ 2147483647 w 174"/>
                <a:gd name="T15" fmla="*/ 0 h 204"/>
                <a:gd name="T16" fmla="*/ 2147483647 w 174"/>
                <a:gd name="T17" fmla="*/ 2147483647 h 204"/>
                <a:gd name="T18" fmla="*/ 2147483647 w 174"/>
                <a:gd name="T19" fmla="*/ 2147483647 h 204"/>
                <a:gd name="T20" fmla="*/ 2147483647 w 174"/>
                <a:gd name="T21" fmla="*/ 2147483647 h 204"/>
                <a:gd name="T22" fmla="*/ 2147483647 w 174"/>
                <a:gd name="T23" fmla="*/ 2147483647 h 204"/>
                <a:gd name="T24" fmla="*/ 2147483647 w 174"/>
                <a:gd name="T25" fmla="*/ 2147483647 h 204"/>
                <a:gd name="T26" fmla="*/ 2147483647 w 174"/>
                <a:gd name="T27" fmla="*/ 2147483647 h 204"/>
                <a:gd name="T28" fmla="*/ 2147483647 w 174"/>
                <a:gd name="T29" fmla="*/ 2147483647 h 204"/>
                <a:gd name="T30" fmla="*/ 2147483647 w 174"/>
                <a:gd name="T31" fmla="*/ 2147483647 h 204"/>
                <a:gd name="T32" fmla="*/ 2147483647 w 174"/>
                <a:gd name="T33" fmla="*/ 2147483647 h 204"/>
                <a:gd name="T34" fmla="*/ 2147483647 w 174"/>
                <a:gd name="T35" fmla="*/ 2147483647 h 204"/>
                <a:gd name="T36" fmla="*/ 2147483647 w 174"/>
                <a:gd name="T37" fmla="*/ 2147483647 h 204"/>
                <a:gd name="T38" fmla="*/ 2147483647 w 174"/>
                <a:gd name="T39" fmla="*/ 2147483647 h 204"/>
                <a:gd name="T40" fmla="*/ 2147483647 w 174"/>
                <a:gd name="T41" fmla="*/ 2147483647 h 204"/>
                <a:gd name="T42" fmla="*/ 2147483647 w 174"/>
                <a:gd name="T43" fmla="*/ 2147483647 h 204"/>
                <a:gd name="T44" fmla="*/ 2147483647 w 174"/>
                <a:gd name="T45" fmla="*/ 2147483647 h 204"/>
                <a:gd name="T46" fmla="*/ 2147483647 w 174"/>
                <a:gd name="T47" fmla="*/ 2147483647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204"/>
                <a:gd name="T74" fmla="*/ 174 w 174"/>
                <a:gd name="T75" fmla="*/ 204 h 20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74"/>
            <p:cNvSpPr>
              <a:spLocks/>
            </p:cNvSpPr>
            <p:nvPr/>
          </p:nvSpPr>
          <p:spPr bwMode="auto">
            <a:xfrm>
              <a:off x="7456488" y="4618038"/>
              <a:ext cx="141287" cy="173037"/>
            </a:xfrm>
            <a:custGeom>
              <a:avLst/>
              <a:gdLst>
                <a:gd name="T0" fmla="*/ 2147483647 w 108"/>
                <a:gd name="T1" fmla="*/ 2147483647 h 132"/>
                <a:gd name="T2" fmla="*/ 2147483647 w 108"/>
                <a:gd name="T3" fmla="*/ 2147483647 h 132"/>
                <a:gd name="T4" fmla="*/ 0 w 108"/>
                <a:gd name="T5" fmla="*/ 2147483647 h 132"/>
                <a:gd name="T6" fmla="*/ 2147483647 w 108"/>
                <a:gd name="T7" fmla="*/ 2147483647 h 132"/>
                <a:gd name="T8" fmla="*/ 2147483647 w 108"/>
                <a:gd name="T9" fmla="*/ 2147483647 h 132"/>
                <a:gd name="T10" fmla="*/ 2147483647 w 108"/>
                <a:gd name="T11" fmla="*/ 2147483647 h 132"/>
                <a:gd name="T12" fmla="*/ 2147483647 w 108"/>
                <a:gd name="T13" fmla="*/ 2147483647 h 132"/>
                <a:gd name="T14" fmla="*/ 2147483647 w 108"/>
                <a:gd name="T15" fmla="*/ 0 h 132"/>
                <a:gd name="T16" fmla="*/ 2147483647 w 108"/>
                <a:gd name="T17" fmla="*/ 2147483647 h 132"/>
                <a:gd name="T18" fmla="*/ 2147483647 w 108"/>
                <a:gd name="T19" fmla="*/ 2147483647 h 132"/>
                <a:gd name="T20" fmla="*/ 2147483647 w 108"/>
                <a:gd name="T21" fmla="*/ 2147483647 h 132"/>
                <a:gd name="T22" fmla="*/ 2147483647 w 108"/>
                <a:gd name="T23" fmla="*/ 2147483647 h 132"/>
                <a:gd name="T24" fmla="*/ 2147483647 w 108"/>
                <a:gd name="T25" fmla="*/ 2147483647 h 132"/>
                <a:gd name="T26" fmla="*/ 2147483647 w 108"/>
                <a:gd name="T27" fmla="*/ 2147483647 h 132"/>
                <a:gd name="T28" fmla="*/ 2147483647 w 108"/>
                <a:gd name="T29" fmla="*/ 2147483647 h 132"/>
                <a:gd name="T30" fmla="*/ 2147483647 w 108"/>
                <a:gd name="T31" fmla="*/ 2147483647 h 132"/>
                <a:gd name="T32" fmla="*/ 2147483647 w 108"/>
                <a:gd name="T33" fmla="*/ 2147483647 h 132"/>
                <a:gd name="T34" fmla="*/ 2147483647 w 108"/>
                <a:gd name="T35" fmla="*/ 2147483647 h 132"/>
                <a:gd name="T36" fmla="*/ 2147483647 w 108"/>
                <a:gd name="T37" fmla="*/ 2147483647 h 132"/>
                <a:gd name="T38" fmla="*/ 2147483647 w 108"/>
                <a:gd name="T39" fmla="*/ 2147483647 h 132"/>
                <a:gd name="T40" fmla="*/ 2147483647 w 108"/>
                <a:gd name="T41" fmla="*/ 2147483647 h 132"/>
                <a:gd name="T42" fmla="*/ 2147483647 w 108"/>
                <a:gd name="T43" fmla="*/ 2147483647 h 132"/>
                <a:gd name="T44" fmla="*/ 2147483647 w 108"/>
                <a:gd name="T45" fmla="*/ 2147483647 h 132"/>
                <a:gd name="T46" fmla="*/ 2147483647 w 108"/>
                <a:gd name="T47" fmla="*/ 2147483647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8"/>
                <a:gd name="T73" fmla="*/ 0 h 132"/>
                <a:gd name="T74" fmla="*/ 108 w 108"/>
                <a:gd name="T75" fmla="*/ 132 h 13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75"/>
            <p:cNvSpPr>
              <a:spLocks/>
            </p:cNvSpPr>
            <p:nvPr/>
          </p:nvSpPr>
          <p:spPr bwMode="auto">
            <a:xfrm>
              <a:off x="7135813" y="4814888"/>
              <a:ext cx="265112" cy="60325"/>
            </a:xfrm>
            <a:custGeom>
              <a:avLst/>
              <a:gdLst>
                <a:gd name="T0" fmla="*/ 0 w 34"/>
                <a:gd name="T1" fmla="*/ 2147483647 h 8"/>
                <a:gd name="T2" fmla="*/ 2147483647 w 34"/>
                <a:gd name="T3" fmla="*/ 0 h 8"/>
                <a:gd name="T4" fmla="*/ 2147483647 w 34"/>
                <a:gd name="T5" fmla="*/ 0 h 8"/>
                <a:gd name="T6" fmla="*/ 2147483647 w 34"/>
                <a:gd name="T7" fmla="*/ 2147483647 h 8"/>
                <a:gd name="T8" fmla="*/ 2147483647 w 34"/>
                <a:gd name="T9" fmla="*/ 2147483647 h 8"/>
                <a:gd name="T10" fmla="*/ 2147483647 w 34"/>
                <a:gd name="T11" fmla="*/ 2147483647 h 8"/>
                <a:gd name="T12" fmla="*/ 2147483647 w 34"/>
                <a:gd name="T13" fmla="*/ 2147483647 h 8"/>
                <a:gd name="T14" fmla="*/ 2147483647 w 34"/>
                <a:gd name="T15" fmla="*/ 2147483647 h 8"/>
                <a:gd name="T16" fmla="*/ 2147483647 w 34"/>
                <a:gd name="T17" fmla="*/ 2147483647 h 8"/>
                <a:gd name="T18" fmla="*/ 2147483647 w 34"/>
                <a:gd name="T19" fmla="*/ 2147483647 h 8"/>
                <a:gd name="T20" fmla="*/ 0 w 34"/>
                <a:gd name="T21" fmla="*/ 2147483647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"/>
                <a:gd name="T34" fmla="*/ 0 h 8"/>
                <a:gd name="T35" fmla="*/ 34 w 34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76"/>
            <p:cNvSpPr>
              <a:spLocks/>
            </p:cNvSpPr>
            <p:nvPr/>
          </p:nvSpPr>
          <p:spPr bwMode="auto">
            <a:xfrm>
              <a:off x="2928938" y="3178175"/>
              <a:ext cx="158750" cy="179388"/>
            </a:xfrm>
            <a:custGeom>
              <a:avLst/>
              <a:gdLst>
                <a:gd name="T0" fmla="*/ 0 w 120"/>
                <a:gd name="T1" fmla="*/ 2147483647 h 138"/>
                <a:gd name="T2" fmla="*/ 0 w 120"/>
                <a:gd name="T3" fmla="*/ 2147483647 h 138"/>
                <a:gd name="T4" fmla="*/ 2147483647 w 120"/>
                <a:gd name="T5" fmla="*/ 2147483647 h 138"/>
                <a:gd name="T6" fmla="*/ 2147483647 w 120"/>
                <a:gd name="T7" fmla="*/ 2147483647 h 138"/>
                <a:gd name="T8" fmla="*/ 2147483647 w 120"/>
                <a:gd name="T9" fmla="*/ 0 h 138"/>
                <a:gd name="T10" fmla="*/ 2147483647 w 120"/>
                <a:gd name="T11" fmla="*/ 2147483647 h 138"/>
                <a:gd name="T12" fmla="*/ 2147483647 w 120"/>
                <a:gd name="T13" fmla="*/ 2147483647 h 138"/>
                <a:gd name="T14" fmla="*/ 2147483647 w 120"/>
                <a:gd name="T15" fmla="*/ 2147483647 h 138"/>
                <a:gd name="T16" fmla="*/ 2147483647 w 120"/>
                <a:gd name="T17" fmla="*/ 2147483647 h 138"/>
                <a:gd name="T18" fmla="*/ 2147483647 w 120"/>
                <a:gd name="T19" fmla="*/ 2147483647 h 138"/>
                <a:gd name="T20" fmla="*/ 2147483647 w 120"/>
                <a:gd name="T21" fmla="*/ 2147483647 h 138"/>
                <a:gd name="T22" fmla="*/ 2147483647 w 120"/>
                <a:gd name="T23" fmla="*/ 2147483647 h 138"/>
                <a:gd name="T24" fmla="*/ 2147483647 w 120"/>
                <a:gd name="T25" fmla="*/ 2147483647 h 138"/>
                <a:gd name="T26" fmla="*/ 2147483647 w 120"/>
                <a:gd name="T27" fmla="*/ 2147483647 h 138"/>
                <a:gd name="T28" fmla="*/ 2147483647 w 120"/>
                <a:gd name="T29" fmla="*/ 2147483647 h 138"/>
                <a:gd name="T30" fmla="*/ 2147483647 w 120"/>
                <a:gd name="T31" fmla="*/ 2147483647 h 138"/>
                <a:gd name="T32" fmla="*/ 0 w 120"/>
                <a:gd name="T33" fmla="*/ 2147483647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0"/>
                <a:gd name="T52" fmla="*/ 0 h 138"/>
                <a:gd name="T53" fmla="*/ 120 w 120"/>
                <a:gd name="T54" fmla="*/ 138 h 1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77"/>
            <p:cNvSpPr>
              <a:spLocks/>
            </p:cNvSpPr>
            <p:nvPr/>
          </p:nvSpPr>
          <p:spPr bwMode="auto">
            <a:xfrm>
              <a:off x="2276475" y="4084638"/>
              <a:ext cx="276225" cy="77787"/>
            </a:xfrm>
            <a:custGeom>
              <a:avLst/>
              <a:gdLst>
                <a:gd name="T0" fmla="*/ 2147483647 w 35"/>
                <a:gd name="T1" fmla="*/ 2147483647 h 10"/>
                <a:gd name="T2" fmla="*/ 2147483647 w 35"/>
                <a:gd name="T3" fmla="*/ 0 h 10"/>
                <a:gd name="T4" fmla="*/ 2147483647 w 35"/>
                <a:gd name="T5" fmla="*/ 0 h 10"/>
                <a:gd name="T6" fmla="*/ 2147483647 w 35"/>
                <a:gd name="T7" fmla="*/ 2147483647 h 10"/>
                <a:gd name="T8" fmla="*/ 2147483647 w 35"/>
                <a:gd name="T9" fmla="*/ 2147483647 h 10"/>
                <a:gd name="T10" fmla="*/ 2147483647 w 35"/>
                <a:gd name="T11" fmla="*/ 2147483647 h 10"/>
                <a:gd name="T12" fmla="*/ 2147483647 w 35"/>
                <a:gd name="T13" fmla="*/ 2147483647 h 10"/>
                <a:gd name="T14" fmla="*/ 2147483647 w 35"/>
                <a:gd name="T15" fmla="*/ 2147483647 h 10"/>
                <a:gd name="T16" fmla="*/ 2147483647 w 35"/>
                <a:gd name="T17" fmla="*/ 2147483647 h 10"/>
                <a:gd name="T18" fmla="*/ 2147483647 w 35"/>
                <a:gd name="T19" fmla="*/ 2147483647 h 10"/>
                <a:gd name="T20" fmla="*/ 2147483647 w 35"/>
                <a:gd name="T21" fmla="*/ 2147483647 h 10"/>
                <a:gd name="T22" fmla="*/ 2147483647 w 35"/>
                <a:gd name="T23" fmla="*/ 2147483647 h 10"/>
                <a:gd name="T24" fmla="*/ 2147483647 w 35"/>
                <a:gd name="T25" fmla="*/ 2147483647 h 10"/>
                <a:gd name="T26" fmla="*/ 2147483647 w 35"/>
                <a:gd name="T27" fmla="*/ 2147483647 h 10"/>
                <a:gd name="T28" fmla="*/ 0 w 35"/>
                <a:gd name="T29" fmla="*/ 2147483647 h 10"/>
                <a:gd name="T30" fmla="*/ 2147483647 w 35"/>
                <a:gd name="T31" fmla="*/ 2147483647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5"/>
                <a:gd name="T49" fmla="*/ 0 h 10"/>
                <a:gd name="T50" fmla="*/ 35 w 35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78"/>
            <p:cNvSpPr>
              <a:spLocks/>
            </p:cNvSpPr>
            <p:nvPr/>
          </p:nvSpPr>
          <p:spPr bwMode="auto">
            <a:xfrm>
              <a:off x="2552700" y="4170363"/>
              <a:ext cx="171450" cy="47625"/>
            </a:xfrm>
            <a:custGeom>
              <a:avLst/>
              <a:gdLst>
                <a:gd name="T0" fmla="*/ 2147483647 w 132"/>
                <a:gd name="T1" fmla="*/ 0 h 36"/>
                <a:gd name="T2" fmla="*/ 2147483647 w 132"/>
                <a:gd name="T3" fmla="*/ 2147483647 h 36"/>
                <a:gd name="T4" fmla="*/ 0 w 132"/>
                <a:gd name="T5" fmla="*/ 2147483647 h 36"/>
                <a:gd name="T6" fmla="*/ 2147483647 w 132"/>
                <a:gd name="T7" fmla="*/ 2147483647 h 36"/>
                <a:gd name="T8" fmla="*/ 2147483647 w 132"/>
                <a:gd name="T9" fmla="*/ 2147483647 h 36"/>
                <a:gd name="T10" fmla="*/ 2147483647 w 132"/>
                <a:gd name="T11" fmla="*/ 2147483647 h 36"/>
                <a:gd name="T12" fmla="*/ 2147483647 w 132"/>
                <a:gd name="T13" fmla="*/ 2147483647 h 36"/>
                <a:gd name="T14" fmla="*/ 2147483647 w 132"/>
                <a:gd name="T15" fmla="*/ 2147483647 h 36"/>
                <a:gd name="T16" fmla="*/ 2147483647 w 132"/>
                <a:gd name="T17" fmla="*/ 2147483647 h 36"/>
                <a:gd name="T18" fmla="*/ 2147483647 w 132"/>
                <a:gd name="T19" fmla="*/ 0 h 36"/>
                <a:gd name="T20" fmla="*/ 2147483647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"/>
                <a:gd name="T34" fmla="*/ 0 h 36"/>
                <a:gd name="T35" fmla="*/ 132 w 132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79"/>
            <p:cNvSpPr>
              <a:spLocks/>
            </p:cNvSpPr>
            <p:nvPr/>
          </p:nvSpPr>
          <p:spPr bwMode="auto">
            <a:xfrm>
              <a:off x="4814888" y="3643313"/>
              <a:ext cx="77787" cy="46037"/>
            </a:xfrm>
            <a:custGeom>
              <a:avLst/>
              <a:gdLst>
                <a:gd name="T0" fmla="*/ 0 w 60"/>
                <a:gd name="T1" fmla="*/ 2147483647 h 36"/>
                <a:gd name="T2" fmla="*/ 2147483647 w 60"/>
                <a:gd name="T3" fmla="*/ 0 h 36"/>
                <a:gd name="T4" fmla="*/ 2147483647 w 60"/>
                <a:gd name="T5" fmla="*/ 2147483647 h 36"/>
                <a:gd name="T6" fmla="*/ 2147483647 w 60"/>
                <a:gd name="T7" fmla="*/ 2147483647 h 36"/>
                <a:gd name="T8" fmla="*/ 2147483647 w 60"/>
                <a:gd name="T9" fmla="*/ 2147483647 h 36"/>
                <a:gd name="T10" fmla="*/ 2147483647 w 60"/>
                <a:gd name="T11" fmla="*/ 2147483647 h 36"/>
                <a:gd name="T12" fmla="*/ 0 w 60"/>
                <a:gd name="T13" fmla="*/ 2147483647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36"/>
                <a:gd name="T23" fmla="*/ 60 w 60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80"/>
            <p:cNvSpPr>
              <a:spLocks/>
            </p:cNvSpPr>
            <p:nvPr/>
          </p:nvSpPr>
          <p:spPr bwMode="auto">
            <a:xfrm>
              <a:off x="4727575" y="3554413"/>
              <a:ext cx="31750" cy="61912"/>
            </a:xfrm>
            <a:custGeom>
              <a:avLst/>
              <a:gdLst>
                <a:gd name="T0" fmla="*/ 0 w 24"/>
                <a:gd name="T1" fmla="*/ 2147483647 h 48"/>
                <a:gd name="T2" fmla="*/ 2147483647 w 24"/>
                <a:gd name="T3" fmla="*/ 2147483647 h 48"/>
                <a:gd name="T4" fmla="*/ 2147483647 w 24"/>
                <a:gd name="T5" fmla="*/ 0 h 48"/>
                <a:gd name="T6" fmla="*/ 2147483647 w 24"/>
                <a:gd name="T7" fmla="*/ 2147483647 h 48"/>
                <a:gd name="T8" fmla="*/ 2147483647 w 24"/>
                <a:gd name="T9" fmla="*/ 2147483647 h 48"/>
                <a:gd name="T10" fmla="*/ 0 w 24"/>
                <a:gd name="T11" fmla="*/ 2147483647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48"/>
                <a:gd name="T20" fmla="*/ 24 w 24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81"/>
            <p:cNvSpPr>
              <a:spLocks/>
            </p:cNvSpPr>
            <p:nvPr/>
          </p:nvSpPr>
          <p:spPr bwMode="auto">
            <a:xfrm>
              <a:off x="4719638" y="3490913"/>
              <a:ext cx="39687" cy="47625"/>
            </a:xfrm>
            <a:custGeom>
              <a:avLst/>
              <a:gdLst>
                <a:gd name="T0" fmla="*/ 0 w 30"/>
                <a:gd name="T1" fmla="*/ 2147483647 h 37"/>
                <a:gd name="T2" fmla="*/ 2147483647 w 30"/>
                <a:gd name="T3" fmla="*/ 0 h 37"/>
                <a:gd name="T4" fmla="*/ 2147483647 w 30"/>
                <a:gd name="T5" fmla="*/ 2147483647 h 37"/>
                <a:gd name="T6" fmla="*/ 2147483647 w 30"/>
                <a:gd name="T7" fmla="*/ 2147483647 h 37"/>
                <a:gd name="T8" fmla="*/ 0 w 30"/>
                <a:gd name="T9" fmla="*/ 214748364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7"/>
                <a:gd name="T17" fmla="*/ 30 w 3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82"/>
            <p:cNvSpPr>
              <a:spLocks/>
            </p:cNvSpPr>
            <p:nvPr/>
          </p:nvSpPr>
          <p:spPr bwMode="auto">
            <a:xfrm>
              <a:off x="5518150" y="3667125"/>
              <a:ext cx="39688" cy="7938"/>
            </a:xfrm>
            <a:custGeom>
              <a:avLst/>
              <a:gdLst>
                <a:gd name="T0" fmla="*/ 2147483647 w 30"/>
                <a:gd name="T1" fmla="*/ 0 h 6"/>
                <a:gd name="T2" fmla="*/ 2147483647 w 30"/>
                <a:gd name="T3" fmla="*/ 0 h 6"/>
                <a:gd name="T4" fmla="*/ 0 w 30"/>
                <a:gd name="T5" fmla="*/ 2147483647 h 6"/>
                <a:gd name="T6" fmla="*/ 2147483647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6"/>
                <a:gd name="T14" fmla="*/ 30 w 30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Rectangle 283"/>
            <p:cNvSpPr>
              <a:spLocks noChangeArrowheads="1"/>
            </p:cNvSpPr>
            <p:nvPr/>
          </p:nvSpPr>
          <p:spPr bwMode="auto">
            <a:xfrm>
              <a:off x="5378450" y="3898900"/>
              <a:ext cx="0" cy="31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15000"/>
                </a:spcBef>
              </a:pPr>
              <a:endParaRPr lang="en-US"/>
            </a:p>
          </p:txBody>
        </p:sp>
        <p:sp>
          <p:nvSpPr>
            <p:cNvPr id="2096" name="Freeform 284"/>
            <p:cNvSpPr>
              <a:spLocks/>
            </p:cNvSpPr>
            <p:nvPr/>
          </p:nvSpPr>
          <p:spPr bwMode="auto">
            <a:xfrm>
              <a:off x="5119688" y="3517900"/>
              <a:ext cx="492125" cy="179388"/>
            </a:xfrm>
            <a:custGeom>
              <a:avLst/>
              <a:gdLst>
                <a:gd name="T0" fmla="*/ 2147483647 w 10616"/>
                <a:gd name="T1" fmla="*/ 2147483647 h 10000"/>
                <a:gd name="T2" fmla="*/ 2147483647 w 10616"/>
                <a:gd name="T3" fmla="*/ 2147483647 h 10000"/>
                <a:gd name="T4" fmla="*/ 2147483647 w 10616"/>
                <a:gd name="T5" fmla="*/ 2147483647 h 10000"/>
                <a:gd name="T6" fmla="*/ 2147483647 w 10616"/>
                <a:gd name="T7" fmla="*/ 2147483647 h 10000"/>
                <a:gd name="T8" fmla="*/ 2147483647 w 10616"/>
                <a:gd name="T9" fmla="*/ 2147483647 h 10000"/>
                <a:gd name="T10" fmla="*/ 2147483647 w 10616"/>
                <a:gd name="T11" fmla="*/ 2147483647 h 10000"/>
                <a:gd name="T12" fmla="*/ 2147483647 w 10616"/>
                <a:gd name="T13" fmla="*/ 2147483647 h 10000"/>
                <a:gd name="T14" fmla="*/ 2147483647 w 10616"/>
                <a:gd name="T15" fmla="*/ 2147483647 h 10000"/>
                <a:gd name="T16" fmla="*/ 2147483647 w 10616"/>
                <a:gd name="T17" fmla="*/ 2147483647 h 10000"/>
                <a:gd name="T18" fmla="*/ 2147483647 w 10616"/>
                <a:gd name="T19" fmla="*/ 2147483647 h 10000"/>
                <a:gd name="T20" fmla="*/ 2147483647 w 10616"/>
                <a:gd name="T21" fmla="*/ 2147483647 h 10000"/>
                <a:gd name="T22" fmla="*/ 2147483647 w 10616"/>
                <a:gd name="T23" fmla="*/ 2147483647 h 10000"/>
                <a:gd name="T24" fmla="*/ 2147483647 w 10616"/>
                <a:gd name="T25" fmla="*/ 0 h 10000"/>
                <a:gd name="T26" fmla="*/ 2147483647 w 10616"/>
                <a:gd name="T27" fmla="*/ 0 h 10000"/>
                <a:gd name="T28" fmla="*/ 2147483647 w 10616"/>
                <a:gd name="T29" fmla="*/ 2147483647 h 10000"/>
                <a:gd name="T30" fmla="*/ 2147483647 w 10616"/>
                <a:gd name="T31" fmla="*/ 2147483647 h 10000"/>
                <a:gd name="T32" fmla="*/ 2147483647 w 10616"/>
                <a:gd name="T33" fmla="*/ 2147483647 h 10000"/>
                <a:gd name="T34" fmla="*/ 2147483647 w 10616"/>
                <a:gd name="T35" fmla="*/ 2147483647 h 10000"/>
                <a:gd name="T36" fmla="*/ 2147483647 w 10616"/>
                <a:gd name="T37" fmla="*/ 2147483647 h 10000"/>
                <a:gd name="T38" fmla="*/ 2147483647 w 10616"/>
                <a:gd name="T39" fmla="*/ 0 h 10000"/>
                <a:gd name="T40" fmla="*/ 2147483647 w 10616"/>
                <a:gd name="T41" fmla="*/ 0 h 10000"/>
                <a:gd name="T42" fmla="*/ 2147483647 w 10616"/>
                <a:gd name="T43" fmla="*/ 0 h 10000"/>
                <a:gd name="T44" fmla="*/ 2147483647 w 10616"/>
                <a:gd name="T45" fmla="*/ 2147483647 h 10000"/>
                <a:gd name="T46" fmla="*/ 2147483647 w 10616"/>
                <a:gd name="T47" fmla="*/ 2147483647 h 10000"/>
                <a:gd name="T48" fmla="*/ 2147483647 w 10616"/>
                <a:gd name="T49" fmla="*/ 2147483647 h 10000"/>
                <a:gd name="T50" fmla="*/ 2147483647 w 10616"/>
                <a:gd name="T51" fmla="*/ 2147483647 h 10000"/>
                <a:gd name="T52" fmla="*/ 2147483647 w 10616"/>
                <a:gd name="T53" fmla="*/ 2147483647 h 10000"/>
                <a:gd name="T54" fmla="*/ 2147483647 w 10616"/>
                <a:gd name="T55" fmla="*/ 2147483647 h 10000"/>
                <a:gd name="T56" fmla="*/ 2147483647 w 10616"/>
                <a:gd name="T57" fmla="*/ 2147483647 h 10000"/>
                <a:gd name="T58" fmla="*/ 2147483647 w 10616"/>
                <a:gd name="T59" fmla="*/ 2147483647 h 10000"/>
                <a:gd name="T60" fmla="*/ 2147483647 w 10616"/>
                <a:gd name="T61" fmla="*/ 2147483647 h 10000"/>
                <a:gd name="T62" fmla="*/ 0 w 10616"/>
                <a:gd name="T63" fmla="*/ 2147483647 h 10000"/>
                <a:gd name="T64" fmla="*/ 2147483647 w 10616"/>
                <a:gd name="T65" fmla="*/ 2147483647 h 10000"/>
                <a:gd name="T66" fmla="*/ 2147483647 w 10616"/>
                <a:gd name="T67" fmla="*/ 2147483647 h 10000"/>
                <a:gd name="T68" fmla="*/ 2147483647 w 10616"/>
                <a:gd name="T69" fmla="*/ 2147483647 h 10000"/>
                <a:gd name="T70" fmla="*/ 2147483647 w 10616"/>
                <a:gd name="T71" fmla="*/ 2147483647 h 10000"/>
                <a:gd name="T72" fmla="*/ 2147483647 w 10616"/>
                <a:gd name="T73" fmla="*/ 2147483647 h 10000"/>
                <a:gd name="T74" fmla="*/ 2147483647 w 10616"/>
                <a:gd name="T75" fmla="*/ 2147483647 h 10000"/>
                <a:gd name="T76" fmla="*/ 2147483647 w 10616"/>
                <a:gd name="T77" fmla="*/ 2147483647 h 10000"/>
                <a:gd name="T78" fmla="*/ 2147483647 w 10616"/>
                <a:gd name="T79" fmla="*/ 2147483647 h 10000"/>
                <a:gd name="T80" fmla="*/ 2147483647 w 10616"/>
                <a:gd name="T81" fmla="*/ 2147483647 h 10000"/>
                <a:gd name="T82" fmla="*/ 2147483647 w 10616"/>
                <a:gd name="T83" fmla="*/ 2147483647 h 10000"/>
                <a:gd name="T84" fmla="*/ 2147483647 w 10616"/>
                <a:gd name="T85" fmla="*/ 2147483647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616"/>
                <a:gd name="T130" fmla="*/ 0 h 10000"/>
                <a:gd name="T131" fmla="*/ 10616 w 10616"/>
                <a:gd name="T132" fmla="*/ 10000 h 1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85"/>
            <p:cNvSpPr>
              <a:spLocks/>
            </p:cNvSpPr>
            <p:nvPr/>
          </p:nvSpPr>
          <p:spPr bwMode="auto">
            <a:xfrm>
              <a:off x="5367338" y="3667125"/>
              <a:ext cx="180975" cy="146050"/>
            </a:xfrm>
            <a:custGeom>
              <a:avLst/>
              <a:gdLst>
                <a:gd name="T0" fmla="*/ 2147483647 w 139"/>
                <a:gd name="T1" fmla="*/ 2147483647 h 114"/>
                <a:gd name="T2" fmla="*/ 2147483647 w 139"/>
                <a:gd name="T3" fmla="*/ 2147483647 h 114"/>
                <a:gd name="T4" fmla="*/ 2147483647 w 139"/>
                <a:gd name="T5" fmla="*/ 2147483647 h 114"/>
                <a:gd name="T6" fmla="*/ 2147483647 w 139"/>
                <a:gd name="T7" fmla="*/ 2147483647 h 114"/>
                <a:gd name="T8" fmla="*/ 2147483647 w 139"/>
                <a:gd name="T9" fmla="*/ 2147483647 h 114"/>
                <a:gd name="T10" fmla="*/ 2147483647 w 139"/>
                <a:gd name="T11" fmla="*/ 2147483647 h 114"/>
                <a:gd name="T12" fmla="*/ 2147483647 w 139"/>
                <a:gd name="T13" fmla="*/ 0 h 114"/>
                <a:gd name="T14" fmla="*/ 2147483647 w 139"/>
                <a:gd name="T15" fmla="*/ 2147483647 h 114"/>
                <a:gd name="T16" fmla="*/ 2147483647 w 139"/>
                <a:gd name="T17" fmla="*/ 2147483647 h 114"/>
                <a:gd name="T18" fmla="*/ 2147483647 w 139"/>
                <a:gd name="T19" fmla="*/ 2147483647 h 114"/>
                <a:gd name="T20" fmla="*/ 2147483647 w 139"/>
                <a:gd name="T21" fmla="*/ 2147483647 h 114"/>
                <a:gd name="T22" fmla="*/ 2147483647 w 139"/>
                <a:gd name="T23" fmla="*/ 2147483647 h 114"/>
                <a:gd name="T24" fmla="*/ 2147483647 w 139"/>
                <a:gd name="T25" fmla="*/ 2147483647 h 114"/>
                <a:gd name="T26" fmla="*/ 0 w 139"/>
                <a:gd name="T27" fmla="*/ 2147483647 h 114"/>
                <a:gd name="T28" fmla="*/ 2147483647 w 139"/>
                <a:gd name="T29" fmla="*/ 2147483647 h 114"/>
                <a:gd name="T30" fmla="*/ 2147483647 w 139"/>
                <a:gd name="T31" fmla="*/ 2147483647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9"/>
                <a:gd name="T49" fmla="*/ 0 h 114"/>
                <a:gd name="T50" fmla="*/ 139 w 139"/>
                <a:gd name="T51" fmla="*/ 114 h 1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86"/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7 w 97"/>
                <a:gd name="T1" fmla="*/ 2147483647 h 90"/>
                <a:gd name="T2" fmla="*/ 2147483647 w 97"/>
                <a:gd name="T3" fmla="*/ 0 h 90"/>
                <a:gd name="T4" fmla="*/ 2147483647 w 97"/>
                <a:gd name="T5" fmla="*/ 2147483647 h 90"/>
                <a:gd name="T6" fmla="*/ 2147483647 w 97"/>
                <a:gd name="T7" fmla="*/ 2147483647 h 90"/>
                <a:gd name="T8" fmla="*/ 2147483647 w 97"/>
                <a:gd name="T9" fmla="*/ 2147483647 h 90"/>
                <a:gd name="T10" fmla="*/ 2147483647 w 97"/>
                <a:gd name="T11" fmla="*/ 2147483647 h 90"/>
                <a:gd name="T12" fmla="*/ 2147483647 w 97"/>
                <a:gd name="T13" fmla="*/ 2147483647 h 90"/>
                <a:gd name="T14" fmla="*/ 0 w 97"/>
                <a:gd name="T15" fmla="*/ 2147483647 h 90"/>
                <a:gd name="T16" fmla="*/ 2147483647 w 97"/>
                <a:gd name="T17" fmla="*/ 2147483647 h 90"/>
                <a:gd name="T18" fmla="*/ 2147483647 w 97"/>
                <a:gd name="T19" fmla="*/ 2147483647 h 90"/>
                <a:gd name="T20" fmla="*/ 2147483647 w 97"/>
                <a:gd name="T21" fmla="*/ 2147483647 h 90"/>
                <a:gd name="T22" fmla="*/ 2147483647 w 97"/>
                <a:gd name="T23" fmla="*/ 2147483647 h 90"/>
                <a:gd name="T24" fmla="*/ 2147483647 w 97"/>
                <a:gd name="T25" fmla="*/ 2147483647 h 90"/>
                <a:gd name="T26" fmla="*/ 2147483647 w 97"/>
                <a:gd name="T27" fmla="*/ 2147483647 h 90"/>
                <a:gd name="T28" fmla="*/ 2147483647 w 97"/>
                <a:gd name="T29" fmla="*/ 2147483647 h 90"/>
                <a:gd name="T30" fmla="*/ 2147483647 w 97"/>
                <a:gd name="T31" fmla="*/ 2147483647 h 90"/>
                <a:gd name="T32" fmla="*/ 2147483647 w 97"/>
                <a:gd name="T33" fmla="*/ 2147483647 h 90"/>
                <a:gd name="T34" fmla="*/ 2147483647 w 97"/>
                <a:gd name="T35" fmla="*/ 2147483647 h 90"/>
                <a:gd name="T36" fmla="*/ 2147483647 w 97"/>
                <a:gd name="T37" fmla="*/ 2147483647 h 90"/>
                <a:gd name="T38" fmla="*/ 2147483647 w 97"/>
                <a:gd name="T39" fmla="*/ 2147483647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7"/>
                <a:gd name="T61" fmla="*/ 0 h 90"/>
                <a:gd name="T62" fmla="*/ 97 w 97"/>
                <a:gd name="T63" fmla="*/ 90 h 9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87"/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7 w 97"/>
                <a:gd name="T1" fmla="*/ 2147483647 h 90"/>
                <a:gd name="T2" fmla="*/ 2147483647 w 97"/>
                <a:gd name="T3" fmla="*/ 0 h 90"/>
                <a:gd name="T4" fmla="*/ 2147483647 w 97"/>
                <a:gd name="T5" fmla="*/ 2147483647 h 90"/>
                <a:gd name="T6" fmla="*/ 2147483647 w 97"/>
                <a:gd name="T7" fmla="*/ 2147483647 h 90"/>
                <a:gd name="T8" fmla="*/ 2147483647 w 97"/>
                <a:gd name="T9" fmla="*/ 2147483647 h 90"/>
                <a:gd name="T10" fmla="*/ 2147483647 w 97"/>
                <a:gd name="T11" fmla="*/ 2147483647 h 90"/>
                <a:gd name="T12" fmla="*/ 2147483647 w 97"/>
                <a:gd name="T13" fmla="*/ 2147483647 h 90"/>
                <a:gd name="T14" fmla="*/ 0 w 97"/>
                <a:gd name="T15" fmla="*/ 2147483647 h 90"/>
                <a:gd name="T16" fmla="*/ 2147483647 w 97"/>
                <a:gd name="T17" fmla="*/ 2147483647 h 90"/>
                <a:gd name="T18" fmla="*/ 2147483647 w 97"/>
                <a:gd name="T19" fmla="*/ 2147483647 h 90"/>
                <a:gd name="T20" fmla="*/ 2147483647 w 97"/>
                <a:gd name="T21" fmla="*/ 2147483647 h 90"/>
                <a:gd name="T22" fmla="*/ 2147483647 w 97"/>
                <a:gd name="T23" fmla="*/ 2147483647 h 90"/>
                <a:gd name="T24" fmla="*/ 2147483647 w 97"/>
                <a:gd name="T25" fmla="*/ 2147483647 h 90"/>
                <a:gd name="T26" fmla="*/ 2147483647 w 97"/>
                <a:gd name="T27" fmla="*/ 2147483647 h 90"/>
                <a:gd name="T28" fmla="*/ 2147483647 w 97"/>
                <a:gd name="T29" fmla="*/ 2147483647 h 90"/>
                <a:gd name="T30" fmla="*/ 2147483647 w 97"/>
                <a:gd name="T31" fmla="*/ 2147483647 h 90"/>
                <a:gd name="T32" fmla="*/ 2147483647 w 97"/>
                <a:gd name="T33" fmla="*/ 2147483647 h 90"/>
                <a:gd name="T34" fmla="*/ 2147483647 w 97"/>
                <a:gd name="T35" fmla="*/ 2147483647 h 90"/>
                <a:gd name="T36" fmla="*/ 2147483647 w 97"/>
                <a:gd name="T37" fmla="*/ 2147483647 h 90"/>
                <a:gd name="T38" fmla="*/ 2147483647 w 97"/>
                <a:gd name="T39" fmla="*/ 2147483647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7"/>
                <a:gd name="T61" fmla="*/ 0 h 90"/>
                <a:gd name="T62" fmla="*/ 97 w 97"/>
                <a:gd name="T63" fmla="*/ 90 h 9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88"/>
            <p:cNvSpPr>
              <a:spLocks/>
            </p:cNvSpPr>
            <p:nvPr/>
          </p:nvSpPr>
          <p:spPr bwMode="auto">
            <a:xfrm>
              <a:off x="5783263" y="4002088"/>
              <a:ext cx="119062" cy="77787"/>
            </a:xfrm>
            <a:custGeom>
              <a:avLst/>
              <a:gdLst>
                <a:gd name="T0" fmla="*/ 2147483647 w 90"/>
                <a:gd name="T1" fmla="*/ 2147483647 h 60"/>
                <a:gd name="T2" fmla="*/ 2147483647 w 90"/>
                <a:gd name="T3" fmla="*/ 2147483647 h 60"/>
                <a:gd name="T4" fmla="*/ 2147483647 w 90"/>
                <a:gd name="T5" fmla="*/ 2147483647 h 60"/>
                <a:gd name="T6" fmla="*/ 2147483647 w 90"/>
                <a:gd name="T7" fmla="*/ 2147483647 h 60"/>
                <a:gd name="T8" fmla="*/ 2147483647 w 90"/>
                <a:gd name="T9" fmla="*/ 0 h 60"/>
                <a:gd name="T10" fmla="*/ 2147483647 w 90"/>
                <a:gd name="T11" fmla="*/ 2147483647 h 60"/>
                <a:gd name="T12" fmla="*/ 2147483647 w 90"/>
                <a:gd name="T13" fmla="*/ 2147483647 h 60"/>
                <a:gd name="T14" fmla="*/ 0 w 90"/>
                <a:gd name="T15" fmla="*/ 2147483647 h 60"/>
                <a:gd name="T16" fmla="*/ 2147483647 w 90"/>
                <a:gd name="T17" fmla="*/ 2147483647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60"/>
                <a:gd name="T29" fmla="*/ 90 w 90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89"/>
            <p:cNvSpPr>
              <a:spLocks/>
            </p:cNvSpPr>
            <p:nvPr/>
          </p:nvSpPr>
          <p:spPr bwMode="auto">
            <a:xfrm>
              <a:off x="5800725" y="4032250"/>
              <a:ext cx="187325" cy="217488"/>
            </a:xfrm>
            <a:custGeom>
              <a:avLst/>
              <a:gdLst>
                <a:gd name="T0" fmla="*/ 2147483647 w 24"/>
                <a:gd name="T1" fmla="*/ 2147483647 h 28"/>
                <a:gd name="T2" fmla="*/ 2147483647 w 24"/>
                <a:gd name="T3" fmla="*/ 2147483647 h 28"/>
                <a:gd name="T4" fmla="*/ 2147483647 w 24"/>
                <a:gd name="T5" fmla="*/ 2147483647 h 28"/>
                <a:gd name="T6" fmla="*/ 2147483647 w 24"/>
                <a:gd name="T7" fmla="*/ 2147483647 h 28"/>
                <a:gd name="T8" fmla="*/ 0 w 24"/>
                <a:gd name="T9" fmla="*/ 2147483647 h 28"/>
                <a:gd name="T10" fmla="*/ 2147483647 w 24"/>
                <a:gd name="T11" fmla="*/ 2147483647 h 28"/>
                <a:gd name="T12" fmla="*/ 2147483647 w 24"/>
                <a:gd name="T13" fmla="*/ 2147483647 h 28"/>
                <a:gd name="T14" fmla="*/ 2147483647 w 24"/>
                <a:gd name="T15" fmla="*/ 2147483647 h 28"/>
                <a:gd name="T16" fmla="*/ 2147483647 w 24"/>
                <a:gd name="T17" fmla="*/ 2147483647 h 28"/>
                <a:gd name="T18" fmla="*/ 2147483647 w 24"/>
                <a:gd name="T19" fmla="*/ 2147483647 h 28"/>
                <a:gd name="T20" fmla="*/ 2147483647 w 24"/>
                <a:gd name="T21" fmla="*/ 2147483647 h 28"/>
                <a:gd name="T22" fmla="*/ 2147483647 w 24"/>
                <a:gd name="T23" fmla="*/ 2147483647 h 28"/>
                <a:gd name="T24" fmla="*/ 2147483647 w 24"/>
                <a:gd name="T25" fmla="*/ 0 h 28"/>
                <a:gd name="T26" fmla="*/ 2147483647 w 24"/>
                <a:gd name="T27" fmla="*/ 0 h 28"/>
                <a:gd name="T28" fmla="*/ 2147483647 w 24"/>
                <a:gd name="T29" fmla="*/ 2147483647 h 28"/>
                <a:gd name="T30" fmla="*/ 2147483647 w 24"/>
                <a:gd name="T31" fmla="*/ 2147483647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"/>
                <a:gd name="T49" fmla="*/ 0 h 28"/>
                <a:gd name="T50" fmla="*/ 24 w 24"/>
                <a:gd name="T51" fmla="*/ 28 h 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90"/>
            <p:cNvSpPr>
              <a:spLocks/>
            </p:cNvSpPr>
            <p:nvPr/>
          </p:nvSpPr>
          <p:spPr bwMode="auto">
            <a:xfrm>
              <a:off x="5565775" y="4171950"/>
              <a:ext cx="265113" cy="165100"/>
            </a:xfrm>
            <a:custGeom>
              <a:avLst/>
              <a:gdLst>
                <a:gd name="T0" fmla="*/ 2147483647 w 34"/>
                <a:gd name="T1" fmla="*/ 0 h 21"/>
                <a:gd name="T2" fmla="*/ 2147483647 w 34"/>
                <a:gd name="T3" fmla="*/ 2147483647 h 21"/>
                <a:gd name="T4" fmla="*/ 2147483647 w 34"/>
                <a:gd name="T5" fmla="*/ 2147483647 h 21"/>
                <a:gd name="T6" fmla="*/ 2147483647 w 34"/>
                <a:gd name="T7" fmla="*/ 2147483647 h 21"/>
                <a:gd name="T8" fmla="*/ 0 w 34"/>
                <a:gd name="T9" fmla="*/ 2147483647 h 21"/>
                <a:gd name="T10" fmla="*/ 2147483647 w 34"/>
                <a:gd name="T11" fmla="*/ 2147483647 h 21"/>
                <a:gd name="T12" fmla="*/ 2147483647 w 34"/>
                <a:gd name="T13" fmla="*/ 2147483647 h 21"/>
                <a:gd name="T14" fmla="*/ 2147483647 w 34"/>
                <a:gd name="T15" fmla="*/ 2147483647 h 21"/>
                <a:gd name="T16" fmla="*/ 2147483647 w 34"/>
                <a:gd name="T17" fmla="*/ 2147483647 h 21"/>
                <a:gd name="T18" fmla="*/ 2147483647 w 34"/>
                <a:gd name="T19" fmla="*/ 2147483647 h 21"/>
                <a:gd name="T20" fmla="*/ 2147483647 w 34"/>
                <a:gd name="T21" fmla="*/ 2147483647 h 21"/>
                <a:gd name="T22" fmla="*/ 2147483647 w 34"/>
                <a:gd name="T23" fmla="*/ 2147483647 h 21"/>
                <a:gd name="T24" fmla="*/ 2147483647 w 34"/>
                <a:gd name="T25" fmla="*/ 2147483647 h 21"/>
                <a:gd name="T26" fmla="*/ 2147483647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21"/>
                <a:gd name="T44" fmla="*/ 34 w 34"/>
                <a:gd name="T45" fmla="*/ 21 h 2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91"/>
            <p:cNvSpPr>
              <a:spLocks/>
            </p:cNvSpPr>
            <p:nvPr/>
          </p:nvSpPr>
          <p:spPr bwMode="auto">
            <a:xfrm>
              <a:off x="5378450" y="3813175"/>
              <a:ext cx="492125" cy="422275"/>
            </a:xfrm>
            <a:custGeom>
              <a:avLst/>
              <a:gdLst>
                <a:gd name="T0" fmla="*/ 2147483647 w 63"/>
                <a:gd name="T1" fmla="*/ 2147483647 h 54"/>
                <a:gd name="T2" fmla="*/ 2147483647 w 63"/>
                <a:gd name="T3" fmla="*/ 2147483647 h 54"/>
                <a:gd name="T4" fmla="*/ 2147483647 w 63"/>
                <a:gd name="T5" fmla="*/ 2147483647 h 54"/>
                <a:gd name="T6" fmla="*/ 2147483647 w 63"/>
                <a:gd name="T7" fmla="*/ 2147483647 h 54"/>
                <a:gd name="T8" fmla="*/ 2147483647 w 63"/>
                <a:gd name="T9" fmla="*/ 2147483647 h 54"/>
                <a:gd name="T10" fmla="*/ 2147483647 w 63"/>
                <a:gd name="T11" fmla="*/ 2147483647 h 54"/>
                <a:gd name="T12" fmla="*/ 2147483647 w 63"/>
                <a:gd name="T13" fmla="*/ 2147483647 h 54"/>
                <a:gd name="T14" fmla="*/ 2147483647 w 63"/>
                <a:gd name="T15" fmla="*/ 2147483647 h 54"/>
                <a:gd name="T16" fmla="*/ 2147483647 w 63"/>
                <a:gd name="T17" fmla="*/ 2147483647 h 54"/>
                <a:gd name="T18" fmla="*/ 2147483647 w 63"/>
                <a:gd name="T19" fmla="*/ 2147483647 h 54"/>
                <a:gd name="T20" fmla="*/ 2147483647 w 63"/>
                <a:gd name="T21" fmla="*/ 2147483647 h 54"/>
                <a:gd name="T22" fmla="*/ 2147483647 w 63"/>
                <a:gd name="T23" fmla="*/ 2147483647 h 54"/>
                <a:gd name="T24" fmla="*/ 2147483647 w 63"/>
                <a:gd name="T25" fmla="*/ 2147483647 h 54"/>
                <a:gd name="T26" fmla="*/ 2147483647 w 63"/>
                <a:gd name="T27" fmla="*/ 2147483647 h 54"/>
                <a:gd name="T28" fmla="*/ 2147483647 w 63"/>
                <a:gd name="T29" fmla="*/ 0 h 54"/>
                <a:gd name="T30" fmla="*/ 2147483647 w 63"/>
                <a:gd name="T31" fmla="*/ 0 h 54"/>
                <a:gd name="T32" fmla="*/ 2147483647 w 63"/>
                <a:gd name="T33" fmla="*/ 2147483647 h 54"/>
                <a:gd name="T34" fmla="*/ 2147483647 w 63"/>
                <a:gd name="T35" fmla="*/ 2147483647 h 54"/>
                <a:gd name="T36" fmla="*/ 2147483647 w 63"/>
                <a:gd name="T37" fmla="*/ 2147483647 h 54"/>
                <a:gd name="T38" fmla="*/ 2147483647 w 63"/>
                <a:gd name="T39" fmla="*/ 2147483647 h 54"/>
                <a:gd name="T40" fmla="*/ 2147483647 w 63"/>
                <a:gd name="T41" fmla="*/ 2147483647 h 54"/>
                <a:gd name="T42" fmla="*/ 2147483647 w 63"/>
                <a:gd name="T43" fmla="*/ 2147483647 h 54"/>
                <a:gd name="T44" fmla="*/ 0 w 63"/>
                <a:gd name="T45" fmla="*/ 2147483647 h 54"/>
                <a:gd name="T46" fmla="*/ 2147483647 w 63"/>
                <a:gd name="T47" fmla="*/ 2147483647 h 54"/>
                <a:gd name="T48" fmla="*/ 2147483647 w 63"/>
                <a:gd name="T49" fmla="*/ 2147483647 h 54"/>
                <a:gd name="T50" fmla="*/ 2147483647 w 63"/>
                <a:gd name="T51" fmla="*/ 2147483647 h 54"/>
                <a:gd name="T52" fmla="*/ 2147483647 w 63"/>
                <a:gd name="T53" fmla="*/ 2147483647 h 54"/>
                <a:gd name="T54" fmla="*/ 2147483647 w 63"/>
                <a:gd name="T55" fmla="*/ 2147483647 h 54"/>
                <a:gd name="T56" fmla="*/ 2147483647 w 63"/>
                <a:gd name="T57" fmla="*/ 2147483647 h 54"/>
                <a:gd name="T58" fmla="*/ 2147483647 w 63"/>
                <a:gd name="T59" fmla="*/ 2147483647 h 54"/>
                <a:gd name="T60" fmla="*/ 2147483647 w 63"/>
                <a:gd name="T61" fmla="*/ 2147483647 h 54"/>
                <a:gd name="T62" fmla="*/ 2147483647 w 63"/>
                <a:gd name="T63" fmla="*/ 2147483647 h 54"/>
                <a:gd name="T64" fmla="*/ 2147483647 w 63"/>
                <a:gd name="T65" fmla="*/ 2147483647 h 54"/>
                <a:gd name="T66" fmla="*/ 2147483647 w 63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54"/>
                <a:gd name="T104" fmla="*/ 63 w 63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92"/>
            <p:cNvSpPr>
              <a:spLocks/>
            </p:cNvSpPr>
            <p:nvPr/>
          </p:nvSpPr>
          <p:spPr bwMode="auto">
            <a:xfrm>
              <a:off x="5800725" y="4079875"/>
              <a:ext cx="77788" cy="92075"/>
            </a:xfrm>
            <a:custGeom>
              <a:avLst/>
              <a:gdLst>
                <a:gd name="T0" fmla="*/ 0 w 10"/>
                <a:gd name="T1" fmla="*/ 2147483647 h 12"/>
                <a:gd name="T2" fmla="*/ 2147483647 w 10"/>
                <a:gd name="T3" fmla="*/ 2147483647 h 12"/>
                <a:gd name="T4" fmla="*/ 2147483647 w 10"/>
                <a:gd name="T5" fmla="*/ 2147483647 h 12"/>
                <a:gd name="T6" fmla="*/ 2147483647 w 10"/>
                <a:gd name="T7" fmla="*/ 0 h 12"/>
                <a:gd name="T8" fmla="*/ 2147483647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93"/>
            <p:cNvSpPr>
              <a:spLocks/>
            </p:cNvSpPr>
            <p:nvPr/>
          </p:nvSpPr>
          <p:spPr bwMode="auto">
            <a:xfrm>
              <a:off x="5462588" y="3657600"/>
              <a:ext cx="249237" cy="250825"/>
            </a:xfrm>
            <a:custGeom>
              <a:avLst/>
              <a:gdLst>
                <a:gd name="T0" fmla="*/ 2147483647 w 192"/>
                <a:gd name="T1" fmla="*/ 2147483647 h 192"/>
                <a:gd name="T2" fmla="*/ 2147483647 w 192"/>
                <a:gd name="T3" fmla="*/ 2147483647 h 192"/>
                <a:gd name="T4" fmla="*/ 2147483647 w 192"/>
                <a:gd name="T5" fmla="*/ 2147483647 h 192"/>
                <a:gd name="T6" fmla="*/ 2147483647 w 192"/>
                <a:gd name="T7" fmla="*/ 2147483647 h 192"/>
                <a:gd name="T8" fmla="*/ 2147483647 w 192"/>
                <a:gd name="T9" fmla="*/ 2147483647 h 192"/>
                <a:gd name="T10" fmla="*/ 2147483647 w 192"/>
                <a:gd name="T11" fmla="*/ 0 h 192"/>
                <a:gd name="T12" fmla="*/ 2147483647 w 192"/>
                <a:gd name="T13" fmla="*/ 2147483647 h 192"/>
                <a:gd name="T14" fmla="*/ 2147483647 w 192"/>
                <a:gd name="T15" fmla="*/ 2147483647 h 192"/>
                <a:gd name="T16" fmla="*/ 2147483647 w 192"/>
                <a:gd name="T17" fmla="*/ 2147483647 h 192"/>
                <a:gd name="T18" fmla="*/ 2147483647 w 192"/>
                <a:gd name="T19" fmla="*/ 2147483647 h 192"/>
                <a:gd name="T20" fmla="*/ 2147483647 w 192"/>
                <a:gd name="T21" fmla="*/ 2147483647 h 192"/>
                <a:gd name="T22" fmla="*/ 0 w 192"/>
                <a:gd name="T23" fmla="*/ 2147483647 h 192"/>
                <a:gd name="T24" fmla="*/ 0 w 192"/>
                <a:gd name="T25" fmla="*/ 2147483647 h 192"/>
                <a:gd name="T26" fmla="*/ 2147483647 w 192"/>
                <a:gd name="T27" fmla="*/ 2147483647 h 192"/>
                <a:gd name="T28" fmla="*/ 2147483647 w 192"/>
                <a:gd name="T29" fmla="*/ 2147483647 h 192"/>
                <a:gd name="T30" fmla="*/ 2147483647 w 192"/>
                <a:gd name="T31" fmla="*/ 2147483647 h 192"/>
                <a:gd name="T32" fmla="*/ 2147483647 w 192"/>
                <a:gd name="T33" fmla="*/ 2147483647 h 192"/>
                <a:gd name="T34" fmla="*/ 2147483647 w 192"/>
                <a:gd name="T35" fmla="*/ 2147483647 h 192"/>
                <a:gd name="T36" fmla="*/ 2147483647 w 192"/>
                <a:gd name="T37" fmla="*/ 2147483647 h 192"/>
                <a:gd name="T38" fmla="*/ 2147483647 w 192"/>
                <a:gd name="T39" fmla="*/ 2147483647 h 192"/>
                <a:gd name="T40" fmla="*/ 2147483647 w 192"/>
                <a:gd name="T41" fmla="*/ 2147483647 h 192"/>
                <a:gd name="T42" fmla="*/ 2147483647 w 192"/>
                <a:gd name="T43" fmla="*/ 2147483647 h 192"/>
                <a:gd name="T44" fmla="*/ 2147483647 w 192"/>
                <a:gd name="T45" fmla="*/ 2147483647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2"/>
                <a:gd name="T70" fmla="*/ 0 h 192"/>
                <a:gd name="T71" fmla="*/ 192 w 192"/>
                <a:gd name="T72" fmla="*/ 192 h 19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94"/>
            <p:cNvSpPr>
              <a:spLocks/>
            </p:cNvSpPr>
            <p:nvPr/>
          </p:nvSpPr>
          <p:spPr bwMode="auto">
            <a:xfrm>
              <a:off x="5605463" y="3589338"/>
              <a:ext cx="469900" cy="427037"/>
            </a:xfrm>
            <a:custGeom>
              <a:avLst/>
              <a:gdLst>
                <a:gd name="T0" fmla="*/ 2147483647 w 60"/>
                <a:gd name="T1" fmla="*/ 2147483647 h 55"/>
                <a:gd name="T2" fmla="*/ 2147483647 w 60"/>
                <a:gd name="T3" fmla="*/ 2147483647 h 55"/>
                <a:gd name="T4" fmla="*/ 2147483647 w 60"/>
                <a:gd name="T5" fmla="*/ 2147483647 h 55"/>
                <a:gd name="T6" fmla="*/ 2147483647 w 60"/>
                <a:gd name="T7" fmla="*/ 2147483647 h 55"/>
                <a:gd name="T8" fmla="*/ 2147483647 w 60"/>
                <a:gd name="T9" fmla="*/ 2147483647 h 55"/>
                <a:gd name="T10" fmla="*/ 2147483647 w 60"/>
                <a:gd name="T11" fmla="*/ 2147483647 h 55"/>
                <a:gd name="T12" fmla="*/ 2147483647 w 60"/>
                <a:gd name="T13" fmla="*/ 2147483647 h 55"/>
                <a:gd name="T14" fmla="*/ 2147483647 w 60"/>
                <a:gd name="T15" fmla="*/ 2147483647 h 55"/>
                <a:gd name="T16" fmla="*/ 2147483647 w 60"/>
                <a:gd name="T17" fmla="*/ 2147483647 h 55"/>
                <a:gd name="T18" fmla="*/ 2147483647 w 60"/>
                <a:gd name="T19" fmla="*/ 2147483647 h 55"/>
                <a:gd name="T20" fmla="*/ 2147483647 w 60"/>
                <a:gd name="T21" fmla="*/ 2147483647 h 55"/>
                <a:gd name="T22" fmla="*/ 2147483647 w 60"/>
                <a:gd name="T23" fmla="*/ 2147483647 h 55"/>
                <a:gd name="T24" fmla="*/ 2147483647 w 60"/>
                <a:gd name="T25" fmla="*/ 2147483647 h 55"/>
                <a:gd name="T26" fmla="*/ 2147483647 w 60"/>
                <a:gd name="T27" fmla="*/ 2147483647 h 55"/>
                <a:gd name="T28" fmla="*/ 2147483647 w 60"/>
                <a:gd name="T29" fmla="*/ 2147483647 h 55"/>
                <a:gd name="T30" fmla="*/ 2147483647 w 60"/>
                <a:gd name="T31" fmla="*/ 2147483647 h 55"/>
                <a:gd name="T32" fmla="*/ 2147483647 w 60"/>
                <a:gd name="T33" fmla="*/ 2147483647 h 55"/>
                <a:gd name="T34" fmla="*/ 2147483647 w 60"/>
                <a:gd name="T35" fmla="*/ 2147483647 h 55"/>
                <a:gd name="T36" fmla="*/ 2147483647 w 60"/>
                <a:gd name="T37" fmla="*/ 2147483647 h 55"/>
                <a:gd name="T38" fmla="*/ 2147483647 w 60"/>
                <a:gd name="T39" fmla="*/ 2147483647 h 55"/>
                <a:gd name="T40" fmla="*/ 2147483647 w 60"/>
                <a:gd name="T41" fmla="*/ 0 h 55"/>
                <a:gd name="T42" fmla="*/ 2147483647 w 60"/>
                <a:gd name="T43" fmla="*/ 2147483647 h 55"/>
                <a:gd name="T44" fmla="*/ 2147483647 w 60"/>
                <a:gd name="T45" fmla="*/ 2147483647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7 h 55"/>
                <a:gd name="T52" fmla="*/ 2147483647 w 60"/>
                <a:gd name="T53" fmla="*/ 2147483647 h 55"/>
                <a:gd name="T54" fmla="*/ 2147483647 w 60"/>
                <a:gd name="T55" fmla="*/ 2147483647 h 55"/>
                <a:gd name="T56" fmla="*/ 2147483647 w 60"/>
                <a:gd name="T57" fmla="*/ 2147483647 h 55"/>
                <a:gd name="T58" fmla="*/ 2147483647 w 60"/>
                <a:gd name="T59" fmla="*/ 2147483647 h 55"/>
                <a:gd name="T60" fmla="*/ 2147483647 w 60"/>
                <a:gd name="T61" fmla="*/ 2147483647 h 55"/>
                <a:gd name="T62" fmla="*/ 2147483647 w 60"/>
                <a:gd name="T63" fmla="*/ 2147483647 h 55"/>
                <a:gd name="T64" fmla="*/ 2147483647 w 60"/>
                <a:gd name="T65" fmla="*/ 2147483647 h 55"/>
                <a:gd name="T66" fmla="*/ 2147483647 w 60"/>
                <a:gd name="T67" fmla="*/ 2147483647 h 55"/>
                <a:gd name="T68" fmla="*/ 2147483647 w 60"/>
                <a:gd name="T69" fmla="*/ 2147483647 h 55"/>
                <a:gd name="T70" fmla="*/ 2147483647 w 60"/>
                <a:gd name="T71" fmla="*/ 2147483647 h 55"/>
                <a:gd name="T72" fmla="*/ 2147483647 w 60"/>
                <a:gd name="T73" fmla="*/ 2147483647 h 55"/>
                <a:gd name="T74" fmla="*/ 2147483647 w 60"/>
                <a:gd name="T75" fmla="*/ 2147483647 h 55"/>
                <a:gd name="T76" fmla="*/ 2147483647 w 60"/>
                <a:gd name="T77" fmla="*/ 2147483647 h 55"/>
                <a:gd name="T78" fmla="*/ 2147483647 w 60"/>
                <a:gd name="T79" fmla="*/ 2147483647 h 55"/>
                <a:gd name="T80" fmla="*/ 2147483647 w 60"/>
                <a:gd name="T81" fmla="*/ 2147483647 h 55"/>
                <a:gd name="T82" fmla="*/ 2147483647 w 60"/>
                <a:gd name="T83" fmla="*/ 2147483647 h 55"/>
                <a:gd name="T84" fmla="*/ 2147483647 w 60"/>
                <a:gd name="T85" fmla="*/ 2147483647 h 55"/>
                <a:gd name="T86" fmla="*/ 2147483647 w 60"/>
                <a:gd name="T87" fmla="*/ 2147483647 h 55"/>
                <a:gd name="T88" fmla="*/ 2147483647 w 60"/>
                <a:gd name="T89" fmla="*/ 2147483647 h 55"/>
                <a:gd name="T90" fmla="*/ 2147483647 w 60"/>
                <a:gd name="T91" fmla="*/ 2147483647 h 55"/>
                <a:gd name="T92" fmla="*/ 2147483647 w 60"/>
                <a:gd name="T93" fmla="*/ 2147483647 h 55"/>
                <a:gd name="T94" fmla="*/ 2147483647 w 60"/>
                <a:gd name="T95" fmla="*/ 2147483647 h 55"/>
                <a:gd name="T96" fmla="*/ 2147483647 w 60"/>
                <a:gd name="T97" fmla="*/ 2147483647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0"/>
                <a:gd name="T148" fmla="*/ 0 h 55"/>
                <a:gd name="T149" fmla="*/ 60 w 60"/>
                <a:gd name="T150" fmla="*/ 55 h 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99"/>
            <p:cNvSpPr>
              <a:spLocks/>
            </p:cNvSpPr>
            <p:nvPr/>
          </p:nvSpPr>
          <p:spPr bwMode="auto">
            <a:xfrm>
              <a:off x="5013325" y="2963863"/>
              <a:ext cx="158750" cy="107950"/>
            </a:xfrm>
            <a:custGeom>
              <a:avLst/>
              <a:gdLst>
                <a:gd name="T0" fmla="*/ 2147483647 w 20"/>
                <a:gd name="T1" fmla="*/ 2147483647 h 14"/>
                <a:gd name="T2" fmla="*/ 2147483647 w 20"/>
                <a:gd name="T3" fmla="*/ 2147483647 h 14"/>
                <a:gd name="T4" fmla="*/ 2147483647 w 20"/>
                <a:gd name="T5" fmla="*/ 0 h 14"/>
                <a:gd name="T6" fmla="*/ 2147483647 w 20"/>
                <a:gd name="T7" fmla="*/ 2147483647 h 14"/>
                <a:gd name="T8" fmla="*/ 2147483647 w 20"/>
                <a:gd name="T9" fmla="*/ 0 h 14"/>
                <a:gd name="T10" fmla="*/ 2147483647 w 20"/>
                <a:gd name="T11" fmla="*/ 0 h 14"/>
                <a:gd name="T12" fmla="*/ 2147483647 w 20"/>
                <a:gd name="T13" fmla="*/ 2147483647 h 14"/>
                <a:gd name="T14" fmla="*/ 2147483647 w 20"/>
                <a:gd name="T15" fmla="*/ 2147483647 h 14"/>
                <a:gd name="T16" fmla="*/ 0 w 20"/>
                <a:gd name="T17" fmla="*/ 2147483647 h 14"/>
                <a:gd name="T18" fmla="*/ 2147483647 w 20"/>
                <a:gd name="T19" fmla="*/ 2147483647 h 14"/>
                <a:gd name="T20" fmla="*/ 2147483647 w 20"/>
                <a:gd name="T21" fmla="*/ 2147483647 h 14"/>
                <a:gd name="T22" fmla="*/ 2147483647 w 20"/>
                <a:gd name="T23" fmla="*/ 2147483647 h 14"/>
                <a:gd name="T24" fmla="*/ 2147483647 w 20"/>
                <a:gd name="T25" fmla="*/ 2147483647 h 14"/>
                <a:gd name="T26" fmla="*/ 2147483647 w 20"/>
                <a:gd name="T27" fmla="*/ 2147483647 h 14"/>
                <a:gd name="T28" fmla="*/ 2147483647 w 20"/>
                <a:gd name="T29" fmla="*/ 2147483647 h 14"/>
                <a:gd name="T30" fmla="*/ 2147483647 w 20"/>
                <a:gd name="T31" fmla="*/ 2147483647 h 14"/>
                <a:gd name="T32" fmla="*/ 2147483647 w 20"/>
                <a:gd name="T33" fmla="*/ 2147483647 h 14"/>
                <a:gd name="T34" fmla="*/ 2147483647 w 20"/>
                <a:gd name="T35" fmla="*/ 2147483647 h 14"/>
                <a:gd name="T36" fmla="*/ 2147483647 w 20"/>
                <a:gd name="T37" fmla="*/ 2147483647 h 14"/>
                <a:gd name="T38" fmla="*/ 2147483647 w 20"/>
                <a:gd name="T39" fmla="*/ 2147483647 h 14"/>
                <a:gd name="T40" fmla="*/ 2147483647 w 20"/>
                <a:gd name="T41" fmla="*/ 2147483647 h 14"/>
                <a:gd name="T42" fmla="*/ 2147483647 w 20"/>
                <a:gd name="T43" fmla="*/ 2147483647 h 14"/>
                <a:gd name="T44" fmla="*/ 2147483647 w 20"/>
                <a:gd name="T45" fmla="*/ 2147483647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"/>
                <a:gd name="T70" fmla="*/ 0 h 14"/>
                <a:gd name="T71" fmla="*/ 20 w 20"/>
                <a:gd name="T72" fmla="*/ 14 h 1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300"/>
            <p:cNvSpPr>
              <a:spLocks/>
            </p:cNvSpPr>
            <p:nvPr/>
          </p:nvSpPr>
          <p:spPr bwMode="auto">
            <a:xfrm>
              <a:off x="5083175" y="2814638"/>
              <a:ext cx="119063" cy="101600"/>
            </a:xfrm>
            <a:custGeom>
              <a:avLst/>
              <a:gdLst>
                <a:gd name="T0" fmla="*/ 2147483647 w 90"/>
                <a:gd name="T1" fmla="*/ 2147483647 h 78"/>
                <a:gd name="T2" fmla="*/ 2147483647 w 90"/>
                <a:gd name="T3" fmla="*/ 2147483647 h 78"/>
                <a:gd name="T4" fmla="*/ 2147483647 w 90"/>
                <a:gd name="T5" fmla="*/ 2147483647 h 78"/>
                <a:gd name="T6" fmla="*/ 2147483647 w 90"/>
                <a:gd name="T7" fmla="*/ 2147483647 h 78"/>
                <a:gd name="T8" fmla="*/ 2147483647 w 90"/>
                <a:gd name="T9" fmla="*/ 2147483647 h 78"/>
                <a:gd name="T10" fmla="*/ 2147483647 w 90"/>
                <a:gd name="T11" fmla="*/ 0 h 78"/>
                <a:gd name="T12" fmla="*/ 2147483647 w 90"/>
                <a:gd name="T13" fmla="*/ 0 h 78"/>
                <a:gd name="T14" fmla="*/ 2147483647 w 90"/>
                <a:gd name="T15" fmla="*/ 0 h 78"/>
                <a:gd name="T16" fmla="*/ 0 w 90"/>
                <a:gd name="T17" fmla="*/ 2147483647 h 78"/>
                <a:gd name="T18" fmla="*/ 0 w 90"/>
                <a:gd name="T19" fmla="*/ 2147483647 h 78"/>
                <a:gd name="T20" fmla="*/ 2147483647 w 90"/>
                <a:gd name="T21" fmla="*/ 2147483647 h 78"/>
                <a:gd name="T22" fmla="*/ 2147483647 w 90"/>
                <a:gd name="T23" fmla="*/ 2147483647 h 78"/>
                <a:gd name="T24" fmla="*/ 2147483647 w 90"/>
                <a:gd name="T25" fmla="*/ 2147483647 h 78"/>
                <a:gd name="T26" fmla="*/ 2147483647 w 90"/>
                <a:gd name="T27" fmla="*/ 2147483647 h 78"/>
                <a:gd name="T28" fmla="*/ 2147483647 w 90"/>
                <a:gd name="T29" fmla="*/ 2147483647 h 78"/>
                <a:gd name="T30" fmla="*/ 2147483647 w 90"/>
                <a:gd name="T31" fmla="*/ 2147483647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0"/>
                <a:gd name="T49" fmla="*/ 0 h 78"/>
                <a:gd name="T50" fmla="*/ 90 w 90"/>
                <a:gd name="T51" fmla="*/ 78 h 7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301"/>
            <p:cNvSpPr>
              <a:spLocks/>
            </p:cNvSpPr>
            <p:nvPr/>
          </p:nvSpPr>
          <p:spPr bwMode="auto">
            <a:xfrm>
              <a:off x="5078413" y="2971800"/>
              <a:ext cx="233362" cy="211138"/>
            </a:xfrm>
            <a:custGeom>
              <a:avLst/>
              <a:gdLst>
                <a:gd name="T0" fmla="*/ 2147483647 w 30"/>
                <a:gd name="T1" fmla="*/ 2147483647 h 27"/>
                <a:gd name="T2" fmla="*/ 2147483647 w 30"/>
                <a:gd name="T3" fmla="*/ 2147483647 h 27"/>
                <a:gd name="T4" fmla="*/ 2147483647 w 30"/>
                <a:gd name="T5" fmla="*/ 2147483647 h 27"/>
                <a:gd name="T6" fmla="*/ 2147483647 w 30"/>
                <a:gd name="T7" fmla="*/ 2147483647 h 27"/>
                <a:gd name="T8" fmla="*/ 2147483647 w 30"/>
                <a:gd name="T9" fmla="*/ 0 h 27"/>
                <a:gd name="T10" fmla="*/ 2147483647 w 30"/>
                <a:gd name="T11" fmla="*/ 2147483647 h 27"/>
                <a:gd name="T12" fmla="*/ 2147483647 w 30"/>
                <a:gd name="T13" fmla="*/ 2147483647 h 27"/>
                <a:gd name="T14" fmla="*/ 2147483647 w 30"/>
                <a:gd name="T15" fmla="*/ 2147483647 h 27"/>
                <a:gd name="T16" fmla="*/ 2147483647 w 30"/>
                <a:gd name="T17" fmla="*/ 2147483647 h 27"/>
                <a:gd name="T18" fmla="*/ 2147483647 w 30"/>
                <a:gd name="T19" fmla="*/ 2147483647 h 27"/>
                <a:gd name="T20" fmla="*/ 2147483647 w 30"/>
                <a:gd name="T21" fmla="*/ 2147483647 h 27"/>
                <a:gd name="T22" fmla="*/ 2147483647 w 30"/>
                <a:gd name="T23" fmla="*/ 2147483647 h 27"/>
                <a:gd name="T24" fmla="*/ 2147483647 w 30"/>
                <a:gd name="T25" fmla="*/ 2147483647 h 27"/>
                <a:gd name="T26" fmla="*/ 2147483647 w 30"/>
                <a:gd name="T27" fmla="*/ 2147483647 h 27"/>
                <a:gd name="T28" fmla="*/ 2147483647 w 30"/>
                <a:gd name="T29" fmla="*/ 2147483647 h 27"/>
                <a:gd name="T30" fmla="*/ 2147483647 w 30"/>
                <a:gd name="T31" fmla="*/ 2147483647 h 27"/>
                <a:gd name="T32" fmla="*/ 0 w 30"/>
                <a:gd name="T33" fmla="*/ 2147483647 h 27"/>
                <a:gd name="T34" fmla="*/ 2147483647 w 30"/>
                <a:gd name="T35" fmla="*/ 2147483647 h 27"/>
                <a:gd name="T36" fmla="*/ 2147483647 w 30"/>
                <a:gd name="T37" fmla="*/ 2147483647 h 27"/>
                <a:gd name="T38" fmla="*/ 2147483647 w 30"/>
                <a:gd name="T39" fmla="*/ 2147483647 h 27"/>
                <a:gd name="T40" fmla="*/ 2147483647 w 30"/>
                <a:gd name="T41" fmla="*/ 2147483647 h 27"/>
                <a:gd name="T42" fmla="*/ 2147483647 w 30"/>
                <a:gd name="T43" fmla="*/ 2147483647 h 27"/>
                <a:gd name="T44" fmla="*/ 2147483647 w 30"/>
                <a:gd name="T45" fmla="*/ 2147483647 h 27"/>
                <a:gd name="T46" fmla="*/ 2147483647 w 30"/>
                <a:gd name="T47" fmla="*/ 2147483647 h 27"/>
                <a:gd name="T48" fmla="*/ 2147483647 w 30"/>
                <a:gd name="T49" fmla="*/ 2147483647 h 27"/>
                <a:gd name="T50" fmla="*/ 2147483647 w 30"/>
                <a:gd name="T51" fmla="*/ 2147483647 h 27"/>
                <a:gd name="T52" fmla="*/ 2147483647 w 30"/>
                <a:gd name="T53" fmla="*/ 2147483647 h 27"/>
                <a:gd name="T54" fmla="*/ 2147483647 w 30"/>
                <a:gd name="T55" fmla="*/ 2147483647 h 27"/>
                <a:gd name="T56" fmla="*/ 2147483647 w 30"/>
                <a:gd name="T57" fmla="*/ 214748364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302"/>
            <p:cNvSpPr>
              <a:spLocks/>
            </p:cNvSpPr>
            <p:nvPr/>
          </p:nvSpPr>
          <p:spPr bwMode="auto">
            <a:xfrm>
              <a:off x="5021263" y="2886075"/>
              <a:ext cx="190500" cy="107950"/>
            </a:xfrm>
            <a:custGeom>
              <a:avLst/>
              <a:gdLst>
                <a:gd name="T0" fmla="*/ 2147483647 w 24"/>
                <a:gd name="T1" fmla="*/ 2147483647 h 14"/>
                <a:gd name="T2" fmla="*/ 2147483647 w 24"/>
                <a:gd name="T3" fmla="*/ 2147483647 h 14"/>
                <a:gd name="T4" fmla="*/ 2147483647 w 24"/>
                <a:gd name="T5" fmla="*/ 2147483647 h 14"/>
                <a:gd name="T6" fmla="*/ 2147483647 w 24"/>
                <a:gd name="T7" fmla="*/ 2147483647 h 14"/>
                <a:gd name="T8" fmla="*/ 2147483647 w 24"/>
                <a:gd name="T9" fmla="*/ 2147483647 h 14"/>
                <a:gd name="T10" fmla="*/ 2147483647 w 24"/>
                <a:gd name="T11" fmla="*/ 2147483647 h 14"/>
                <a:gd name="T12" fmla="*/ 2147483647 w 24"/>
                <a:gd name="T13" fmla="*/ 2147483647 h 14"/>
                <a:gd name="T14" fmla="*/ 2147483647 w 24"/>
                <a:gd name="T15" fmla="*/ 2147483647 h 14"/>
                <a:gd name="T16" fmla="*/ 2147483647 w 24"/>
                <a:gd name="T17" fmla="*/ 2147483647 h 14"/>
                <a:gd name="T18" fmla="*/ 2147483647 w 24"/>
                <a:gd name="T19" fmla="*/ 2147483647 h 14"/>
                <a:gd name="T20" fmla="*/ 2147483647 w 24"/>
                <a:gd name="T21" fmla="*/ 2147483647 h 14"/>
                <a:gd name="T22" fmla="*/ 2147483647 w 24"/>
                <a:gd name="T23" fmla="*/ 0 h 14"/>
                <a:gd name="T24" fmla="*/ 2147483647 w 24"/>
                <a:gd name="T25" fmla="*/ 2147483647 h 14"/>
                <a:gd name="T26" fmla="*/ 2147483647 w 24"/>
                <a:gd name="T27" fmla="*/ 2147483647 h 14"/>
                <a:gd name="T28" fmla="*/ 2147483647 w 24"/>
                <a:gd name="T29" fmla="*/ 2147483647 h 14"/>
                <a:gd name="T30" fmla="*/ 2147483647 w 24"/>
                <a:gd name="T31" fmla="*/ 2147483647 h 14"/>
                <a:gd name="T32" fmla="*/ 2147483647 w 24"/>
                <a:gd name="T33" fmla="*/ 2147483647 h 14"/>
                <a:gd name="T34" fmla="*/ 2147483647 w 24"/>
                <a:gd name="T35" fmla="*/ 2147483647 h 14"/>
                <a:gd name="T36" fmla="*/ 0 w 24"/>
                <a:gd name="T37" fmla="*/ 2147483647 h 14"/>
                <a:gd name="T38" fmla="*/ 2147483647 w 24"/>
                <a:gd name="T39" fmla="*/ 2147483647 h 14"/>
                <a:gd name="T40" fmla="*/ 2147483647 w 24"/>
                <a:gd name="T41" fmla="*/ 2147483647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"/>
                <a:gd name="T64" fmla="*/ 0 h 14"/>
                <a:gd name="T65" fmla="*/ 24 w 24"/>
                <a:gd name="T66" fmla="*/ 14 h 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303"/>
            <p:cNvSpPr>
              <a:spLocks/>
            </p:cNvSpPr>
            <p:nvPr/>
          </p:nvSpPr>
          <p:spPr bwMode="auto">
            <a:xfrm>
              <a:off x="4119563" y="4337050"/>
              <a:ext cx="188912" cy="141288"/>
            </a:xfrm>
            <a:custGeom>
              <a:avLst/>
              <a:gdLst>
                <a:gd name="T0" fmla="*/ 2147483647 w 24"/>
                <a:gd name="T1" fmla="*/ 2147483647 h 18"/>
                <a:gd name="T2" fmla="*/ 2147483647 w 24"/>
                <a:gd name="T3" fmla="*/ 2147483647 h 18"/>
                <a:gd name="T4" fmla="*/ 2147483647 w 24"/>
                <a:gd name="T5" fmla="*/ 2147483647 h 18"/>
                <a:gd name="T6" fmla="*/ 2147483647 w 24"/>
                <a:gd name="T7" fmla="*/ 2147483647 h 18"/>
                <a:gd name="T8" fmla="*/ 2147483647 w 24"/>
                <a:gd name="T9" fmla="*/ 2147483647 h 18"/>
                <a:gd name="T10" fmla="*/ 2147483647 w 24"/>
                <a:gd name="T11" fmla="*/ 2147483647 h 18"/>
                <a:gd name="T12" fmla="*/ 2147483647 w 24"/>
                <a:gd name="T13" fmla="*/ 2147483647 h 18"/>
                <a:gd name="T14" fmla="*/ 2147483647 w 24"/>
                <a:gd name="T15" fmla="*/ 2147483647 h 18"/>
                <a:gd name="T16" fmla="*/ 2147483647 w 24"/>
                <a:gd name="T17" fmla="*/ 2147483647 h 18"/>
                <a:gd name="T18" fmla="*/ 2147483647 w 24"/>
                <a:gd name="T19" fmla="*/ 2147483647 h 18"/>
                <a:gd name="T20" fmla="*/ 2147483647 w 24"/>
                <a:gd name="T21" fmla="*/ 2147483647 h 18"/>
                <a:gd name="T22" fmla="*/ 2147483647 w 24"/>
                <a:gd name="T23" fmla="*/ 2147483647 h 18"/>
                <a:gd name="T24" fmla="*/ 2147483647 w 24"/>
                <a:gd name="T25" fmla="*/ 2147483647 h 18"/>
                <a:gd name="T26" fmla="*/ 2147483647 w 24"/>
                <a:gd name="T27" fmla="*/ 2147483647 h 18"/>
                <a:gd name="T28" fmla="*/ 2147483647 w 24"/>
                <a:gd name="T29" fmla="*/ 2147483647 h 18"/>
                <a:gd name="T30" fmla="*/ 2147483647 w 24"/>
                <a:gd name="T31" fmla="*/ 2147483647 h 18"/>
                <a:gd name="T32" fmla="*/ 2147483647 w 24"/>
                <a:gd name="T33" fmla="*/ 0 h 18"/>
                <a:gd name="T34" fmla="*/ 2147483647 w 24"/>
                <a:gd name="T35" fmla="*/ 0 h 18"/>
                <a:gd name="T36" fmla="*/ 2147483647 w 24"/>
                <a:gd name="T37" fmla="*/ 2147483647 h 18"/>
                <a:gd name="T38" fmla="*/ 2147483647 w 24"/>
                <a:gd name="T39" fmla="*/ 2147483647 h 18"/>
                <a:gd name="T40" fmla="*/ 2147483647 w 24"/>
                <a:gd name="T41" fmla="*/ 2147483647 h 18"/>
                <a:gd name="T42" fmla="*/ 0 w 24"/>
                <a:gd name="T43" fmla="*/ 2147483647 h 18"/>
                <a:gd name="T44" fmla="*/ 2147483647 w 24"/>
                <a:gd name="T45" fmla="*/ 2147483647 h 18"/>
                <a:gd name="T46" fmla="*/ 2147483647 w 24"/>
                <a:gd name="T47" fmla="*/ 2147483647 h 18"/>
                <a:gd name="T48" fmla="*/ 2147483647 w 24"/>
                <a:gd name="T49" fmla="*/ 2147483647 h 18"/>
                <a:gd name="T50" fmla="*/ 2147483647 w 24"/>
                <a:gd name="T51" fmla="*/ 2147483647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4"/>
                <a:gd name="T79" fmla="*/ 0 h 18"/>
                <a:gd name="T80" fmla="*/ 24 w 24"/>
                <a:gd name="T81" fmla="*/ 18 h 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304"/>
            <p:cNvSpPr>
              <a:spLocks/>
            </p:cNvSpPr>
            <p:nvPr/>
          </p:nvSpPr>
          <p:spPr bwMode="auto">
            <a:xfrm>
              <a:off x="4073525" y="4235450"/>
              <a:ext cx="147638" cy="111125"/>
            </a:xfrm>
            <a:custGeom>
              <a:avLst/>
              <a:gdLst>
                <a:gd name="T0" fmla="*/ 2147483647 w 114"/>
                <a:gd name="T1" fmla="*/ 2147483647 h 85"/>
                <a:gd name="T2" fmla="*/ 2147483647 w 114"/>
                <a:gd name="T3" fmla="*/ 2147483647 h 85"/>
                <a:gd name="T4" fmla="*/ 2147483647 w 114"/>
                <a:gd name="T5" fmla="*/ 2147483647 h 85"/>
                <a:gd name="T6" fmla="*/ 2147483647 w 114"/>
                <a:gd name="T7" fmla="*/ 2147483647 h 85"/>
                <a:gd name="T8" fmla="*/ 2147483647 w 114"/>
                <a:gd name="T9" fmla="*/ 2147483647 h 85"/>
                <a:gd name="T10" fmla="*/ 2147483647 w 114"/>
                <a:gd name="T11" fmla="*/ 2147483647 h 85"/>
                <a:gd name="T12" fmla="*/ 2147483647 w 114"/>
                <a:gd name="T13" fmla="*/ 2147483647 h 85"/>
                <a:gd name="T14" fmla="*/ 2147483647 w 114"/>
                <a:gd name="T15" fmla="*/ 2147483647 h 85"/>
                <a:gd name="T16" fmla="*/ 2147483647 w 114"/>
                <a:gd name="T17" fmla="*/ 2147483647 h 85"/>
                <a:gd name="T18" fmla="*/ 2147483647 w 114"/>
                <a:gd name="T19" fmla="*/ 2147483647 h 85"/>
                <a:gd name="T20" fmla="*/ 2147483647 w 114"/>
                <a:gd name="T21" fmla="*/ 2147483647 h 85"/>
                <a:gd name="T22" fmla="*/ 2147483647 w 114"/>
                <a:gd name="T23" fmla="*/ 0 h 85"/>
                <a:gd name="T24" fmla="*/ 2147483647 w 114"/>
                <a:gd name="T25" fmla="*/ 2147483647 h 85"/>
                <a:gd name="T26" fmla="*/ 2147483647 w 114"/>
                <a:gd name="T27" fmla="*/ 2147483647 h 85"/>
                <a:gd name="T28" fmla="*/ 0 w 114"/>
                <a:gd name="T29" fmla="*/ 2147483647 h 85"/>
                <a:gd name="T30" fmla="*/ 2147483647 w 114"/>
                <a:gd name="T31" fmla="*/ 2147483647 h 85"/>
                <a:gd name="T32" fmla="*/ 2147483647 w 114"/>
                <a:gd name="T33" fmla="*/ 2147483647 h 85"/>
                <a:gd name="T34" fmla="*/ 2147483647 w 114"/>
                <a:gd name="T35" fmla="*/ 2147483647 h 85"/>
                <a:gd name="T36" fmla="*/ 2147483647 w 114"/>
                <a:gd name="T37" fmla="*/ 2147483647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4"/>
                <a:gd name="T58" fmla="*/ 0 h 85"/>
                <a:gd name="T59" fmla="*/ 114 w 114"/>
                <a:gd name="T60" fmla="*/ 85 h 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305"/>
            <p:cNvSpPr>
              <a:spLocks/>
            </p:cNvSpPr>
            <p:nvPr/>
          </p:nvSpPr>
          <p:spPr bwMode="auto">
            <a:xfrm>
              <a:off x="4081463" y="3963988"/>
              <a:ext cx="298450" cy="319087"/>
            </a:xfrm>
            <a:custGeom>
              <a:avLst/>
              <a:gdLst>
                <a:gd name="T0" fmla="*/ 2147483647 w 38"/>
                <a:gd name="T1" fmla="*/ 2147483647 h 41"/>
                <a:gd name="T2" fmla="*/ 2147483647 w 38"/>
                <a:gd name="T3" fmla="*/ 2147483647 h 41"/>
                <a:gd name="T4" fmla="*/ 2147483647 w 38"/>
                <a:gd name="T5" fmla="*/ 2147483647 h 41"/>
                <a:gd name="T6" fmla="*/ 2147483647 w 38"/>
                <a:gd name="T7" fmla="*/ 2147483647 h 41"/>
                <a:gd name="T8" fmla="*/ 2147483647 w 38"/>
                <a:gd name="T9" fmla="*/ 2147483647 h 41"/>
                <a:gd name="T10" fmla="*/ 2147483647 w 38"/>
                <a:gd name="T11" fmla="*/ 2147483647 h 41"/>
                <a:gd name="T12" fmla="*/ 2147483647 w 38"/>
                <a:gd name="T13" fmla="*/ 2147483647 h 41"/>
                <a:gd name="T14" fmla="*/ 2147483647 w 38"/>
                <a:gd name="T15" fmla="*/ 2147483647 h 41"/>
                <a:gd name="T16" fmla="*/ 2147483647 w 38"/>
                <a:gd name="T17" fmla="*/ 2147483647 h 41"/>
                <a:gd name="T18" fmla="*/ 2147483647 w 38"/>
                <a:gd name="T19" fmla="*/ 2147483647 h 41"/>
                <a:gd name="T20" fmla="*/ 2147483647 w 38"/>
                <a:gd name="T21" fmla="*/ 2147483647 h 41"/>
                <a:gd name="T22" fmla="*/ 2147483647 w 38"/>
                <a:gd name="T23" fmla="*/ 2147483647 h 41"/>
                <a:gd name="T24" fmla="*/ 2147483647 w 38"/>
                <a:gd name="T25" fmla="*/ 2147483647 h 41"/>
                <a:gd name="T26" fmla="*/ 2147483647 w 38"/>
                <a:gd name="T27" fmla="*/ 0 h 41"/>
                <a:gd name="T28" fmla="*/ 2147483647 w 38"/>
                <a:gd name="T29" fmla="*/ 2147483647 h 41"/>
                <a:gd name="T30" fmla="*/ 2147483647 w 38"/>
                <a:gd name="T31" fmla="*/ 2147483647 h 41"/>
                <a:gd name="T32" fmla="*/ 2147483647 w 38"/>
                <a:gd name="T33" fmla="*/ 2147483647 h 41"/>
                <a:gd name="T34" fmla="*/ 2147483647 w 38"/>
                <a:gd name="T35" fmla="*/ 2147483647 h 41"/>
                <a:gd name="T36" fmla="*/ 2147483647 w 38"/>
                <a:gd name="T37" fmla="*/ 2147483647 h 41"/>
                <a:gd name="T38" fmla="*/ 2147483647 w 38"/>
                <a:gd name="T39" fmla="*/ 2147483647 h 41"/>
                <a:gd name="T40" fmla="*/ 0 w 38"/>
                <a:gd name="T41" fmla="*/ 2147483647 h 41"/>
                <a:gd name="T42" fmla="*/ 2147483647 w 38"/>
                <a:gd name="T43" fmla="*/ 2147483647 h 41"/>
                <a:gd name="T44" fmla="*/ 2147483647 w 38"/>
                <a:gd name="T45" fmla="*/ 2147483647 h 41"/>
                <a:gd name="T46" fmla="*/ 2147483647 w 38"/>
                <a:gd name="T47" fmla="*/ 2147483647 h 41"/>
                <a:gd name="T48" fmla="*/ 2147483647 w 38"/>
                <a:gd name="T49" fmla="*/ 2147483647 h 41"/>
                <a:gd name="T50" fmla="*/ 2147483647 w 38"/>
                <a:gd name="T51" fmla="*/ 2147483647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8"/>
                <a:gd name="T79" fmla="*/ 0 h 41"/>
                <a:gd name="T80" fmla="*/ 38 w 38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306"/>
            <p:cNvSpPr>
              <a:spLocks/>
            </p:cNvSpPr>
            <p:nvPr/>
          </p:nvSpPr>
          <p:spPr bwMode="auto">
            <a:xfrm>
              <a:off x="5108575" y="3830638"/>
              <a:ext cx="282575" cy="273050"/>
            </a:xfrm>
            <a:custGeom>
              <a:avLst/>
              <a:gdLst>
                <a:gd name="T0" fmla="*/ 0 w 36"/>
                <a:gd name="T1" fmla="*/ 2147483647 h 35"/>
                <a:gd name="T2" fmla="*/ 2147483647 w 36"/>
                <a:gd name="T3" fmla="*/ 2147483647 h 35"/>
                <a:gd name="T4" fmla="*/ 2147483647 w 36"/>
                <a:gd name="T5" fmla="*/ 2147483647 h 35"/>
                <a:gd name="T6" fmla="*/ 2147483647 w 36"/>
                <a:gd name="T7" fmla="*/ 2147483647 h 35"/>
                <a:gd name="T8" fmla="*/ 2147483647 w 36"/>
                <a:gd name="T9" fmla="*/ 2147483647 h 35"/>
                <a:gd name="T10" fmla="*/ 2147483647 w 36"/>
                <a:gd name="T11" fmla="*/ 2147483647 h 35"/>
                <a:gd name="T12" fmla="*/ 2147483647 w 36"/>
                <a:gd name="T13" fmla="*/ 2147483647 h 35"/>
                <a:gd name="T14" fmla="*/ 2147483647 w 36"/>
                <a:gd name="T15" fmla="*/ 2147483647 h 35"/>
                <a:gd name="T16" fmla="*/ 2147483647 w 36"/>
                <a:gd name="T17" fmla="*/ 2147483647 h 35"/>
                <a:gd name="T18" fmla="*/ 2147483647 w 36"/>
                <a:gd name="T19" fmla="*/ 2147483647 h 35"/>
                <a:gd name="T20" fmla="*/ 2147483647 w 36"/>
                <a:gd name="T21" fmla="*/ 2147483647 h 35"/>
                <a:gd name="T22" fmla="*/ 2147483647 w 36"/>
                <a:gd name="T23" fmla="*/ 2147483647 h 35"/>
                <a:gd name="T24" fmla="*/ 2147483647 w 36"/>
                <a:gd name="T25" fmla="*/ 2147483647 h 35"/>
                <a:gd name="T26" fmla="*/ 2147483647 w 36"/>
                <a:gd name="T27" fmla="*/ 2147483647 h 35"/>
                <a:gd name="T28" fmla="*/ 2147483647 w 36"/>
                <a:gd name="T29" fmla="*/ 2147483647 h 35"/>
                <a:gd name="T30" fmla="*/ 2147483647 w 36"/>
                <a:gd name="T31" fmla="*/ 2147483647 h 35"/>
                <a:gd name="T32" fmla="*/ 2147483647 w 36"/>
                <a:gd name="T33" fmla="*/ 2147483647 h 35"/>
                <a:gd name="T34" fmla="*/ 2147483647 w 36"/>
                <a:gd name="T35" fmla="*/ 2147483647 h 35"/>
                <a:gd name="T36" fmla="*/ 2147483647 w 36"/>
                <a:gd name="T37" fmla="*/ 2147483647 h 35"/>
                <a:gd name="T38" fmla="*/ 2147483647 w 36"/>
                <a:gd name="T39" fmla="*/ 2147483647 h 35"/>
                <a:gd name="T40" fmla="*/ 2147483647 w 36"/>
                <a:gd name="T41" fmla="*/ 0 h 35"/>
                <a:gd name="T42" fmla="*/ 2147483647 w 36"/>
                <a:gd name="T43" fmla="*/ 0 h 35"/>
                <a:gd name="T44" fmla="*/ 2147483647 w 36"/>
                <a:gd name="T45" fmla="*/ 2147483647 h 35"/>
                <a:gd name="T46" fmla="*/ 0 w 36"/>
                <a:gd name="T47" fmla="*/ 2147483647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"/>
                <a:gd name="T73" fmla="*/ 0 h 35"/>
                <a:gd name="T74" fmla="*/ 36 w 36"/>
                <a:gd name="T75" fmla="*/ 35 h 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307"/>
            <p:cNvSpPr>
              <a:spLocks/>
            </p:cNvSpPr>
            <p:nvPr/>
          </p:nvSpPr>
          <p:spPr bwMode="auto">
            <a:xfrm>
              <a:off x="4722813" y="3783013"/>
              <a:ext cx="409575" cy="388937"/>
            </a:xfrm>
            <a:custGeom>
              <a:avLst/>
              <a:gdLst>
                <a:gd name="T0" fmla="*/ 2147483647 w 52"/>
                <a:gd name="T1" fmla="*/ 2147483647 h 50"/>
                <a:gd name="T2" fmla="*/ 2147483647 w 52"/>
                <a:gd name="T3" fmla="*/ 2147483647 h 50"/>
                <a:gd name="T4" fmla="*/ 2147483647 w 52"/>
                <a:gd name="T5" fmla="*/ 2147483647 h 50"/>
                <a:gd name="T6" fmla="*/ 0 w 52"/>
                <a:gd name="T7" fmla="*/ 2147483647 h 50"/>
                <a:gd name="T8" fmla="*/ 0 w 52"/>
                <a:gd name="T9" fmla="*/ 2147483647 h 50"/>
                <a:gd name="T10" fmla="*/ 2147483647 w 52"/>
                <a:gd name="T11" fmla="*/ 2147483647 h 50"/>
                <a:gd name="T12" fmla="*/ 2147483647 w 52"/>
                <a:gd name="T13" fmla="*/ 2147483647 h 50"/>
                <a:gd name="T14" fmla="*/ 2147483647 w 52"/>
                <a:gd name="T15" fmla="*/ 2147483647 h 50"/>
                <a:gd name="T16" fmla="*/ 2147483647 w 52"/>
                <a:gd name="T17" fmla="*/ 2147483647 h 50"/>
                <a:gd name="T18" fmla="*/ 2147483647 w 52"/>
                <a:gd name="T19" fmla="*/ 2147483647 h 50"/>
                <a:gd name="T20" fmla="*/ 2147483647 w 52"/>
                <a:gd name="T21" fmla="*/ 2147483647 h 50"/>
                <a:gd name="T22" fmla="*/ 2147483647 w 52"/>
                <a:gd name="T23" fmla="*/ 2147483647 h 50"/>
                <a:gd name="T24" fmla="*/ 2147483647 w 52"/>
                <a:gd name="T25" fmla="*/ 2147483647 h 50"/>
                <a:gd name="T26" fmla="*/ 2147483647 w 52"/>
                <a:gd name="T27" fmla="*/ 2147483647 h 50"/>
                <a:gd name="T28" fmla="*/ 2147483647 w 52"/>
                <a:gd name="T29" fmla="*/ 2147483647 h 50"/>
                <a:gd name="T30" fmla="*/ 2147483647 w 52"/>
                <a:gd name="T31" fmla="*/ 2147483647 h 50"/>
                <a:gd name="T32" fmla="*/ 2147483647 w 52"/>
                <a:gd name="T33" fmla="*/ 2147483647 h 50"/>
                <a:gd name="T34" fmla="*/ 2147483647 w 52"/>
                <a:gd name="T35" fmla="*/ 2147483647 h 50"/>
                <a:gd name="T36" fmla="*/ 2147483647 w 52"/>
                <a:gd name="T37" fmla="*/ 2147483647 h 50"/>
                <a:gd name="T38" fmla="*/ 2147483647 w 52"/>
                <a:gd name="T39" fmla="*/ 2147483647 h 50"/>
                <a:gd name="T40" fmla="*/ 2147483647 w 52"/>
                <a:gd name="T41" fmla="*/ 2147483647 h 50"/>
                <a:gd name="T42" fmla="*/ 2147483647 w 52"/>
                <a:gd name="T43" fmla="*/ 2147483647 h 50"/>
                <a:gd name="T44" fmla="*/ 2147483647 w 52"/>
                <a:gd name="T45" fmla="*/ 2147483647 h 50"/>
                <a:gd name="T46" fmla="*/ 2147483647 w 52"/>
                <a:gd name="T47" fmla="*/ 2147483647 h 50"/>
                <a:gd name="T48" fmla="*/ 2147483647 w 52"/>
                <a:gd name="T49" fmla="*/ 2147483647 h 50"/>
                <a:gd name="T50" fmla="*/ 2147483647 w 52"/>
                <a:gd name="T51" fmla="*/ 2147483647 h 50"/>
                <a:gd name="T52" fmla="*/ 2147483647 w 52"/>
                <a:gd name="T53" fmla="*/ 2147483647 h 50"/>
                <a:gd name="T54" fmla="*/ 2147483647 w 52"/>
                <a:gd name="T55" fmla="*/ 2147483647 h 50"/>
                <a:gd name="T56" fmla="*/ 2147483647 w 52"/>
                <a:gd name="T57" fmla="*/ 2147483647 h 50"/>
                <a:gd name="T58" fmla="*/ 2147483647 w 52"/>
                <a:gd name="T59" fmla="*/ 2147483647 h 50"/>
                <a:gd name="T60" fmla="*/ 2147483647 w 52"/>
                <a:gd name="T61" fmla="*/ 2147483647 h 50"/>
                <a:gd name="T62" fmla="*/ 2147483647 w 52"/>
                <a:gd name="T63" fmla="*/ 2147483647 h 50"/>
                <a:gd name="T64" fmla="*/ 2147483647 w 52"/>
                <a:gd name="T65" fmla="*/ 2147483647 h 50"/>
                <a:gd name="T66" fmla="*/ 2147483647 w 52"/>
                <a:gd name="T67" fmla="*/ 0 h 50"/>
                <a:gd name="T68" fmla="*/ 2147483647 w 52"/>
                <a:gd name="T69" fmla="*/ 2147483647 h 50"/>
                <a:gd name="T70" fmla="*/ 2147483647 w 52"/>
                <a:gd name="T71" fmla="*/ 2147483647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2"/>
                <a:gd name="T109" fmla="*/ 0 h 50"/>
                <a:gd name="T110" fmla="*/ 52 w 52"/>
                <a:gd name="T111" fmla="*/ 50 h 5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308"/>
            <p:cNvSpPr>
              <a:spLocks/>
            </p:cNvSpPr>
            <p:nvPr/>
          </p:nvSpPr>
          <p:spPr bwMode="auto">
            <a:xfrm>
              <a:off x="4683125" y="3667125"/>
              <a:ext cx="103188" cy="193675"/>
            </a:xfrm>
            <a:custGeom>
              <a:avLst/>
              <a:gdLst>
                <a:gd name="T0" fmla="*/ 2147483647 w 78"/>
                <a:gd name="T1" fmla="*/ 2147483647 h 150"/>
                <a:gd name="T2" fmla="*/ 2147483647 w 78"/>
                <a:gd name="T3" fmla="*/ 2147483647 h 150"/>
                <a:gd name="T4" fmla="*/ 2147483647 w 78"/>
                <a:gd name="T5" fmla="*/ 2147483647 h 150"/>
                <a:gd name="T6" fmla="*/ 0 w 78"/>
                <a:gd name="T7" fmla="*/ 2147483647 h 150"/>
                <a:gd name="T8" fmla="*/ 0 w 78"/>
                <a:gd name="T9" fmla="*/ 2147483647 h 150"/>
                <a:gd name="T10" fmla="*/ 2147483647 w 78"/>
                <a:gd name="T11" fmla="*/ 2147483647 h 150"/>
                <a:gd name="T12" fmla="*/ 2147483647 w 78"/>
                <a:gd name="T13" fmla="*/ 2147483647 h 150"/>
                <a:gd name="T14" fmla="*/ 2147483647 w 78"/>
                <a:gd name="T15" fmla="*/ 2147483647 h 150"/>
                <a:gd name="T16" fmla="*/ 2147483647 w 78"/>
                <a:gd name="T17" fmla="*/ 2147483647 h 150"/>
                <a:gd name="T18" fmla="*/ 2147483647 w 78"/>
                <a:gd name="T19" fmla="*/ 2147483647 h 150"/>
                <a:gd name="T20" fmla="*/ 2147483647 w 78"/>
                <a:gd name="T21" fmla="*/ 2147483647 h 150"/>
                <a:gd name="T22" fmla="*/ 2147483647 w 78"/>
                <a:gd name="T23" fmla="*/ 2147483647 h 150"/>
                <a:gd name="T24" fmla="*/ 2147483647 w 78"/>
                <a:gd name="T25" fmla="*/ 2147483647 h 150"/>
                <a:gd name="T26" fmla="*/ 2147483647 w 78"/>
                <a:gd name="T27" fmla="*/ 2147483647 h 150"/>
                <a:gd name="T28" fmla="*/ 2147483647 w 78"/>
                <a:gd name="T29" fmla="*/ 2147483647 h 150"/>
                <a:gd name="T30" fmla="*/ 2147483647 w 78"/>
                <a:gd name="T31" fmla="*/ 2147483647 h 150"/>
                <a:gd name="T32" fmla="*/ 2147483647 w 78"/>
                <a:gd name="T33" fmla="*/ 2147483647 h 150"/>
                <a:gd name="T34" fmla="*/ 2147483647 w 78"/>
                <a:gd name="T35" fmla="*/ 2147483647 h 150"/>
                <a:gd name="T36" fmla="*/ 2147483647 w 78"/>
                <a:gd name="T37" fmla="*/ 0 h 150"/>
                <a:gd name="T38" fmla="*/ 2147483647 w 78"/>
                <a:gd name="T39" fmla="*/ 0 h 150"/>
                <a:gd name="T40" fmla="*/ 2147483647 w 78"/>
                <a:gd name="T41" fmla="*/ 2147483647 h 150"/>
                <a:gd name="T42" fmla="*/ 2147483647 w 78"/>
                <a:gd name="T43" fmla="*/ 2147483647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8"/>
                <a:gd name="T67" fmla="*/ 0 h 150"/>
                <a:gd name="T68" fmla="*/ 78 w 78"/>
                <a:gd name="T69" fmla="*/ 150 h 1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309"/>
            <p:cNvSpPr>
              <a:spLocks/>
            </p:cNvSpPr>
            <p:nvPr/>
          </p:nvSpPr>
          <p:spPr bwMode="auto">
            <a:xfrm>
              <a:off x="4176713" y="3713163"/>
              <a:ext cx="296862" cy="227012"/>
            </a:xfrm>
            <a:custGeom>
              <a:avLst/>
              <a:gdLst>
                <a:gd name="T0" fmla="*/ 2147483647 w 228"/>
                <a:gd name="T1" fmla="*/ 2147483647 h 174"/>
                <a:gd name="T2" fmla="*/ 2147483647 w 228"/>
                <a:gd name="T3" fmla="*/ 2147483647 h 174"/>
                <a:gd name="T4" fmla="*/ 2147483647 w 228"/>
                <a:gd name="T5" fmla="*/ 2147483647 h 174"/>
                <a:gd name="T6" fmla="*/ 2147483647 w 228"/>
                <a:gd name="T7" fmla="*/ 2147483647 h 174"/>
                <a:gd name="T8" fmla="*/ 2147483647 w 228"/>
                <a:gd name="T9" fmla="*/ 2147483647 h 174"/>
                <a:gd name="T10" fmla="*/ 2147483647 w 228"/>
                <a:gd name="T11" fmla="*/ 2147483647 h 174"/>
                <a:gd name="T12" fmla="*/ 2147483647 w 228"/>
                <a:gd name="T13" fmla="*/ 2147483647 h 174"/>
                <a:gd name="T14" fmla="*/ 2147483647 w 228"/>
                <a:gd name="T15" fmla="*/ 2147483647 h 174"/>
                <a:gd name="T16" fmla="*/ 2147483647 w 228"/>
                <a:gd name="T17" fmla="*/ 2147483647 h 174"/>
                <a:gd name="T18" fmla="*/ 2147483647 w 228"/>
                <a:gd name="T19" fmla="*/ 2147483647 h 174"/>
                <a:gd name="T20" fmla="*/ 2147483647 w 228"/>
                <a:gd name="T21" fmla="*/ 2147483647 h 174"/>
                <a:gd name="T22" fmla="*/ 2147483647 w 228"/>
                <a:gd name="T23" fmla="*/ 2147483647 h 174"/>
                <a:gd name="T24" fmla="*/ 2147483647 w 228"/>
                <a:gd name="T25" fmla="*/ 2147483647 h 174"/>
                <a:gd name="T26" fmla="*/ 2147483647 w 228"/>
                <a:gd name="T27" fmla="*/ 0 h 174"/>
                <a:gd name="T28" fmla="*/ 2147483647 w 228"/>
                <a:gd name="T29" fmla="*/ 2147483647 h 174"/>
                <a:gd name="T30" fmla="*/ 2147483647 w 228"/>
                <a:gd name="T31" fmla="*/ 2147483647 h 174"/>
                <a:gd name="T32" fmla="*/ 2147483647 w 228"/>
                <a:gd name="T33" fmla="*/ 2147483647 h 174"/>
                <a:gd name="T34" fmla="*/ 2147483647 w 228"/>
                <a:gd name="T35" fmla="*/ 2147483647 h 174"/>
                <a:gd name="T36" fmla="*/ 2147483647 w 228"/>
                <a:gd name="T37" fmla="*/ 2147483647 h 174"/>
                <a:gd name="T38" fmla="*/ 0 w 228"/>
                <a:gd name="T39" fmla="*/ 2147483647 h 174"/>
                <a:gd name="T40" fmla="*/ 2147483647 w 228"/>
                <a:gd name="T41" fmla="*/ 2147483647 h 174"/>
                <a:gd name="T42" fmla="*/ 2147483647 w 228"/>
                <a:gd name="T43" fmla="*/ 2147483647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8"/>
                <a:gd name="T67" fmla="*/ 0 h 174"/>
                <a:gd name="T68" fmla="*/ 228 w 228"/>
                <a:gd name="T69" fmla="*/ 174 h 17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310"/>
            <p:cNvSpPr>
              <a:spLocks/>
            </p:cNvSpPr>
            <p:nvPr/>
          </p:nvSpPr>
          <p:spPr bwMode="auto">
            <a:xfrm>
              <a:off x="4087813" y="3940175"/>
              <a:ext cx="204787" cy="177800"/>
            </a:xfrm>
            <a:custGeom>
              <a:avLst/>
              <a:gdLst>
                <a:gd name="T0" fmla="*/ 2147483647 w 26"/>
                <a:gd name="T1" fmla="*/ 2147483647 h 23"/>
                <a:gd name="T2" fmla="*/ 2147483647 w 26"/>
                <a:gd name="T3" fmla="*/ 2147483647 h 23"/>
                <a:gd name="T4" fmla="*/ 2147483647 w 26"/>
                <a:gd name="T5" fmla="*/ 2147483647 h 23"/>
                <a:gd name="T6" fmla="*/ 2147483647 w 26"/>
                <a:gd name="T7" fmla="*/ 2147483647 h 23"/>
                <a:gd name="T8" fmla="*/ 2147483647 w 26"/>
                <a:gd name="T9" fmla="*/ 2147483647 h 23"/>
                <a:gd name="T10" fmla="*/ 2147483647 w 26"/>
                <a:gd name="T11" fmla="*/ 2147483647 h 23"/>
                <a:gd name="T12" fmla="*/ 2147483647 w 26"/>
                <a:gd name="T13" fmla="*/ 0 h 23"/>
                <a:gd name="T14" fmla="*/ 2147483647 w 26"/>
                <a:gd name="T15" fmla="*/ 0 h 23"/>
                <a:gd name="T16" fmla="*/ 2147483647 w 26"/>
                <a:gd name="T17" fmla="*/ 2147483647 h 23"/>
                <a:gd name="T18" fmla="*/ 2147483647 w 26"/>
                <a:gd name="T19" fmla="*/ 2147483647 h 23"/>
                <a:gd name="T20" fmla="*/ 0 w 26"/>
                <a:gd name="T21" fmla="*/ 2147483647 h 23"/>
                <a:gd name="T22" fmla="*/ 2147483647 w 26"/>
                <a:gd name="T23" fmla="*/ 2147483647 h 23"/>
                <a:gd name="T24" fmla="*/ 2147483647 w 26"/>
                <a:gd name="T25" fmla="*/ 2147483647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23"/>
                <a:gd name="T41" fmla="*/ 26 w 2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311"/>
            <p:cNvSpPr>
              <a:spLocks/>
            </p:cNvSpPr>
            <p:nvPr/>
          </p:nvSpPr>
          <p:spPr bwMode="auto">
            <a:xfrm>
              <a:off x="4097338" y="4337050"/>
              <a:ext cx="61912" cy="47625"/>
            </a:xfrm>
            <a:custGeom>
              <a:avLst/>
              <a:gdLst>
                <a:gd name="T0" fmla="*/ 2147483647 w 48"/>
                <a:gd name="T1" fmla="*/ 2147483647 h 36"/>
                <a:gd name="T2" fmla="*/ 2147483647 w 48"/>
                <a:gd name="T3" fmla="*/ 2147483647 h 36"/>
                <a:gd name="T4" fmla="*/ 2147483647 w 48"/>
                <a:gd name="T5" fmla="*/ 0 h 36"/>
                <a:gd name="T6" fmla="*/ 2147483647 w 48"/>
                <a:gd name="T7" fmla="*/ 0 h 36"/>
                <a:gd name="T8" fmla="*/ 2147483647 w 48"/>
                <a:gd name="T9" fmla="*/ 2147483647 h 36"/>
                <a:gd name="T10" fmla="*/ 0 w 48"/>
                <a:gd name="T11" fmla="*/ 2147483647 h 36"/>
                <a:gd name="T12" fmla="*/ 2147483647 w 48"/>
                <a:gd name="T13" fmla="*/ 2147483647 h 36"/>
                <a:gd name="T14" fmla="*/ 2147483647 w 48"/>
                <a:gd name="T15" fmla="*/ 2147483647 h 36"/>
                <a:gd name="T16" fmla="*/ 2147483647 w 48"/>
                <a:gd name="T17" fmla="*/ 2147483647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36"/>
                <a:gd name="T29" fmla="*/ 48 w 48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312"/>
            <p:cNvSpPr>
              <a:spLocks/>
            </p:cNvSpPr>
            <p:nvPr/>
          </p:nvSpPr>
          <p:spPr bwMode="auto">
            <a:xfrm>
              <a:off x="5046663" y="4065588"/>
              <a:ext cx="406400" cy="498475"/>
            </a:xfrm>
            <a:custGeom>
              <a:avLst/>
              <a:gdLst>
                <a:gd name="T0" fmla="*/ 2147483647 w 52"/>
                <a:gd name="T1" fmla="*/ 2147483647 h 64"/>
                <a:gd name="T2" fmla="*/ 2147483647 w 52"/>
                <a:gd name="T3" fmla="*/ 2147483647 h 64"/>
                <a:gd name="T4" fmla="*/ 2147483647 w 52"/>
                <a:gd name="T5" fmla="*/ 2147483647 h 64"/>
                <a:gd name="T6" fmla="*/ 2147483647 w 52"/>
                <a:gd name="T7" fmla="*/ 2147483647 h 64"/>
                <a:gd name="T8" fmla="*/ 2147483647 w 52"/>
                <a:gd name="T9" fmla="*/ 2147483647 h 64"/>
                <a:gd name="T10" fmla="*/ 2147483647 w 52"/>
                <a:gd name="T11" fmla="*/ 2147483647 h 64"/>
                <a:gd name="T12" fmla="*/ 2147483647 w 52"/>
                <a:gd name="T13" fmla="*/ 2147483647 h 64"/>
                <a:gd name="T14" fmla="*/ 2147483647 w 52"/>
                <a:gd name="T15" fmla="*/ 2147483647 h 64"/>
                <a:gd name="T16" fmla="*/ 2147483647 w 52"/>
                <a:gd name="T17" fmla="*/ 2147483647 h 64"/>
                <a:gd name="T18" fmla="*/ 0 w 52"/>
                <a:gd name="T19" fmla="*/ 2147483647 h 64"/>
                <a:gd name="T20" fmla="*/ 2147483647 w 52"/>
                <a:gd name="T21" fmla="*/ 2147483647 h 64"/>
                <a:gd name="T22" fmla="*/ 2147483647 w 52"/>
                <a:gd name="T23" fmla="*/ 2147483647 h 64"/>
                <a:gd name="T24" fmla="*/ 2147483647 w 52"/>
                <a:gd name="T25" fmla="*/ 2147483647 h 64"/>
                <a:gd name="T26" fmla="*/ 2147483647 w 52"/>
                <a:gd name="T27" fmla="*/ 2147483647 h 64"/>
                <a:gd name="T28" fmla="*/ 2147483647 w 52"/>
                <a:gd name="T29" fmla="*/ 2147483647 h 64"/>
                <a:gd name="T30" fmla="*/ 2147483647 w 52"/>
                <a:gd name="T31" fmla="*/ 2147483647 h 64"/>
                <a:gd name="T32" fmla="*/ 2147483647 w 52"/>
                <a:gd name="T33" fmla="*/ 2147483647 h 64"/>
                <a:gd name="T34" fmla="*/ 2147483647 w 52"/>
                <a:gd name="T35" fmla="*/ 2147483647 h 64"/>
                <a:gd name="T36" fmla="*/ 2147483647 w 52"/>
                <a:gd name="T37" fmla="*/ 2147483647 h 64"/>
                <a:gd name="T38" fmla="*/ 2147483647 w 52"/>
                <a:gd name="T39" fmla="*/ 2147483647 h 64"/>
                <a:gd name="T40" fmla="*/ 2147483647 w 52"/>
                <a:gd name="T41" fmla="*/ 2147483647 h 64"/>
                <a:gd name="T42" fmla="*/ 2147483647 w 52"/>
                <a:gd name="T43" fmla="*/ 2147483647 h 64"/>
                <a:gd name="T44" fmla="*/ 2147483647 w 52"/>
                <a:gd name="T45" fmla="*/ 2147483647 h 64"/>
                <a:gd name="T46" fmla="*/ 2147483647 w 52"/>
                <a:gd name="T47" fmla="*/ 2147483647 h 64"/>
                <a:gd name="T48" fmla="*/ 2147483647 w 52"/>
                <a:gd name="T49" fmla="*/ 2147483647 h 64"/>
                <a:gd name="T50" fmla="*/ 2147483647 w 52"/>
                <a:gd name="T51" fmla="*/ 2147483647 h 64"/>
                <a:gd name="T52" fmla="*/ 2147483647 w 52"/>
                <a:gd name="T53" fmla="*/ 2147483647 h 64"/>
                <a:gd name="T54" fmla="*/ 2147483647 w 52"/>
                <a:gd name="T55" fmla="*/ 2147483647 h 64"/>
                <a:gd name="T56" fmla="*/ 2147483647 w 52"/>
                <a:gd name="T57" fmla="*/ 2147483647 h 64"/>
                <a:gd name="T58" fmla="*/ 2147483647 w 52"/>
                <a:gd name="T59" fmla="*/ 2147483647 h 64"/>
                <a:gd name="T60" fmla="*/ 2147483647 w 52"/>
                <a:gd name="T61" fmla="*/ 2147483647 h 64"/>
                <a:gd name="T62" fmla="*/ 2147483647 w 52"/>
                <a:gd name="T63" fmla="*/ 2147483647 h 64"/>
                <a:gd name="T64" fmla="*/ 2147483647 w 52"/>
                <a:gd name="T65" fmla="*/ 2147483647 h 64"/>
                <a:gd name="T66" fmla="*/ 2147483647 w 52"/>
                <a:gd name="T67" fmla="*/ 2147483647 h 64"/>
                <a:gd name="T68" fmla="*/ 2147483647 w 52"/>
                <a:gd name="T69" fmla="*/ 2147483647 h 64"/>
                <a:gd name="T70" fmla="*/ 2147483647 w 52"/>
                <a:gd name="T71" fmla="*/ 0 h 64"/>
                <a:gd name="T72" fmla="*/ 2147483647 w 52"/>
                <a:gd name="T73" fmla="*/ 2147483647 h 64"/>
                <a:gd name="T74" fmla="*/ 2147483647 w 52"/>
                <a:gd name="T75" fmla="*/ 2147483647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2"/>
                <a:gd name="T115" fmla="*/ 0 h 64"/>
                <a:gd name="T116" fmla="*/ 52 w 52"/>
                <a:gd name="T117" fmla="*/ 64 h 6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313"/>
            <p:cNvSpPr>
              <a:spLocks/>
            </p:cNvSpPr>
            <p:nvPr/>
          </p:nvSpPr>
          <p:spPr bwMode="auto">
            <a:xfrm>
              <a:off x="4292600" y="4392613"/>
              <a:ext cx="149225" cy="147637"/>
            </a:xfrm>
            <a:custGeom>
              <a:avLst/>
              <a:gdLst>
                <a:gd name="T0" fmla="*/ 2147483647 w 19"/>
                <a:gd name="T1" fmla="*/ 2147483647 h 19"/>
                <a:gd name="T2" fmla="*/ 2147483647 w 19"/>
                <a:gd name="T3" fmla="*/ 2147483647 h 19"/>
                <a:gd name="T4" fmla="*/ 2147483647 w 19"/>
                <a:gd name="T5" fmla="*/ 2147483647 h 19"/>
                <a:gd name="T6" fmla="*/ 2147483647 w 19"/>
                <a:gd name="T7" fmla="*/ 2147483647 h 19"/>
                <a:gd name="T8" fmla="*/ 2147483647 w 19"/>
                <a:gd name="T9" fmla="*/ 2147483647 h 19"/>
                <a:gd name="T10" fmla="*/ 2147483647 w 19"/>
                <a:gd name="T11" fmla="*/ 2147483647 h 19"/>
                <a:gd name="T12" fmla="*/ 2147483647 w 19"/>
                <a:gd name="T13" fmla="*/ 0 h 19"/>
                <a:gd name="T14" fmla="*/ 2147483647 w 19"/>
                <a:gd name="T15" fmla="*/ 0 h 19"/>
                <a:gd name="T16" fmla="*/ 2147483647 w 19"/>
                <a:gd name="T17" fmla="*/ 0 h 19"/>
                <a:gd name="T18" fmla="*/ 2147483647 w 19"/>
                <a:gd name="T19" fmla="*/ 2147483647 h 19"/>
                <a:gd name="T20" fmla="*/ 2147483647 w 19"/>
                <a:gd name="T21" fmla="*/ 2147483647 h 19"/>
                <a:gd name="T22" fmla="*/ 2147483647 w 19"/>
                <a:gd name="T23" fmla="*/ 2147483647 h 19"/>
                <a:gd name="T24" fmla="*/ 2147483647 w 19"/>
                <a:gd name="T25" fmla="*/ 2147483647 h 19"/>
                <a:gd name="T26" fmla="*/ 0 w 19"/>
                <a:gd name="T27" fmla="*/ 2147483647 h 19"/>
                <a:gd name="T28" fmla="*/ 2147483647 w 19"/>
                <a:gd name="T29" fmla="*/ 2147483647 h 19"/>
                <a:gd name="T30" fmla="*/ 2147483647 w 19"/>
                <a:gd name="T31" fmla="*/ 2147483647 h 19"/>
                <a:gd name="T32" fmla="*/ 2147483647 w 19"/>
                <a:gd name="T33" fmla="*/ 2147483647 h 19"/>
                <a:gd name="T34" fmla="*/ 2147483647 w 19"/>
                <a:gd name="T35" fmla="*/ 2147483647 h 19"/>
                <a:gd name="T36" fmla="*/ 2147483647 w 19"/>
                <a:gd name="T37" fmla="*/ 2147483647 h 19"/>
                <a:gd name="T38" fmla="*/ 2147483647 w 19"/>
                <a:gd name="T39" fmla="*/ 2147483647 h 19"/>
                <a:gd name="T40" fmla="*/ 2147483647 w 19"/>
                <a:gd name="T41" fmla="*/ 2147483647 h 19"/>
                <a:gd name="T42" fmla="*/ 2147483647 w 19"/>
                <a:gd name="T43" fmla="*/ 2147483647 h 19"/>
                <a:gd name="T44" fmla="*/ 2147483647 w 19"/>
                <a:gd name="T45" fmla="*/ 2147483647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"/>
                <a:gd name="T70" fmla="*/ 0 h 19"/>
                <a:gd name="T71" fmla="*/ 19 w 19"/>
                <a:gd name="T72" fmla="*/ 19 h 1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314"/>
            <p:cNvSpPr>
              <a:spLocks/>
            </p:cNvSpPr>
            <p:nvPr/>
          </p:nvSpPr>
          <p:spPr bwMode="auto">
            <a:xfrm>
              <a:off x="4216400" y="4448175"/>
              <a:ext cx="106363" cy="92075"/>
            </a:xfrm>
            <a:custGeom>
              <a:avLst/>
              <a:gdLst>
                <a:gd name="T0" fmla="*/ 2147483647 w 14"/>
                <a:gd name="T1" fmla="*/ 2147483647 h 12"/>
                <a:gd name="T2" fmla="*/ 2147483647 w 14"/>
                <a:gd name="T3" fmla="*/ 2147483647 h 12"/>
                <a:gd name="T4" fmla="*/ 2147483647 w 14"/>
                <a:gd name="T5" fmla="*/ 2147483647 h 12"/>
                <a:gd name="T6" fmla="*/ 2147483647 w 14"/>
                <a:gd name="T7" fmla="*/ 2147483647 h 12"/>
                <a:gd name="T8" fmla="*/ 2147483647 w 14"/>
                <a:gd name="T9" fmla="*/ 2147483647 h 12"/>
                <a:gd name="T10" fmla="*/ 2147483647 w 14"/>
                <a:gd name="T11" fmla="*/ 0 h 12"/>
                <a:gd name="T12" fmla="*/ 2147483647 w 14"/>
                <a:gd name="T13" fmla="*/ 2147483647 h 12"/>
                <a:gd name="T14" fmla="*/ 2147483647 w 14"/>
                <a:gd name="T15" fmla="*/ 2147483647 h 12"/>
                <a:gd name="T16" fmla="*/ 0 w 14"/>
                <a:gd name="T17" fmla="*/ 2147483647 h 12"/>
                <a:gd name="T18" fmla="*/ 2147483647 w 14"/>
                <a:gd name="T19" fmla="*/ 2147483647 h 12"/>
                <a:gd name="T20" fmla="*/ 2147483647 w 14"/>
                <a:gd name="T21" fmla="*/ 2147483647 h 12"/>
                <a:gd name="T22" fmla="*/ 2147483647 w 14"/>
                <a:gd name="T23" fmla="*/ 2147483647 h 12"/>
                <a:gd name="T24" fmla="*/ 2147483647 w 14"/>
                <a:gd name="T25" fmla="*/ 2147483647 h 12"/>
                <a:gd name="T26" fmla="*/ 2147483647 w 14"/>
                <a:gd name="T27" fmla="*/ 2147483647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2"/>
                <a:gd name="T44" fmla="*/ 14 w 14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315"/>
            <p:cNvSpPr>
              <a:spLocks/>
            </p:cNvSpPr>
            <p:nvPr/>
          </p:nvSpPr>
          <p:spPr bwMode="auto">
            <a:xfrm>
              <a:off x="4167188" y="4416425"/>
              <a:ext cx="79375" cy="69850"/>
            </a:xfrm>
            <a:custGeom>
              <a:avLst/>
              <a:gdLst>
                <a:gd name="T0" fmla="*/ 2147483647 w 60"/>
                <a:gd name="T1" fmla="*/ 2147483647 h 54"/>
                <a:gd name="T2" fmla="*/ 2147483647 w 60"/>
                <a:gd name="T3" fmla="*/ 2147483647 h 54"/>
                <a:gd name="T4" fmla="*/ 2147483647 w 60"/>
                <a:gd name="T5" fmla="*/ 2147483647 h 54"/>
                <a:gd name="T6" fmla="*/ 2147483647 w 60"/>
                <a:gd name="T7" fmla="*/ 0 h 54"/>
                <a:gd name="T8" fmla="*/ 2147483647 w 60"/>
                <a:gd name="T9" fmla="*/ 0 h 54"/>
                <a:gd name="T10" fmla="*/ 2147483647 w 60"/>
                <a:gd name="T11" fmla="*/ 2147483647 h 54"/>
                <a:gd name="T12" fmla="*/ 0 w 60"/>
                <a:gd name="T13" fmla="*/ 2147483647 h 54"/>
                <a:gd name="T14" fmla="*/ 2147483647 w 60"/>
                <a:gd name="T15" fmla="*/ 2147483647 h 54"/>
                <a:gd name="T16" fmla="*/ 2147483647 w 60"/>
                <a:gd name="T17" fmla="*/ 2147483647 h 54"/>
                <a:gd name="T18" fmla="*/ 2147483647 w 60"/>
                <a:gd name="T19" fmla="*/ 2147483647 h 54"/>
                <a:gd name="T20" fmla="*/ 2147483647 w 60"/>
                <a:gd name="T21" fmla="*/ 2147483647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54"/>
                <a:gd name="T35" fmla="*/ 60 w 60"/>
                <a:gd name="T36" fmla="*/ 54 h 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Rectangle 316"/>
            <p:cNvSpPr>
              <a:spLocks noChangeArrowheads="1"/>
            </p:cNvSpPr>
            <p:nvPr/>
          </p:nvSpPr>
          <p:spPr bwMode="auto">
            <a:xfrm>
              <a:off x="4283075" y="3940175"/>
              <a:ext cx="9525" cy="238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15000"/>
                </a:spcBef>
              </a:pPr>
              <a:endParaRPr lang="en-US"/>
            </a:p>
          </p:txBody>
        </p:sp>
        <p:sp>
          <p:nvSpPr>
            <p:cNvPr id="2125" name="Freeform 317"/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7 w 390"/>
                <a:gd name="T1" fmla="*/ 2147483647 h 390"/>
                <a:gd name="T2" fmla="*/ 2147483647 w 390"/>
                <a:gd name="T3" fmla="*/ 2147483647 h 390"/>
                <a:gd name="T4" fmla="*/ 2147483647 w 390"/>
                <a:gd name="T5" fmla="*/ 2147483647 h 390"/>
                <a:gd name="T6" fmla="*/ 2147483647 w 390"/>
                <a:gd name="T7" fmla="*/ 2147483647 h 390"/>
                <a:gd name="T8" fmla="*/ 2147483647 w 390"/>
                <a:gd name="T9" fmla="*/ 2147483647 h 390"/>
                <a:gd name="T10" fmla="*/ 2147483647 w 390"/>
                <a:gd name="T11" fmla="*/ 2147483647 h 390"/>
                <a:gd name="T12" fmla="*/ 2147483647 w 390"/>
                <a:gd name="T13" fmla="*/ 2147483647 h 390"/>
                <a:gd name="T14" fmla="*/ 2147483647 w 390"/>
                <a:gd name="T15" fmla="*/ 2147483647 h 390"/>
                <a:gd name="T16" fmla="*/ 2147483647 w 390"/>
                <a:gd name="T17" fmla="*/ 2147483647 h 390"/>
                <a:gd name="T18" fmla="*/ 2147483647 w 390"/>
                <a:gd name="T19" fmla="*/ 2147483647 h 390"/>
                <a:gd name="T20" fmla="*/ 2147483647 w 390"/>
                <a:gd name="T21" fmla="*/ 2147483647 h 390"/>
                <a:gd name="T22" fmla="*/ 2147483647 w 390"/>
                <a:gd name="T23" fmla="*/ 2147483647 h 390"/>
                <a:gd name="T24" fmla="*/ 2147483647 w 390"/>
                <a:gd name="T25" fmla="*/ 2147483647 h 390"/>
                <a:gd name="T26" fmla="*/ 2147483647 w 390"/>
                <a:gd name="T27" fmla="*/ 2147483647 h 390"/>
                <a:gd name="T28" fmla="*/ 2147483647 w 390"/>
                <a:gd name="T29" fmla="*/ 2147483647 h 390"/>
                <a:gd name="T30" fmla="*/ 2147483647 w 390"/>
                <a:gd name="T31" fmla="*/ 2147483647 h 390"/>
                <a:gd name="T32" fmla="*/ 2147483647 w 390"/>
                <a:gd name="T33" fmla="*/ 2147483647 h 390"/>
                <a:gd name="T34" fmla="*/ 2147483647 w 390"/>
                <a:gd name="T35" fmla="*/ 2147483647 h 390"/>
                <a:gd name="T36" fmla="*/ 2147483647 w 390"/>
                <a:gd name="T37" fmla="*/ 2147483647 h 390"/>
                <a:gd name="T38" fmla="*/ 2147483647 w 390"/>
                <a:gd name="T39" fmla="*/ 2147483647 h 390"/>
                <a:gd name="T40" fmla="*/ 2147483647 w 390"/>
                <a:gd name="T41" fmla="*/ 2147483647 h 390"/>
                <a:gd name="T42" fmla="*/ 2147483647 w 390"/>
                <a:gd name="T43" fmla="*/ 2147483647 h 390"/>
                <a:gd name="T44" fmla="*/ 2147483647 w 390"/>
                <a:gd name="T45" fmla="*/ 2147483647 h 390"/>
                <a:gd name="T46" fmla="*/ 2147483647 w 390"/>
                <a:gd name="T47" fmla="*/ 2147483647 h 390"/>
                <a:gd name="T48" fmla="*/ 2147483647 w 390"/>
                <a:gd name="T49" fmla="*/ 0 h 390"/>
                <a:gd name="T50" fmla="*/ 2147483647 w 390"/>
                <a:gd name="T51" fmla="*/ 2147483647 h 390"/>
                <a:gd name="T52" fmla="*/ 2147483647 w 390"/>
                <a:gd name="T53" fmla="*/ 2147483647 h 390"/>
                <a:gd name="T54" fmla="*/ 2147483647 w 390"/>
                <a:gd name="T55" fmla="*/ 2147483647 h 390"/>
                <a:gd name="T56" fmla="*/ 2147483647 w 390"/>
                <a:gd name="T57" fmla="*/ 2147483647 h 390"/>
                <a:gd name="T58" fmla="*/ 2147483647 w 390"/>
                <a:gd name="T59" fmla="*/ 2147483647 h 390"/>
                <a:gd name="T60" fmla="*/ 2147483647 w 390"/>
                <a:gd name="T61" fmla="*/ 2147483647 h 390"/>
                <a:gd name="T62" fmla="*/ 2147483647 w 390"/>
                <a:gd name="T63" fmla="*/ 2147483647 h 390"/>
                <a:gd name="T64" fmla="*/ 2147483647 w 390"/>
                <a:gd name="T65" fmla="*/ 2147483647 h 390"/>
                <a:gd name="T66" fmla="*/ 2147483647 w 390"/>
                <a:gd name="T67" fmla="*/ 2147483647 h 390"/>
                <a:gd name="T68" fmla="*/ 2147483647 w 390"/>
                <a:gd name="T69" fmla="*/ 2147483647 h 390"/>
                <a:gd name="T70" fmla="*/ 2147483647 w 390"/>
                <a:gd name="T71" fmla="*/ 2147483647 h 390"/>
                <a:gd name="T72" fmla="*/ 2147483647 w 390"/>
                <a:gd name="T73" fmla="*/ 2147483647 h 390"/>
                <a:gd name="T74" fmla="*/ 2147483647 w 390"/>
                <a:gd name="T75" fmla="*/ 2147483647 h 390"/>
                <a:gd name="T76" fmla="*/ 2147483647 w 390"/>
                <a:gd name="T77" fmla="*/ 2147483647 h 390"/>
                <a:gd name="T78" fmla="*/ 0 w 390"/>
                <a:gd name="T79" fmla="*/ 2147483647 h 390"/>
                <a:gd name="T80" fmla="*/ 2147483647 w 390"/>
                <a:gd name="T81" fmla="*/ 2147483647 h 390"/>
                <a:gd name="T82" fmla="*/ 2147483647 w 390"/>
                <a:gd name="T83" fmla="*/ 2147483647 h 390"/>
                <a:gd name="T84" fmla="*/ 2147483647 w 390"/>
                <a:gd name="T85" fmla="*/ 214748364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0"/>
                <a:gd name="T130" fmla="*/ 0 h 390"/>
                <a:gd name="T131" fmla="*/ 390 w 390"/>
                <a:gd name="T132" fmla="*/ 390 h 3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318"/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7 w 390"/>
                <a:gd name="T1" fmla="*/ 2147483647 h 390"/>
                <a:gd name="T2" fmla="*/ 2147483647 w 390"/>
                <a:gd name="T3" fmla="*/ 2147483647 h 390"/>
                <a:gd name="T4" fmla="*/ 2147483647 w 390"/>
                <a:gd name="T5" fmla="*/ 2147483647 h 390"/>
                <a:gd name="T6" fmla="*/ 2147483647 w 390"/>
                <a:gd name="T7" fmla="*/ 2147483647 h 390"/>
                <a:gd name="T8" fmla="*/ 2147483647 w 390"/>
                <a:gd name="T9" fmla="*/ 2147483647 h 390"/>
                <a:gd name="T10" fmla="*/ 2147483647 w 390"/>
                <a:gd name="T11" fmla="*/ 2147483647 h 390"/>
                <a:gd name="T12" fmla="*/ 2147483647 w 390"/>
                <a:gd name="T13" fmla="*/ 2147483647 h 390"/>
                <a:gd name="T14" fmla="*/ 2147483647 w 390"/>
                <a:gd name="T15" fmla="*/ 2147483647 h 390"/>
                <a:gd name="T16" fmla="*/ 2147483647 w 390"/>
                <a:gd name="T17" fmla="*/ 2147483647 h 390"/>
                <a:gd name="T18" fmla="*/ 2147483647 w 390"/>
                <a:gd name="T19" fmla="*/ 2147483647 h 390"/>
                <a:gd name="T20" fmla="*/ 2147483647 w 390"/>
                <a:gd name="T21" fmla="*/ 2147483647 h 390"/>
                <a:gd name="T22" fmla="*/ 2147483647 w 390"/>
                <a:gd name="T23" fmla="*/ 2147483647 h 390"/>
                <a:gd name="T24" fmla="*/ 2147483647 w 390"/>
                <a:gd name="T25" fmla="*/ 2147483647 h 390"/>
                <a:gd name="T26" fmla="*/ 2147483647 w 390"/>
                <a:gd name="T27" fmla="*/ 2147483647 h 390"/>
                <a:gd name="T28" fmla="*/ 2147483647 w 390"/>
                <a:gd name="T29" fmla="*/ 2147483647 h 390"/>
                <a:gd name="T30" fmla="*/ 2147483647 w 390"/>
                <a:gd name="T31" fmla="*/ 2147483647 h 390"/>
                <a:gd name="T32" fmla="*/ 2147483647 w 390"/>
                <a:gd name="T33" fmla="*/ 2147483647 h 390"/>
                <a:gd name="T34" fmla="*/ 2147483647 w 390"/>
                <a:gd name="T35" fmla="*/ 2147483647 h 390"/>
                <a:gd name="T36" fmla="*/ 2147483647 w 390"/>
                <a:gd name="T37" fmla="*/ 2147483647 h 390"/>
                <a:gd name="T38" fmla="*/ 2147483647 w 390"/>
                <a:gd name="T39" fmla="*/ 2147483647 h 390"/>
                <a:gd name="T40" fmla="*/ 2147483647 w 390"/>
                <a:gd name="T41" fmla="*/ 2147483647 h 390"/>
                <a:gd name="T42" fmla="*/ 2147483647 w 390"/>
                <a:gd name="T43" fmla="*/ 2147483647 h 390"/>
                <a:gd name="T44" fmla="*/ 2147483647 w 390"/>
                <a:gd name="T45" fmla="*/ 2147483647 h 390"/>
                <a:gd name="T46" fmla="*/ 2147483647 w 390"/>
                <a:gd name="T47" fmla="*/ 2147483647 h 390"/>
                <a:gd name="T48" fmla="*/ 2147483647 w 390"/>
                <a:gd name="T49" fmla="*/ 0 h 390"/>
                <a:gd name="T50" fmla="*/ 2147483647 w 390"/>
                <a:gd name="T51" fmla="*/ 2147483647 h 390"/>
                <a:gd name="T52" fmla="*/ 2147483647 w 390"/>
                <a:gd name="T53" fmla="*/ 2147483647 h 390"/>
                <a:gd name="T54" fmla="*/ 2147483647 w 390"/>
                <a:gd name="T55" fmla="*/ 2147483647 h 390"/>
                <a:gd name="T56" fmla="*/ 2147483647 w 390"/>
                <a:gd name="T57" fmla="*/ 2147483647 h 390"/>
                <a:gd name="T58" fmla="*/ 2147483647 w 390"/>
                <a:gd name="T59" fmla="*/ 2147483647 h 390"/>
                <a:gd name="T60" fmla="*/ 2147483647 w 390"/>
                <a:gd name="T61" fmla="*/ 2147483647 h 390"/>
                <a:gd name="T62" fmla="*/ 2147483647 w 390"/>
                <a:gd name="T63" fmla="*/ 2147483647 h 390"/>
                <a:gd name="T64" fmla="*/ 2147483647 w 390"/>
                <a:gd name="T65" fmla="*/ 2147483647 h 390"/>
                <a:gd name="T66" fmla="*/ 2147483647 w 390"/>
                <a:gd name="T67" fmla="*/ 2147483647 h 390"/>
                <a:gd name="T68" fmla="*/ 2147483647 w 390"/>
                <a:gd name="T69" fmla="*/ 2147483647 h 390"/>
                <a:gd name="T70" fmla="*/ 2147483647 w 390"/>
                <a:gd name="T71" fmla="*/ 2147483647 h 390"/>
                <a:gd name="T72" fmla="*/ 2147483647 w 390"/>
                <a:gd name="T73" fmla="*/ 2147483647 h 390"/>
                <a:gd name="T74" fmla="*/ 2147483647 w 390"/>
                <a:gd name="T75" fmla="*/ 2147483647 h 390"/>
                <a:gd name="T76" fmla="*/ 2147483647 w 390"/>
                <a:gd name="T77" fmla="*/ 2147483647 h 390"/>
                <a:gd name="T78" fmla="*/ 0 w 390"/>
                <a:gd name="T79" fmla="*/ 2147483647 h 390"/>
                <a:gd name="T80" fmla="*/ 2147483647 w 390"/>
                <a:gd name="T81" fmla="*/ 2147483647 h 390"/>
                <a:gd name="T82" fmla="*/ 2147483647 w 390"/>
                <a:gd name="T83" fmla="*/ 2147483647 h 390"/>
                <a:gd name="T84" fmla="*/ 2147483647 w 390"/>
                <a:gd name="T85" fmla="*/ 2147483647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0"/>
                <a:gd name="T130" fmla="*/ 0 h 390"/>
                <a:gd name="T131" fmla="*/ 390 w 390"/>
                <a:gd name="T132" fmla="*/ 390 h 3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327"/>
            <p:cNvSpPr>
              <a:spLocks/>
            </p:cNvSpPr>
            <p:nvPr/>
          </p:nvSpPr>
          <p:spPr bwMode="auto">
            <a:xfrm>
              <a:off x="5743575" y="3657600"/>
              <a:ext cx="25400" cy="17463"/>
            </a:xfrm>
            <a:custGeom>
              <a:avLst/>
              <a:gdLst>
                <a:gd name="T0" fmla="*/ 0 w 18"/>
                <a:gd name="T1" fmla="*/ 0 h 12"/>
                <a:gd name="T2" fmla="*/ 2147483647 w 18"/>
                <a:gd name="T3" fmla="*/ 2147483647 h 12"/>
                <a:gd name="T4" fmla="*/ 2147483647 w 18"/>
                <a:gd name="T5" fmla="*/ 2147483647 h 12"/>
                <a:gd name="T6" fmla="*/ 2147483647 w 18"/>
                <a:gd name="T7" fmla="*/ 0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2"/>
                <a:gd name="T17" fmla="*/ 18 w 1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2">
                  <a:moveTo>
                    <a:pt x="0" y="0"/>
                  </a:moveTo>
                  <a:lnTo>
                    <a:pt x="18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328"/>
            <p:cNvSpPr>
              <a:spLocks/>
            </p:cNvSpPr>
            <p:nvPr/>
          </p:nvSpPr>
          <p:spPr bwMode="auto">
            <a:xfrm>
              <a:off x="5707063" y="3619500"/>
              <a:ext cx="14287" cy="23813"/>
            </a:xfrm>
            <a:custGeom>
              <a:avLst/>
              <a:gdLst>
                <a:gd name="T0" fmla="*/ 0 w 12"/>
                <a:gd name="T1" fmla="*/ 0 h 18"/>
                <a:gd name="T2" fmla="*/ 2147483647 w 12"/>
                <a:gd name="T3" fmla="*/ 2147483647 h 18"/>
                <a:gd name="T4" fmla="*/ 2147483647 w 12"/>
                <a:gd name="T5" fmla="*/ 2147483647 h 18"/>
                <a:gd name="T6" fmla="*/ 0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0" y="0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334"/>
            <p:cNvSpPr>
              <a:spLocks/>
            </p:cNvSpPr>
            <p:nvPr/>
          </p:nvSpPr>
          <p:spPr bwMode="auto">
            <a:xfrm>
              <a:off x="5013325" y="2206625"/>
              <a:ext cx="266700" cy="585788"/>
            </a:xfrm>
            <a:custGeom>
              <a:avLst/>
              <a:gdLst>
                <a:gd name="T0" fmla="*/ 2147483647 w 34"/>
                <a:gd name="T1" fmla="*/ 2147483647 h 75"/>
                <a:gd name="T2" fmla="*/ 2147483647 w 34"/>
                <a:gd name="T3" fmla="*/ 2147483647 h 75"/>
                <a:gd name="T4" fmla="*/ 2147483647 w 34"/>
                <a:gd name="T5" fmla="*/ 2147483647 h 75"/>
                <a:gd name="T6" fmla="*/ 2147483647 w 34"/>
                <a:gd name="T7" fmla="*/ 2147483647 h 75"/>
                <a:gd name="T8" fmla="*/ 2147483647 w 34"/>
                <a:gd name="T9" fmla="*/ 2147483647 h 75"/>
                <a:gd name="T10" fmla="*/ 2147483647 w 34"/>
                <a:gd name="T11" fmla="*/ 2147483647 h 75"/>
                <a:gd name="T12" fmla="*/ 2147483647 w 34"/>
                <a:gd name="T13" fmla="*/ 2147483647 h 75"/>
                <a:gd name="T14" fmla="*/ 2147483647 w 34"/>
                <a:gd name="T15" fmla="*/ 2147483647 h 75"/>
                <a:gd name="T16" fmla="*/ 2147483647 w 34"/>
                <a:gd name="T17" fmla="*/ 2147483647 h 75"/>
                <a:gd name="T18" fmla="*/ 2147483647 w 34"/>
                <a:gd name="T19" fmla="*/ 2147483647 h 75"/>
                <a:gd name="T20" fmla="*/ 2147483647 w 34"/>
                <a:gd name="T21" fmla="*/ 2147483647 h 75"/>
                <a:gd name="T22" fmla="*/ 2147483647 w 34"/>
                <a:gd name="T23" fmla="*/ 2147483647 h 75"/>
                <a:gd name="T24" fmla="*/ 2147483647 w 34"/>
                <a:gd name="T25" fmla="*/ 2147483647 h 75"/>
                <a:gd name="T26" fmla="*/ 2147483647 w 34"/>
                <a:gd name="T27" fmla="*/ 2147483647 h 75"/>
                <a:gd name="T28" fmla="*/ 2147483647 w 34"/>
                <a:gd name="T29" fmla="*/ 2147483647 h 75"/>
                <a:gd name="T30" fmla="*/ 2147483647 w 34"/>
                <a:gd name="T31" fmla="*/ 2147483647 h 75"/>
                <a:gd name="T32" fmla="*/ 2147483647 w 34"/>
                <a:gd name="T33" fmla="*/ 2147483647 h 75"/>
                <a:gd name="T34" fmla="*/ 2147483647 w 34"/>
                <a:gd name="T35" fmla="*/ 2147483647 h 75"/>
                <a:gd name="T36" fmla="*/ 2147483647 w 34"/>
                <a:gd name="T37" fmla="*/ 2147483647 h 75"/>
                <a:gd name="T38" fmla="*/ 2147483647 w 34"/>
                <a:gd name="T39" fmla="*/ 2147483647 h 75"/>
                <a:gd name="T40" fmla="*/ 2147483647 w 34"/>
                <a:gd name="T41" fmla="*/ 2147483647 h 75"/>
                <a:gd name="T42" fmla="*/ 2147483647 w 34"/>
                <a:gd name="T43" fmla="*/ 0 h 75"/>
                <a:gd name="T44" fmla="*/ 2147483647 w 34"/>
                <a:gd name="T45" fmla="*/ 2147483647 h 75"/>
                <a:gd name="T46" fmla="*/ 2147483647 w 34"/>
                <a:gd name="T47" fmla="*/ 2147483647 h 75"/>
                <a:gd name="T48" fmla="*/ 2147483647 w 34"/>
                <a:gd name="T49" fmla="*/ 2147483647 h 75"/>
                <a:gd name="T50" fmla="*/ 2147483647 w 34"/>
                <a:gd name="T51" fmla="*/ 2147483647 h 75"/>
                <a:gd name="T52" fmla="*/ 2147483647 w 34"/>
                <a:gd name="T53" fmla="*/ 2147483647 h 75"/>
                <a:gd name="T54" fmla="*/ 2147483647 w 34"/>
                <a:gd name="T55" fmla="*/ 2147483647 h 75"/>
                <a:gd name="T56" fmla="*/ 2147483647 w 34"/>
                <a:gd name="T57" fmla="*/ 2147483647 h 75"/>
                <a:gd name="T58" fmla="*/ 2147483647 w 34"/>
                <a:gd name="T59" fmla="*/ 2147483647 h 75"/>
                <a:gd name="T60" fmla="*/ 2147483647 w 34"/>
                <a:gd name="T61" fmla="*/ 2147483647 h 75"/>
                <a:gd name="T62" fmla="*/ 2147483647 w 34"/>
                <a:gd name="T63" fmla="*/ 2147483647 h 75"/>
                <a:gd name="T64" fmla="*/ 0 w 34"/>
                <a:gd name="T65" fmla="*/ 2147483647 h 75"/>
                <a:gd name="T66" fmla="*/ 2147483647 w 34"/>
                <a:gd name="T67" fmla="*/ 2147483647 h 75"/>
                <a:gd name="T68" fmla="*/ 2147483647 w 34"/>
                <a:gd name="T69" fmla="*/ 2147483647 h 75"/>
                <a:gd name="T70" fmla="*/ 2147483647 w 34"/>
                <a:gd name="T71" fmla="*/ 2147483647 h 75"/>
                <a:gd name="T72" fmla="*/ 2147483647 w 34"/>
                <a:gd name="T73" fmla="*/ 2147483647 h 75"/>
                <a:gd name="T74" fmla="*/ 2147483647 w 34"/>
                <a:gd name="T75" fmla="*/ 2147483647 h 75"/>
                <a:gd name="T76" fmla="*/ 2147483647 w 34"/>
                <a:gd name="T77" fmla="*/ 2147483647 h 75"/>
                <a:gd name="T78" fmla="*/ 2147483647 w 34"/>
                <a:gd name="T79" fmla="*/ 2147483647 h 75"/>
                <a:gd name="T80" fmla="*/ 2147483647 w 34"/>
                <a:gd name="T81" fmla="*/ 2147483647 h 75"/>
                <a:gd name="T82" fmla="*/ 2147483647 w 34"/>
                <a:gd name="T83" fmla="*/ 2147483647 h 75"/>
                <a:gd name="T84" fmla="*/ 2147483647 w 34"/>
                <a:gd name="T85" fmla="*/ 2147483647 h 75"/>
                <a:gd name="T86" fmla="*/ 2147483647 w 34"/>
                <a:gd name="T87" fmla="*/ 2147483647 h 75"/>
                <a:gd name="T88" fmla="*/ 2147483647 w 34"/>
                <a:gd name="T89" fmla="*/ 2147483647 h 75"/>
                <a:gd name="T90" fmla="*/ 2147483647 w 34"/>
                <a:gd name="T91" fmla="*/ 2147483647 h 75"/>
                <a:gd name="T92" fmla="*/ 2147483647 w 34"/>
                <a:gd name="T93" fmla="*/ 2147483647 h 75"/>
                <a:gd name="T94" fmla="*/ 2147483647 w 34"/>
                <a:gd name="T95" fmla="*/ 2147483647 h 75"/>
                <a:gd name="T96" fmla="*/ 2147483647 w 34"/>
                <a:gd name="T97" fmla="*/ 2147483647 h 75"/>
                <a:gd name="T98" fmla="*/ 2147483647 w 34"/>
                <a:gd name="T99" fmla="*/ 2147483647 h 75"/>
                <a:gd name="T100" fmla="*/ 2147483647 w 34"/>
                <a:gd name="T101" fmla="*/ 2147483647 h 75"/>
                <a:gd name="T102" fmla="*/ 2147483647 w 34"/>
                <a:gd name="T103" fmla="*/ 2147483647 h 75"/>
                <a:gd name="T104" fmla="*/ 2147483647 w 34"/>
                <a:gd name="T105" fmla="*/ 2147483647 h 75"/>
                <a:gd name="T106" fmla="*/ 2147483647 w 34"/>
                <a:gd name="T107" fmla="*/ 2147483647 h 75"/>
                <a:gd name="T108" fmla="*/ 2147483647 w 34"/>
                <a:gd name="T109" fmla="*/ 2147483647 h 75"/>
                <a:gd name="T110" fmla="*/ 2147483647 w 34"/>
                <a:gd name="T111" fmla="*/ 2147483647 h 75"/>
                <a:gd name="T112" fmla="*/ 2147483647 w 34"/>
                <a:gd name="T113" fmla="*/ 2147483647 h 75"/>
                <a:gd name="T114" fmla="*/ 2147483647 w 34"/>
                <a:gd name="T115" fmla="*/ 2147483647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"/>
                <a:gd name="T175" fmla="*/ 0 h 75"/>
                <a:gd name="T176" fmla="*/ 34 w 34"/>
                <a:gd name="T177" fmla="*/ 75 h 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335"/>
            <p:cNvSpPr>
              <a:spLocks/>
            </p:cNvSpPr>
            <p:nvPr/>
          </p:nvSpPr>
          <p:spPr bwMode="auto">
            <a:xfrm>
              <a:off x="5287963" y="3135313"/>
              <a:ext cx="15875" cy="7937"/>
            </a:xfrm>
            <a:custGeom>
              <a:avLst/>
              <a:gdLst>
                <a:gd name="T0" fmla="*/ 2147483647 w 12"/>
                <a:gd name="T1" fmla="*/ 2147483647 h 6"/>
                <a:gd name="T2" fmla="*/ 0 w 12"/>
                <a:gd name="T3" fmla="*/ 0 h 6"/>
                <a:gd name="T4" fmla="*/ 0 w 12"/>
                <a:gd name="T5" fmla="*/ 2147483647 h 6"/>
                <a:gd name="T6" fmla="*/ 2147483647 w 12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6"/>
                <a:gd name="T14" fmla="*/ 12 w 12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336"/>
            <p:cNvSpPr>
              <a:spLocks/>
            </p:cNvSpPr>
            <p:nvPr/>
          </p:nvSpPr>
          <p:spPr bwMode="auto">
            <a:xfrm>
              <a:off x="5186363" y="1549400"/>
              <a:ext cx="3792537" cy="2030413"/>
            </a:xfrm>
            <a:custGeom>
              <a:avLst/>
              <a:gdLst>
                <a:gd name="T0" fmla="*/ 2147483647 w 483"/>
                <a:gd name="T1" fmla="*/ 2147483647 h 260"/>
                <a:gd name="T2" fmla="*/ 2147483647 w 483"/>
                <a:gd name="T3" fmla="*/ 2147483647 h 260"/>
                <a:gd name="T4" fmla="*/ 2147483647 w 483"/>
                <a:gd name="T5" fmla="*/ 2147483647 h 260"/>
                <a:gd name="T6" fmla="*/ 2147483647 w 483"/>
                <a:gd name="T7" fmla="*/ 2147483647 h 260"/>
                <a:gd name="T8" fmla="*/ 2147483647 w 483"/>
                <a:gd name="T9" fmla="*/ 2147483647 h 260"/>
                <a:gd name="T10" fmla="*/ 2147483647 w 483"/>
                <a:gd name="T11" fmla="*/ 2147483647 h 260"/>
                <a:gd name="T12" fmla="*/ 2147483647 w 483"/>
                <a:gd name="T13" fmla="*/ 2147483647 h 260"/>
                <a:gd name="T14" fmla="*/ 2147483647 w 483"/>
                <a:gd name="T15" fmla="*/ 2147483647 h 260"/>
                <a:gd name="T16" fmla="*/ 2147483647 w 483"/>
                <a:gd name="T17" fmla="*/ 2147483647 h 260"/>
                <a:gd name="T18" fmla="*/ 2147483647 w 483"/>
                <a:gd name="T19" fmla="*/ 2147483647 h 260"/>
                <a:gd name="T20" fmla="*/ 2147483647 w 483"/>
                <a:gd name="T21" fmla="*/ 2147483647 h 260"/>
                <a:gd name="T22" fmla="*/ 2147483647 w 483"/>
                <a:gd name="T23" fmla="*/ 2147483647 h 260"/>
                <a:gd name="T24" fmla="*/ 2147483647 w 483"/>
                <a:gd name="T25" fmla="*/ 2147483647 h 260"/>
                <a:gd name="T26" fmla="*/ 2147483647 w 483"/>
                <a:gd name="T27" fmla="*/ 2147483647 h 260"/>
                <a:gd name="T28" fmla="*/ 2147483647 w 483"/>
                <a:gd name="T29" fmla="*/ 2147483647 h 260"/>
                <a:gd name="T30" fmla="*/ 2147483647 w 483"/>
                <a:gd name="T31" fmla="*/ 2147483647 h 260"/>
                <a:gd name="T32" fmla="*/ 2147483647 w 483"/>
                <a:gd name="T33" fmla="*/ 2147483647 h 260"/>
                <a:gd name="T34" fmla="*/ 2147483647 w 483"/>
                <a:gd name="T35" fmla="*/ 2147483647 h 260"/>
                <a:gd name="T36" fmla="*/ 2147483647 w 483"/>
                <a:gd name="T37" fmla="*/ 2147483647 h 260"/>
                <a:gd name="T38" fmla="*/ 2147483647 w 483"/>
                <a:gd name="T39" fmla="*/ 2147483647 h 260"/>
                <a:gd name="T40" fmla="*/ 2147483647 w 483"/>
                <a:gd name="T41" fmla="*/ 2147483647 h 260"/>
                <a:gd name="T42" fmla="*/ 2147483647 w 483"/>
                <a:gd name="T43" fmla="*/ 2147483647 h 260"/>
                <a:gd name="T44" fmla="*/ 2147483647 w 483"/>
                <a:gd name="T45" fmla="*/ 2147483647 h 260"/>
                <a:gd name="T46" fmla="*/ 2147483647 w 483"/>
                <a:gd name="T47" fmla="*/ 2147483647 h 260"/>
                <a:gd name="T48" fmla="*/ 2147483647 w 483"/>
                <a:gd name="T49" fmla="*/ 2147483647 h 260"/>
                <a:gd name="T50" fmla="*/ 2147483647 w 483"/>
                <a:gd name="T51" fmla="*/ 2147483647 h 260"/>
                <a:gd name="T52" fmla="*/ 2147483647 w 483"/>
                <a:gd name="T53" fmla="*/ 2147483647 h 260"/>
                <a:gd name="T54" fmla="*/ 2147483647 w 483"/>
                <a:gd name="T55" fmla="*/ 2147483647 h 260"/>
                <a:gd name="T56" fmla="*/ 2147483647 w 483"/>
                <a:gd name="T57" fmla="*/ 2147483647 h 260"/>
                <a:gd name="T58" fmla="*/ 2147483647 w 483"/>
                <a:gd name="T59" fmla="*/ 2147483647 h 260"/>
                <a:gd name="T60" fmla="*/ 2147483647 w 483"/>
                <a:gd name="T61" fmla="*/ 2147483647 h 260"/>
                <a:gd name="T62" fmla="*/ 2147483647 w 483"/>
                <a:gd name="T63" fmla="*/ 2147483647 h 260"/>
                <a:gd name="T64" fmla="*/ 2147483647 w 483"/>
                <a:gd name="T65" fmla="*/ 2147483647 h 260"/>
                <a:gd name="T66" fmla="*/ 2147483647 w 483"/>
                <a:gd name="T67" fmla="*/ 2147483647 h 260"/>
                <a:gd name="T68" fmla="*/ 2147483647 w 483"/>
                <a:gd name="T69" fmla="*/ 2147483647 h 260"/>
                <a:gd name="T70" fmla="*/ 2147483647 w 483"/>
                <a:gd name="T71" fmla="*/ 2147483647 h 260"/>
                <a:gd name="T72" fmla="*/ 2147483647 w 483"/>
                <a:gd name="T73" fmla="*/ 2147483647 h 260"/>
                <a:gd name="T74" fmla="*/ 2147483647 w 483"/>
                <a:gd name="T75" fmla="*/ 2147483647 h 260"/>
                <a:gd name="T76" fmla="*/ 2147483647 w 483"/>
                <a:gd name="T77" fmla="*/ 2147483647 h 260"/>
                <a:gd name="T78" fmla="*/ 2147483647 w 483"/>
                <a:gd name="T79" fmla="*/ 2147483647 h 260"/>
                <a:gd name="T80" fmla="*/ 2147483647 w 483"/>
                <a:gd name="T81" fmla="*/ 2147483647 h 260"/>
                <a:gd name="T82" fmla="*/ 2147483647 w 483"/>
                <a:gd name="T83" fmla="*/ 2147483647 h 260"/>
                <a:gd name="T84" fmla="*/ 2147483647 w 483"/>
                <a:gd name="T85" fmla="*/ 2147483647 h 260"/>
                <a:gd name="T86" fmla="*/ 2147483647 w 483"/>
                <a:gd name="T87" fmla="*/ 2147483647 h 260"/>
                <a:gd name="T88" fmla="*/ 2147483647 w 483"/>
                <a:gd name="T89" fmla="*/ 2147483647 h 260"/>
                <a:gd name="T90" fmla="*/ 2147483647 w 483"/>
                <a:gd name="T91" fmla="*/ 2147483647 h 260"/>
                <a:gd name="T92" fmla="*/ 2147483647 w 483"/>
                <a:gd name="T93" fmla="*/ 2147483647 h 260"/>
                <a:gd name="T94" fmla="*/ 2147483647 w 483"/>
                <a:gd name="T95" fmla="*/ 2147483647 h 260"/>
                <a:gd name="T96" fmla="*/ 2147483647 w 483"/>
                <a:gd name="T97" fmla="*/ 2147483647 h 260"/>
                <a:gd name="T98" fmla="*/ 2147483647 w 483"/>
                <a:gd name="T99" fmla="*/ 2147483647 h 260"/>
                <a:gd name="T100" fmla="*/ 2147483647 w 483"/>
                <a:gd name="T101" fmla="*/ 2147483647 h 260"/>
                <a:gd name="T102" fmla="*/ 2147483647 w 483"/>
                <a:gd name="T103" fmla="*/ 2147483647 h 260"/>
                <a:gd name="T104" fmla="*/ 2147483647 w 483"/>
                <a:gd name="T105" fmla="*/ 2147483647 h 260"/>
                <a:gd name="T106" fmla="*/ 2147483647 w 483"/>
                <a:gd name="T107" fmla="*/ 2147483647 h 260"/>
                <a:gd name="T108" fmla="*/ 2147483647 w 483"/>
                <a:gd name="T109" fmla="*/ 2147483647 h 260"/>
                <a:gd name="T110" fmla="*/ 2147483647 w 483"/>
                <a:gd name="T111" fmla="*/ 2147483647 h 260"/>
                <a:gd name="T112" fmla="*/ 2147483647 w 483"/>
                <a:gd name="T113" fmla="*/ 2147483647 h 260"/>
                <a:gd name="T114" fmla="*/ 2147483647 w 483"/>
                <a:gd name="T115" fmla="*/ 2147483647 h 260"/>
                <a:gd name="T116" fmla="*/ 2147483647 w 483"/>
                <a:gd name="T117" fmla="*/ 2147483647 h 260"/>
                <a:gd name="T118" fmla="*/ 2147483647 w 483"/>
                <a:gd name="T119" fmla="*/ 2147483647 h 260"/>
                <a:gd name="T120" fmla="*/ 2147483647 w 483"/>
                <a:gd name="T121" fmla="*/ 2147483647 h 260"/>
                <a:gd name="T122" fmla="*/ 2147483647 w 483"/>
                <a:gd name="T123" fmla="*/ 2147483647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83"/>
                <a:gd name="T187" fmla="*/ 0 h 260"/>
                <a:gd name="T188" fmla="*/ 483 w 483"/>
                <a:gd name="T189" fmla="*/ 260 h 26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337"/>
            <p:cNvSpPr>
              <a:spLocks/>
            </p:cNvSpPr>
            <p:nvPr/>
          </p:nvSpPr>
          <p:spPr bwMode="auto">
            <a:xfrm>
              <a:off x="5768975" y="3667125"/>
              <a:ext cx="71438" cy="7938"/>
            </a:xfrm>
            <a:custGeom>
              <a:avLst/>
              <a:gdLst>
                <a:gd name="T0" fmla="*/ 2147483647 w 54"/>
                <a:gd name="T1" fmla="*/ 2147483647 h 6"/>
                <a:gd name="T2" fmla="*/ 2147483647 w 54"/>
                <a:gd name="T3" fmla="*/ 2147483647 h 6"/>
                <a:gd name="T4" fmla="*/ 2147483647 w 54"/>
                <a:gd name="T5" fmla="*/ 0 h 6"/>
                <a:gd name="T6" fmla="*/ 0 w 54"/>
                <a:gd name="T7" fmla="*/ 2147483647 h 6"/>
                <a:gd name="T8" fmla="*/ 2147483647 w 54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6"/>
                <a:gd name="T17" fmla="*/ 54 w 5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6">
                  <a:moveTo>
                    <a:pt x="6" y="6"/>
                  </a:moveTo>
                  <a:lnTo>
                    <a:pt x="30" y="6"/>
                  </a:lnTo>
                  <a:lnTo>
                    <a:pt x="54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338"/>
            <p:cNvSpPr>
              <a:spLocks/>
            </p:cNvSpPr>
            <p:nvPr/>
          </p:nvSpPr>
          <p:spPr bwMode="auto">
            <a:xfrm>
              <a:off x="5659438" y="3009900"/>
              <a:ext cx="1011237" cy="709613"/>
            </a:xfrm>
            <a:custGeom>
              <a:avLst/>
              <a:gdLst>
                <a:gd name="T0" fmla="*/ 2147483647 w 129"/>
                <a:gd name="T1" fmla="*/ 2147483647 h 91"/>
                <a:gd name="T2" fmla="*/ 2147483647 w 129"/>
                <a:gd name="T3" fmla="*/ 2147483647 h 91"/>
                <a:gd name="T4" fmla="*/ 2147483647 w 129"/>
                <a:gd name="T5" fmla="*/ 2147483647 h 91"/>
                <a:gd name="T6" fmla="*/ 2147483647 w 129"/>
                <a:gd name="T7" fmla="*/ 2147483647 h 91"/>
                <a:gd name="T8" fmla="*/ 2147483647 w 129"/>
                <a:gd name="T9" fmla="*/ 2147483647 h 91"/>
                <a:gd name="T10" fmla="*/ 2147483647 w 129"/>
                <a:gd name="T11" fmla="*/ 2147483647 h 91"/>
                <a:gd name="T12" fmla="*/ 2147483647 w 129"/>
                <a:gd name="T13" fmla="*/ 2147483647 h 91"/>
                <a:gd name="T14" fmla="*/ 2147483647 w 129"/>
                <a:gd name="T15" fmla="*/ 2147483647 h 91"/>
                <a:gd name="T16" fmla="*/ 2147483647 w 129"/>
                <a:gd name="T17" fmla="*/ 2147483647 h 91"/>
                <a:gd name="T18" fmla="*/ 2147483647 w 129"/>
                <a:gd name="T19" fmla="*/ 2147483647 h 91"/>
                <a:gd name="T20" fmla="*/ 2147483647 w 129"/>
                <a:gd name="T21" fmla="*/ 2147483647 h 91"/>
                <a:gd name="T22" fmla="*/ 2147483647 w 129"/>
                <a:gd name="T23" fmla="*/ 2147483647 h 91"/>
                <a:gd name="T24" fmla="*/ 2147483647 w 129"/>
                <a:gd name="T25" fmla="*/ 2147483647 h 91"/>
                <a:gd name="T26" fmla="*/ 2147483647 w 129"/>
                <a:gd name="T27" fmla="*/ 2147483647 h 91"/>
                <a:gd name="T28" fmla="*/ 2147483647 w 129"/>
                <a:gd name="T29" fmla="*/ 2147483647 h 91"/>
                <a:gd name="T30" fmla="*/ 0 w 129"/>
                <a:gd name="T31" fmla="*/ 2147483647 h 91"/>
                <a:gd name="T32" fmla="*/ 2147483647 w 129"/>
                <a:gd name="T33" fmla="*/ 2147483647 h 91"/>
                <a:gd name="T34" fmla="*/ 2147483647 w 129"/>
                <a:gd name="T35" fmla="*/ 2147483647 h 91"/>
                <a:gd name="T36" fmla="*/ 2147483647 w 129"/>
                <a:gd name="T37" fmla="*/ 2147483647 h 91"/>
                <a:gd name="T38" fmla="*/ 2147483647 w 129"/>
                <a:gd name="T39" fmla="*/ 2147483647 h 91"/>
                <a:gd name="T40" fmla="*/ 2147483647 w 129"/>
                <a:gd name="T41" fmla="*/ 2147483647 h 91"/>
                <a:gd name="T42" fmla="*/ 2147483647 w 129"/>
                <a:gd name="T43" fmla="*/ 2147483647 h 91"/>
                <a:gd name="T44" fmla="*/ 2147483647 w 129"/>
                <a:gd name="T45" fmla="*/ 2147483647 h 91"/>
                <a:gd name="T46" fmla="*/ 2147483647 w 129"/>
                <a:gd name="T47" fmla="*/ 2147483647 h 91"/>
                <a:gd name="T48" fmla="*/ 2147483647 w 129"/>
                <a:gd name="T49" fmla="*/ 2147483647 h 91"/>
                <a:gd name="T50" fmla="*/ 2147483647 w 129"/>
                <a:gd name="T51" fmla="*/ 2147483647 h 91"/>
                <a:gd name="T52" fmla="*/ 2147483647 w 129"/>
                <a:gd name="T53" fmla="*/ 2147483647 h 91"/>
                <a:gd name="T54" fmla="*/ 2147483647 w 129"/>
                <a:gd name="T55" fmla="*/ 2147483647 h 91"/>
                <a:gd name="T56" fmla="*/ 2147483647 w 129"/>
                <a:gd name="T57" fmla="*/ 2147483647 h 91"/>
                <a:gd name="T58" fmla="*/ 2147483647 w 129"/>
                <a:gd name="T59" fmla="*/ 2147483647 h 91"/>
                <a:gd name="T60" fmla="*/ 2147483647 w 129"/>
                <a:gd name="T61" fmla="*/ 2147483647 h 91"/>
                <a:gd name="T62" fmla="*/ 2147483647 w 129"/>
                <a:gd name="T63" fmla="*/ 2147483647 h 91"/>
                <a:gd name="T64" fmla="*/ 2147483647 w 129"/>
                <a:gd name="T65" fmla="*/ 2147483647 h 91"/>
                <a:gd name="T66" fmla="*/ 2147483647 w 129"/>
                <a:gd name="T67" fmla="*/ 2147483647 h 91"/>
                <a:gd name="T68" fmla="*/ 2147483647 w 129"/>
                <a:gd name="T69" fmla="*/ 2147483647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9"/>
                <a:gd name="T106" fmla="*/ 0 h 91"/>
                <a:gd name="T107" fmla="*/ 129 w 129"/>
                <a:gd name="T108" fmla="*/ 91 h 9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339"/>
            <p:cNvSpPr>
              <a:spLocks/>
            </p:cNvSpPr>
            <p:nvPr/>
          </p:nvSpPr>
          <p:spPr bwMode="auto">
            <a:xfrm>
              <a:off x="5721350" y="3643313"/>
              <a:ext cx="22225" cy="14287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2147483647 h 12"/>
                <a:gd name="T4" fmla="*/ 2147483647 w 18"/>
                <a:gd name="T5" fmla="*/ 2147483647 h 12"/>
                <a:gd name="T6" fmla="*/ 2147483647 w 18"/>
                <a:gd name="T7" fmla="*/ 2147483647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2"/>
                <a:gd name="T17" fmla="*/ 18 w 1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2">
                  <a:moveTo>
                    <a:pt x="0" y="0"/>
                  </a:moveTo>
                  <a:lnTo>
                    <a:pt x="0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Rectangle 340"/>
            <p:cNvSpPr>
              <a:spLocks noChangeArrowheads="1"/>
            </p:cNvSpPr>
            <p:nvPr/>
          </p:nvSpPr>
          <p:spPr bwMode="auto">
            <a:xfrm>
              <a:off x="4903788" y="3275013"/>
              <a:ext cx="9525" cy="15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15000"/>
                </a:spcBef>
              </a:pPr>
              <a:endParaRPr lang="en-US"/>
            </a:p>
          </p:txBody>
        </p:sp>
        <p:sp>
          <p:nvSpPr>
            <p:cNvPr id="2136" name="Freeform 347"/>
            <p:cNvSpPr>
              <a:spLocks/>
            </p:cNvSpPr>
            <p:nvPr/>
          </p:nvSpPr>
          <p:spPr bwMode="auto">
            <a:xfrm>
              <a:off x="4616450" y="2119313"/>
              <a:ext cx="649288" cy="766762"/>
            </a:xfrm>
            <a:custGeom>
              <a:avLst/>
              <a:gdLst>
                <a:gd name="T0" fmla="*/ 2147483647 w 83"/>
                <a:gd name="T1" fmla="*/ 2147483647 h 98"/>
                <a:gd name="T2" fmla="*/ 2147483647 w 83"/>
                <a:gd name="T3" fmla="*/ 2147483647 h 98"/>
                <a:gd name="T4" fmla="*/ 2147483647 w 83"/>
                <a:gd name="T5" fmla="*/ 2147483647 h 98"/>
                <a:gd name="T6" fmla="*/ 2147483647 w 83"/>
                <a:gd name="T7" fmla="*/ 2147483647 h 98"/>
                <a:gd name="T8" fmla="*/ 2147483647 w 83"/>
                <a:gd name="T9" fmla="*/ 2147483647 h 98"/>
                <a:gd name="T10" fmla="*/ 2147483647 w 83"/>
                <a:gd name="T11" fmla="*/ 2147483647 h 98"/>
                <a:gd name="T12" fmla="*/ 2147483647 w 83"/>
                <a:gd name="T13" fmla="*/ 2147483647 h 98"/>
                <a:gd name="T14" fmla="*/ 2147483647 w 83"/>
                <a:gd name="T15" fmla="*/ 2147483647 h 98"/>
                <a:gd name="T16" fmla="*/ 2147483647 w 83"/>
                <a:gd name="T17" fmla="*/ 2147483647 h 98"/>
                <a:gd name="T18" fmla="*/ 2147483647 w 83"/>
                <a:gd name="T19" fmla="*/ 2147483647 h 98"/>
                <a:gd name="T20" fmla="*/ 2147483647 w 83"/>
                <a:gd name="T21" fmla="*/ 2147483647 h 98"/>
                <a:gd name="T22" fmla="*/ 2147483647 w 83"/>
                <a:gd name="T23" fmla="*/ 2147483647 h 98"/>
                <a:gd name="T24" fmla="*/ 2147483647 w 83"/>
                <a:gd name="T25" fmla="*/ 2147483647 h 98"/>
                <a:gd name="T26" fmla="*/ 2147483647 w 83"/>
                <a:gd name="T27" fmla="*/ 2147483647 h 98"/>
                <a:gd name="T28" fmla="*/ 2147483647 w 83"/>
                <a:gd name="T29" fmla="*/ 2147483647 h 98"/>
                <a:gd name="T30" fmla="*/ 2147483647 w 83"/>
                <a:gd name="T31" fmla="*/ 2147483647 h 98"/>
                <a:gd name="T32" fmla="*/ 2147483647 w 83"/>
                <a:gd name="T33" fmla="*/ 2147483647 h 98"/>
                <a:gd name="T34" fmla="*/ 2147483647 w 83"/>
                <a:gd name="T35" fmla="*/ 2147483647 h 98"/>
                <a:gd name="T36" fmla="*/ 2147483647 w 83"/>
                <a:gd name="T37" fmla="*/ 2147483647 h 98"/>
                <a:gd name="T38" fmla="*/ 2147483647 w 83"/>
                <a:gd name="T39" fmla="*/ 2147483647 h 98"/>
                <a:gd name="T40" fmla="*/ 2147483647 w 83"/>
                <a:gd name="T41" fmla="*/ 2147483647 h 98"/>
                <a:gd name="T42" fmla="*/ 2147483647 w 83"/>
                <a:gd name="T43" fmla="*/ 2147483647 h 98"/>
                <a:gd name="T44" fmla="*/ 2147483647 w 83"/>
                <a:gd name="T45" fmla="*/ 2147483647 h 98"/>
                <a:gd name="T46" fmla="*/ 2147483647 w 83"/>
                <a:gd name="T47" fmla="*/ 2147483647 h 98"/>
                <a:gd name="T48" fmla="*/ 2147483647 w 83"/>
                <a:gd name="T49" fmla="*/ 2147483647 h 98"/>
                <a:gd name="T50" fmla="*/ 2147483647 w 83"/>
                <a:gd name="T51" fmla="*/ 0 h 98"/>
                <a:gd name="T52" fmla="*/ 2147483647 w 83"/>
                <a:gd name="T53" fmla="*/ 2147483647 h 98"/>
                <a:gd name="T54" fmla="*/ 2147483647 w 83"/>
                <a:gd name="T55" fmla="*/ 2147483647 h 98"/>
                <a:gd name="T56" fmla="*/ 2147483647 w 83"/>
                <a:gd name="T57" fmla="*/ 2147483647 h 98"/>
                <a:gd name="T58" fmla="*/ 2147483647 w 83"/>
                <a:gd name="T59" fmla="*/ 2147483647 h 98"/>
                <a:gd name="T60" fmla="*/ 2147483647 w 83"/>
                <a:gd name="T61" fmla="*/ 2147483647 h 98"/>
                <a:gd name="T62" fmla="*/ 2147483647 w 83"/>
                <a:gd name="T63" fmla="*/ 2147483647 h 98"/>
                <a:gd name="T64" fmla="*/ 2147483647 w 83"/>
                <a:gd name="T65" fmla="*/ 2147483647 h 98"/>
                <a:gd name="T66" fmla="*/ 2147483647 w 83"/>
                <a:gd name="T67" fmla="*/ 2147483647 h 98"/>
                <a:gd name="T68" fmla="*/ 2147483647 w 83"/>
                <a:gd name="T69" fmla="*/ 2147483647 h 98"/>
                <a:gd name="T70" fmla="*/ 2147483647 w 83"/>
                <a:gd name="T71" fmla="*/ 2147483647 h 98"/>
                <a:gd name="T72" fmla="*/ 2147483647 w 83"/>
                <a:gd name="T73" fmla="*/ 2147483647 h 98"/>
                <a:gd name="T74" fmla="*/ 2147483647 w 83"/>
                <a:gd name="T75" fmla="*/ 2147483647 h 98"/>
                <a:gd name="T76" fmla="*/ 2147483647 w 83"/>
                <a:gd name="T77" fmla="*/ 2147483647 h 98"/>
                <a:gd name="T78" fmla="*/ 2147483647 w 83"/>
                <a:gd name="T79" fmla="*/ 2147483647 h 98"/>
                <a:gd name="T80" fmla="*/ 2147483647 w 83"/>
                <a:gd name="T81" fmla="*/ 2147483647 h 98"/>
                <a:gd name="T82" fmla="*/ 2147483647 w 83"/>
                <a:gd name="T83" fmla="*/ 2147483647 h 98"/>
                <a:gd name="T84" fmla="*/ 2147483647 w 83"/>
                <a:gd name="T85" fmla="*/ 2147483647 h 98"/>
                <a:gd name="T86" fmla="*/ 2147483647 w 83"/>
                <a:gd name="T87" fmla="*/ 2147483647 h 98"/>
                <a:gd name="T88" fmla="*/ 2147483647 w 83"/>
                <a:gd name="T89" fmla="*/ 2147483647 h 98"/>
                <a:gd name="T90" fmla="*/ 2147483647 w 83"/>
                <a:gd name="T91" fmla="*/ 2147483647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3"/>
                <a:gd name="T139" fmla="*/ 0 h 98"/>
                <a:gd name="T140" fmla="*/ 83 w 83"/>
                <a:gd name="T141" fmla="*/ 98 h 9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348"/>
            <p:cNvSpPr>
              <a:spLocks/>
            </p:cNvSpPr>
            <p:nvPr/>
          </p:nvSpPr>
          <p:spPr bwMode="auto">
            <a:xfrm>
              <a:off x="4772025" y="2268538"/>
              <a:ext cx="320675" cy="733425"/>
            </a:xfrm>
            <a:custGeom>
              <a:avLst/>
              <a:gdLst>
                <a:gd name="T0" fmla="*/ 2147483647 w 10000"/>
                <a:gd name="T1" fmla="*/ 2147483647 h 9895"/>
                <a:gd name="T2" fmla="*/ 2147483647 w 10000"/>
                <a:gd name="T3" fmla="*/ 2147483647 h 9895"/>
                <a:gd name="T4" fmla="*/ 2147483647 w 10000"/>
                <a:gd name="T5" fmla="*/ 2147483647 h 9895"/>
                <a:gd name="T6" fmla="*/ 2147483647 w 10000"/>
                <a:gd name="T7" fmla="*/ 2147483647 h 9895"/>
                <a:gd name="T8" fmla="*/ 2147483647 w 10000"/>
                <a:gd name="T9" fmla="*/ 0 h 9895"/>
                <a:gd name="T10" fmla="*/ 2147483647 w 10000"/>
                <a:gd name="T11" fmla="*/ 2147483647 h 9895"/>
                <a:gd name="T12" fmla="*/ 2147483647 w 10000"/>
                <a:gd name="T13" fmla="*/ 2147483647 h 9895"/>
                <a:gd name="T14" fmla="*/ 2147483647 w 10000"/>
                <a:gd name="T15" fmla="*/ 2147483647 h 9895"/>
                <a:gd name="T16" fmla="*/ 2147483647 w 10000"/>
                <a:gd name="T17" fmla="*/ 2147483647 h 9895"/>
                <a:gd name="T18" fmla="*/ 2147483647 w 10000"/>
                <a:gd name="T19" fmla="*/ 2147483647 h 9895"/>
                <a:gd name="T20" fmla="*/ 2147483647 w 10000"/>
                <a:gd name="T21" fmla="*/ 2147483647 h 9895"/>
                <a:gd name="T22" fmla="*/ 2147483647 w 10000"/>
                <a:gd name="T23" fmla="*/ 2147483647 h 9895"/>
                <a:gd name="T24" fmla="*/ 2147483647 w 10000"/>
                <a:gd name="T25" fmla="*/ 2147483647 h 9895"/>
                <a:gd name="T26" fmla="*/ 1547059248 w 10000"/>
                <a:gd name="T27" fmla="*/ 2147483647 h 9895"/>
                <a:gd name="T28" fmla="*/ 1032076692 w 10000"/>
                <a:gd name="T29" fmla="*/ 2147483647 h 9895"/>
                <a:gd name="T30" fmla="*/ 1032076692 w 10000"/>
                <a:gd name="T31" fmla="*/ 2147483647 h 9895"/>
                <a:gd name="T32" fmla="*/ 1032076692 w 10000"/>
                <a:gd name="T33" fmla="*/ 2147483647 h 9895"/>
                <a:gd name="T34" fmla="*/ 1032076692 w 10000"/>
                <a:gd name="T35" fmla="*/ 2147483647 h 9895"/>
                <a:gd name="T36" fmla="*/ 258002370 w 10000"/>
                <a:gd name="T37" fmla="*/ 2147483647 h 9895"/>
                <a:gd name="T38" fmla="*/ 516037833 w 10000"/>
                <a:gd name="T39" fmla="*/ 2147483647 h 9895"/>
                <a:gd name="T40" fmla="*/ 1839949825 w 10000"/>
                <a:gd name="T41" fmla="*/ 2147483647 h 9895"/>
                <a:gd name="T42" fmla="*/ 2018678095 w 10000"/>
                <a:gd name="T43" fmla="*/ 2147483647 h 9895"/>
                <a:gd name="T44" fmla="*/ 2147483647 w 10000"/>
                <a:gd name="T45" fmla="*/ 2147483647 h 9895"/>
                <a:gd name="T46" fmla="*/ 2147483647 w 10000"/>
                <a:gd name="T47" fmla="*/ 2147483647 h 9895"/>
                <a:gd name="T48" fmla="*/ 2147483647 w 10000"/>
                <a:gd name="T49" fmla="*/ 2147483647 h 9895"/>
                <a:gd name="T50" fmla="*/ 2147483647 w 10000"/>
                <a:gd name="T51" fmla="*/ 2147483647 h 9895"/>
                <a:gd name="T52" fmla="*/ 2147483647 w 10000"/>
                <a:gd name="T53" fmla="*/ 2147483647 h 9895"/>
                <a:gd name="T54" fmla="*/ 2147483647 w 10000"/>
                <a:gd name="T55" fmla="*/ 2147483647 h 9895"/>
                <a:gd name="T56" fmla="*/ 2147483647 w 10000"/>
                <a:gd name="T57" fmla="*/ 2147483647 h 9895"/>
                <a:gd name="T58" fmla="*/ 2147483647 w 10000"/>
                <a:gd name="T59" fmla="*/ 2147483647 h 9895"/>
                <a:gd name="T60" fmla="*/ 2147483647 w 10000"/>
                <a:gd name="T61" fmla="*/ 2147483647 h 9895"/>
                <a:gd name="T62" fmla="*/ 2147483647 w 10000"/>
                <a:gd name="T63" fmla="*/ 2147483647 h 9895"/>
                <a:gd name="T64" fmla="*/ 2147483647 w 10000"/>
                <a:gd name="T65" fmla="*/ 2147483647 h 9895"/>
                <a:gd name="T66" fmla="*/ 2147483647 w 10000"/>
                <a:gd name="T67" fmla="*/ 2147483647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000"/>
                <a:gd name="T103" fmla="*/ 0 h 9895"/>
                <a:gd name="T104" fmla="*/ 10000 w 10000"/>
                <a:gd name="T105" fmla="*/ 9895 h 989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349"/>
            <p:cNvSpPr>
              <a:spLocks/>
            </p:cNvSpPr>
            <p:nvPr/>
          </p:nvSpPr>
          <p:spPr bwMode="auto">
            <a:xfrm>
              <a:off x="5076056" y="3140968"/>
              <a:ext cx="446087" cy="287337"/>
            </a:xfrm>
            <a:custGeom>
              <a:avLst/>
              <a:gdLst>
                <a:gd name="T0" fmla="*/ 2147483647 w 57"/>
                <a:gd name="T1" fmla="*/ 2147483647 h 37"/>
                <a:gd name="T2" fmla="*/ 2147483647 w 57"/>
                <a:gd name="T3" fmla="*/ 2147483647 h 37"/>
                <a:gd name="T4" fmla="*/ 2147483647 w 57"/>
                <a:gd name="T5" fmla="*/ 2147483647 h 37"/>
                <a:gd name="T6" fmla="*/ 2147483647 w 57"/>
                <a:gd name="T7" fmla="*/ 2147483647 h 37"/>
                <a:gd name="T8" fmla="*/ 2147483647 w 57"/>
                <a:gd name="T9" fmla="*/ 2147483647 h 37"/>
                <a:gd name="T10" fmla="*/ 2147483647 w 57"/>
                <a:gd name="T11" fmla="*/ 2147483647 h 37"/>
                <a:gd name="T12" fmla="*/ 2147483647 w 57"/>
                <a:gd name="T13" fmla="*/ 2147483647 h 37"/>
                <a:gd name="T14" fmla="*/ 2147483647 w 57"/>
                <a:gd name="T15" fmla="*/ 2147483647 h 37"/>
                <a:gd name="T16" fmla="*/ 2147483647 w 57"/>
                <a:gd name="T17" fmla="*/ 2147483647 h 37"/>
                <a:gd name="T18" fmla="*/ 2147483647 w 57"/>
                <a:gd name="T19" fmla="*/ 2147483647 h 37"/>
                <a:gd name="T20" fmla="*/ 2147483647 w 57"/>
                <a:gd name="T21" fmla="*/ 2147483647 h 37"/>
                <a:gd name="T22" fmla="*/ 2147483647 w 57"/>
                <a:gd name="T23" fmla="*/ 0 h 37"/>
                <a:gd name="T24" fmla="*/ 2147483647 w 57"/>
                <a:gd name="T25" fmla="*/ 0 h 37"/>
                <a:gd name="T26" fmla="*/ 2147483647 w 57"/>
                <a:gd name="T27" fmla="*/ 2147483647 h 37"/>
                <a:gd name="T28" fmla="*/ 2147483647 w 57"/>
                <a:gd name="T29" fmla="*/ 2147483647 h 37"/>
                <a:gd name="T30" fmla="*/ 2147483647 w 57"/>
                <a:gd name="T31" fmla="*/ 2147483647 h 37"/>
                <a:gd name="T32" fmla="*/ 2147483647 w 57"/>
                <a:gd name="T33" fmla="*/ 2147483647 h 37"/>
                <a:gd name="T34" fmla="*/ 2147483647 w 57"/>
                <a:gd name="T35" fmla="*/ 2147483647 h 37"/>
                <a:gd name="T36" fmla="*/ 2147483647 w 57"/>
                <a:gd name="T37" fmla="*/ 2147483647 h 37"/>
                <a:gd name="T38" fmla="*/ 2147483647 w 57"/>
                <a:gd name="T39" fmla="*/ 2147483647 h 37"/>
                <a:gd name="T40" fmla="*/ 2147483647 w 57"/>
                <a:gd name="T41" fmla="*/ 2147483647 h 37"/>
                <a:gd name="T42" fmla="*/ 2147483647 w 57"/>
                <a:gd name="T43" fmla="*/ 2147483647 h 37"/>
                <a:gd name="T44" fmla="*/ 0 w 57"/>
                <a:gd name="T45" fmla="*/ 2147483647 h 37"/>
                <a:gd name="T46" fmla="*/ 0 w 57"/>
                <a:gd name="T47" fmla="*/ 2147483647 h 37"/>
                <a:gd name="T48" fmla="*/ 2147483647 w 57"/>
                <a:gd name="T49" fmla="*/ 2147483647 h 37"/>
                <a:gd name="T50" fmla="*/ 2147483647 w 57"/>
                <a:gd name="T51" fmla="*/ 2147483647 h 37"/>
                <a:gd name="T52" fmla="*/ 2147483647 w 57"/>
                <a:gd name="T53" fmla="*/ 2147483647 h 37"/>
                <a:gd name="T54" fmla="*/ 2147483647 w 57"/>
                <a:gd name="T55" fmla="*/ 2147483647 h 37"/>
                <a:gd name="T56" fmla="*/ 2147483647 w 57"/>
                <a:gd name="T57" fmla="*/ 2147483647 h 37"/>
                <a:gd name="T58" fmla="*/ 2147483647 w 57"/>
                <a:gd name="T59" fmla="*/ 2147483647 h 37"/>
                <a:gd name="T60" fmla="*/ 2147483647 w 57"/>
                <a:gd name="T61" fmla="*/ 2147483647 h 37"/>
                <a:gd name="T62" fmla="*/ 2147483647 w 57"/>
                <a:gd name="T63" fmla="*/ 2147483647 h 37"/>
                <a:gd name="T64" fmla="*/ 2147483647 w 57"/>
                <a:gd name="T65" fmla="*/ 2147483647 h 37"/>
                <a:gd name="T66" fmla="*/ 2147483647 w 57"/>
                <a:gd name="T67" fmla="*/ 2147483647 h 37"/>
                <a:gd name="T68" fmla="*/ 2147483647 w 57"/>
                <a:gd name="T69" fmla="*/ 2147483647 h 37"/>
                <a:gd name="T70" fmla="*/ 2147483647 w 57"/>
                <a:gd name="T71" fmla="*/ 2147483647 h 37"/>
                <a:gd name="T72" fmla="*/ 2147483647 w 57"/>
                <a:gd name="T73" fmla="*/ 2147483647 h 37"/>
                <a:gd name="T74" fmla="*/ 2147483647 w 57"/>
                <a:gd name="T75" fmla="*/ 2147483647 h 37"/>
                <a:gd name="T76" fmla="*/ 2147483647 w 57"/>
                <a:gd name="T77" fmla="*/ 2147483647 h 37"/>
                <a:gd name="T78" fmla="*/ 2147483647 w 57"/>
                <a:gd name="T79" fmla="*/ 2147483647 h 37"/>
                <a:gd name="T80" fmla="*/ 2147483647 w 57"/>
                <a:gd name="T81" fmla="*/ 2147483647 h 37"/>
                <a:gd name="T82" fmla="*/ 2147483647 w 57"/>
                <a:gd name="T83" fmla="*/ 2147483647 h 37"/>
                <a:gd name="T84" fmla="*/ 2147483647 w 57"/>
                <a:gd name="T85" fmla="*/ 2147483647 h 37"/>
                <a:gd name="T86" fmla="*/ 2147483647 w 57"/>
                <a:gd name="T87" fmla="*/ 2147483647 h 37"/>
                <a:gd name="T88" fmla="*/ 2147483647 w 57"/>
                <a:gd name="T89" fmla="*/ 2147483647 h 37"/>
                <a:gd name="T90" fmla="*/ 2147483647 w 57"/>
                <a:gd name="T91" fmla="*/ 2147483647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7"/>
                <a:gd name="T139" fmla="*/ 0 h 37"/>
                <a:gd name="T140" fmla="*/ 57 w 57"/>
                <a:gd name="T141" fmla="*/ 37 h 3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350"/>
            <p:cNvSpPr>
              <a:spLocks/>
            </p:cNvSpPr>
            <p:nvPr/>
          </p:nvSpPr>
          <p:spPr bwMode="auto">
            <a:xfrm>
              <a:off x="5303838" y="3135313"/>
              <a:ext cx="55562" cy="30162"/>
            </a:xfrm>
            <a:custGeom>
              <a:avLst/>
              <a:gdLst>
                <a:gd name="T0" fmla="*/ 2147483647 w 42"/>
                <a:gd name="T1" fmla="*/ 2147483647 h 24"/>
                <a:gd name="T2" fmla="*/ 2147483647 w 42"/>
                <a:gd name="T3" fmla="*/ 0 h 24"/>
                <a:gd name="T4" fmla="*/ 0 w 42"/>
                <a:gd name="T5" fmla="*/ 2147483647 h 24"/>
                <a:gd name="T6" fmla="*/ 2147483647 w 42"/>
                <a:gd name="T7" fmla="*/ 2147483647 h 24"/>
                <a:gd name="T8" fmla="*/ 2147483647 w 42"/>
                <a:gd name="T9" fmla="*/ 2147483647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24"/>
                <a:gd name="T17" fmla="*/ 42 w 4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359"/>
            <p:cNvSpPr>
              <a:spLocks/>
            </p:cNvSpPr>
            <p:nvPr/>
          </p:nvSpPr>
          <p:spPr bwMode="auto">
            <a:xfrm>
              <a:off x="4991100" y="3009900"/>
              <a:ext cx="77788" cy="47625"/>
            </a:xfrm>
            <a:custGeom>
              <a:avLst/>
              <a:gdLst>
                <a:gd name="T0" fmla="*/ 2147483647 w 60"/>
                <a:gd name="T1" fmla="*/ 2147483647 h 36"/>
                <a:gd name="T2" fmla="*/ 2147483647 w 60"/>
                <a:gd name="T3" fmla="*/ 2147483647 h 36"/>
                <a:gd name="T4" fmla="*/ 2147483647 w 60"/>
                <a:gd name="T5" fmla="*/ 2147483647 h 36"/>
                <a:gd name="T6" fmla="*/ 2147483647 w 60"/>
                <a:gd name="T7" fmla="*/ 2147483647 h 36"/>
                <a:gd name="T8" fmla="*/ 2147483647 w 60"/>
                <a:gd name="T9" fmla="*/ 0 h 36"/>
                <a:gd name="T10" fmla="*/ 2147483647 w 60"/>
                <a:gd name="T11" fmla="*/ 0 h 36"/>
                <a:gd name="T12" fmla="*/ 2147483647 w 60"/>
                <a:gd name="T13" fmla="*/ 2147483647 h 36"/>
                <a:gd name="T14" fmla="*/ 0 w 60"/>
                <a:gd name="T15" fmla="*/ 2147483647 h 36"/>
                <a:gd name="T16" fmla="*/ 2147483647 w 60"/>
                <a:gd name="T17" fmla="*/ 2147483647 h 36"/>
                <a:gd name="T18" fmla="*/ 2147483647 w 60"/>
                <a:gd name="T19" fmla="*/ 2147483647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36"/>
                <a:gd name="T32" fmla="*/ 60 w 60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360"/>
            <p:cNvSpPr>
              <a:spLocks/>
            </p:cNvSpPr>
            <p:nvPr/>
          </p:nvSpPr>
          <p:spPr bwMode="auto">
            <a:xfrm>
              <a:off x="4849813" y="3033713"/>
              <a:ext cx="242887" cy="217487"/>
            </a:xfrm>
            <a:custGeom>
              <a:avLst/>
              <a:gdLst>
                <a:gd name="T0" fmla="*/ 2147483647 w 31"/>
                <a:gd name="T1" fmla="*/ 2147483647 h 28"/>
                <a:gd name="T2" fmla="*/ 2147483647 w 31"/>
                <a:gd name="T3" fmla="*/ 2147483647 h 28"/>
                <a:gd name="T4" fmla="*/ 2147483647 w 31"/>
                <a:gd name="T5" fmla="*/ 2147483647 h 28"/>
                <a:gd name="T6" fmla="*/ 2147483647 w 31"/>
                <a:gd name="T7" fmla="*/ 2147483647 h 28"/>
                <a:gd name="T8" fmla="*/ 2147483647 w 31"/>
                <a:gd name="T9" fmla="*/ 2147483647 h 28"/>
                <a:gd name="T10" fmla="*/ 2147483647 w 31"/>
                <a:gd name="T11" fmla="*/ 2147483647 h 28"/>
                <a:gd name="T12" fmla="*/ 2147483647 w 31"/>
                <a:gd name="T13" fmla="*/ 2147483647 h 28"/>
                <a:gd name="T14" fmla="*/ 2147483647 w 31"/>
                <a:gd name="T15" fmla="*/ 2147483647 h 28"/>
                <a:gd name="T16" fmla="*/ 2147483647 w 31"/>
                <a:gd name="T17" fmla="*/ 2147483647 h 28"/>
                <a:gd name="T18" fmla="*/ 2147483647 w 31"/>
                <a:gd name="T19" fmla="*/ 2147483647 h 28"/>
                <a:gd name="T20" fmla="*/ 2147483647 w 31"/>
                <a:gd name="T21" fmla="*/ 2147483647 h 28"/>
                <a:gd name="T22" fmla="*/ 2147483647 w 31"/>
                <a:gd name="T23" fmla="*/ 2147483647 h 28"/>
                <a:gd name="T24" fmla="*/ 2147483647 w 31"/>
                <a:gd name="T25" fmla="*/ 2147483647 h 28"/>
                <a:gd name="T26" fmla="*/ 2147483647 w 31"/>
                <a:gd name="T27" fmla="*/ 2147483647 h 28"/>
                <a:gd name="T28" fmla="*/ 2147483647 w 31"/>
                <a:gd name="T29" fmla="*/ 2147483647 h 28"/>
                <a:gd name="T30" fmla="*/ 2147483647 w 31"/>
                <a:gd name="T31" fmla="*/ 2147483647 h 28"/>
                <a:gd name="T32" fmla="*/ 2147483647 w 31"/>
                <a:gd name="T33" fmla="*/ 2147483647 h 28"/>
                <a:gd name="T34" fmla="*/ 2147483647 w 31"/>
                <a:gd name="T35" fmla="*/ 2147483647 h 28"/>
                <a:gd name="T36" fmla="*/ 2147483647 w 31"/>
                <a:gd name="T37" fmla="*/ 2147483647 h 28"/>
                <a:gd name="T38" fmla="*/ 2147483647 w 31"/>
                <a:gd name="T39" fmla="*/ 2147483647 h 28"/>
                <a:gd name="T40" fmla="*/ 2147483647 w 31"/>
                <a:gd name="T41" fmla="*/ 2147483647 h 28"/>
                <a:gd name="T42" fmla="*/ 2147483647 w 31"/>
                <a:gd name="T43" fmla="*/ 2147483647 h 28"/>
                <a:gd name="T44" fmla="*/ 2147483647 w 31"/>
                <a:gd name="T45" fmla="*/ 2147483647 h 28"/>
                <a:gd name="T46" fmla="*/ 2147483647 w 31"/>
                <a:gd name="T47" fmla="*/ 0 h 28"/>
                <a:gd name="T48" fmla="*/ 2147483647 w 31"/>
                <a:gd name="T49" fmla="*/ 2147483647 h 28"/>
                <a:gd name="T50" fmla="*/ 2147483647 w 31"/>
                <a:gd name="T51" fmla="*/ 2147483647 h 28"/>
                <a:gd name="T52" fmla="*/ 2147483647 w 31"/>
                <a:gd name="T53" fmla="*/ 0 h 28"/>
                <a:gd name="T54" fmla="*/ 2147483647 w 31"/>
                <a:gd name="T55" fmla="*/ 0 h 28"/>
                <a:gd name="T56" fmla="*/ 2147483647 w 31"/>
                <a:gd name="T57" fmla="*/ 2147483647 h 28"/>
                <a:gd name="T58" fmla="*/ 2147483647 w 31"/>
                <a:gd name="T59" fmla="*/ 2147483647 h 28"/>
                <a:gd name="T60" fmla="*/ 0 w 31"/>
                <a:gd name="T61" fmla="*/ 2147483647 h 28"/>
                <a:gd name="T62" fmla="*/ 0 w 31"/>
                <a:gd name="T63" fmla="*/ 2147483647 h 28"/>
                <a:gd name="T64" fmla="*/ 2147483647 w 31"/>
                <a:gd name="T65" fmla="*/ 2147483647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"/>
                <a:gd name="T100" fmla="*/ 0 h 28"/>
                <a:gd name="T101" fmla="*/ 31 w 31"/>
                <a:gd name="T102" fmla="*/ 28 h 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364"/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7 w 300"/>
                <a:gd name="T1" fmla="*/ 2147483647 h 223"/>
                <a:gd name="T2" fmla="*/ 2147483647 w 300"/>
                <a:gd name="T3" fmla="*/ 2147483647 h 223"/>
                <a:gd name="T4" fmla="*/ 2147483647 w 300"/>
                <a:gd name="T5" fmla="*/ 2147483647 h 223"/>
                <a:gd name="T6" fmla="*/ 2147483647 w 300"/>
                <a:gd name="T7" fmla="*/ 2147483647 h 223"/>
                <a:gd name="T8" fmla="*/ 2147483647 w 300"/>
                <a:gd name="T9" fmla="*/ 2147483647 h 223"/>
                <a:gd name="T10" fmla="*/ 2147483647 w 300"/>
                <a:gd name="T11" fmla="*/ 2147483647 h 223"/>
                <a:gd name="T12" fmla="*/ 2147483647 w 300"/>
                <a:gd name="T13" fmla="*/ 2147483647 h 223"/>
                <a:gd name="T14" fmla="*/ 2147483647 w 300"/>
                <a:gd name="T15" fmla="*/ 2147483647 h 223"/>
                <a:gd name="T16" fmla="*/ 2147483647 w 300"/>
                <a:gd name="T17" fmla="*/ 2147483647 h 223"/>
                <a:gd name="T18" fmla="*/ 2147483647 w 300"/>
                <a:gd name="T19" fmla="*/ 2147483647 h 223"/>
                <a:gd name="T20" fmla="*/ 2147483647 w 300"/>
                <a:gd name="T21" fmla="*/ 2147483647 h 223"/>
                <a:gd name="T22" fmla="*/ 2147483647 w 300"/>
                <a:gd name="T23" fmla="*/ 2147483647 h 223"/>
                <a:gd name="T24" fmla="*/ 2147483647 w 300"/>
                <a:gd name="T25" fmla="*/ 2147483647 h 223"/>
                <a:gd name="T26" fmla="*/ 2147483647 w 300"/>
                <a:gd name="T27" fmla="*/ 2147483647 h 223"/>
                <a:gd name="T28" fmla="*/ 2147483647 w 300"/>
                <a:gd name="T29" fmla="*/ 2147483647 h 223"/>
                <a:gd name="T30" fmla="*/ 2147483647 w 300"/>
                <a:gd name="T31" fmla="*/ 0 h 223"/>
                <a:gd name="T32" fmla="*/ 2147483647 w 300"/>
                <a:gd name="T33" fmla="*/ 2147483647 h 223"/>
                <a:gd name="T34" fmla="*/ 2147483647 w 300"/>
                <a:gd name="T35" fmla="*/ 2147483647 h 223"/>
                <a:gd name="T36" fmla="*/ 2147483647 w 300"/>
                <a:gd name="T37" fmla="*/ 2147483647 h 223"/>
                <a:gd name="T38" fmla="*/ 2147483647 w 300"/>
                <a:gd name="T39" fmla="*/ 2147483647 h 223"/>
                <a:gd name="T40" fmla="*/ 2147483647 w 300"/>
                <a:gd name="T41" fmla="*/ 2147483647 h 223"/>
                <a:gd name="T42" fmla="*/ 2147483647 w 300"/>
                <a:gd name="T43" fmla="*/ 2147483647 h 223"/>
                <a:gd name="T44" fmla="*/ 0 w 300"/>
                <a:gd name="T45" fmla="*/ 2147483647 h 223"/>
                <a:gd name="T46" fmla="*/ 2147483647 w 300"/>
                <a:gd name="T47" fmla="*/ 2147483647 h 223"/>
                <a:gd name="T48" fmla="*/ 2147483647 w 300"/>
                <a:gd name="T49" fmla="*/ 2147483647 h 223"/>
                <a:gd name="T50" fmla="*/ 2147483647 w 300"/>
                <a:gd name="T51" fmla="*/ 2147483647 h 223"/>
                <a:gd name="T52" fmla="*/ 2147483647 w 300"/>
                <a:gd name="T53" fmla="*/ 2147483647 h 223"/>
                <a:gd name="T54" fmla="*/ 2147483647 w 300"/>
                <a:gd name="T55" fmla="*/ 2147483647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00"/>
                <a:gd name="T85" fmla="*/ 0 h 223"/>
                <a:gd name="T86" fmla="*/ 300 w 300"/>
                <a:gd name="T87" fmla="*/ 223 h 22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365"/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7 w 300"/>
                <a:gd name="T1" fmla="*/ 2147483647 h 223"/>
                <a:gd name="T2" fmla="*/ 2147483647 w 300"/>
                <a:gd name="T3" fmla="*/ 2147483647 h 223"/>
                <a:gd name="T4" fmla="*/ 2147483647 w 300"/>
                <a:gd name="T5" fmla="*/ 2147483647 h 223"/>
                <a:gd name="T6" fmla="*/ 2147483647 w 300"/>
                <a:gd name="T7" fmla="*/ 2147483647 h 223"/>
                <a:gd name="T8" fmla="*/ 2147483647 w 300"/>
                <a:gd name="T9" fmla="*/ 2147483647 h 223"/>
                <a:gd name="T10" fmla="*/ 2147483647 w 300"/>
                <a:gd name="T11" fmla="*/ 2147483647 h 223"/>
                <a:gd name="T12" fmla="*/ 2147483647 w 300"/>
                <a:gd name="T13" fmla="*/ 2147483647 h 223"/>
                <a:gd name="T14" fmla="*/ 2147483647 w 300"/>
                <a:gd name="T15" fmla="*/ 2147483647 h 223"/>
                <a:gd name="T16" fmla="*/ 2147483647 w 300"/>
                <a:gd name="T17" fmla="*/ 2147483647 h 223"/>
                <a:gd name="T18" fmla="*/ 2147483647 w 300"/>
                <a:gd name="T19" fmla="*/ 2147483647 h 223"/>
                <a:gd name="T20" fmla="*/ 2147483647 w 300"/>
                <a:gd name="T21" fmla="*/ 2147483647 h 223"/>
                <a:gd name="T22" fmla="*/ 2147483647 w 300"/>
                <a:gd name="T23" fmla="*/ 2147483647 h 223"/>
                <a:gd name="T24" fmla="*/ 2147483647 w 300"/>
                <a:gd name="T25" fmla="*/ 2147483647 h 223"/>
                <a:gd name="T26" fmla="*/ 2147483647 w 300"/>
                <a:gd name="T27" fmla="*/ 2147483647 h 223"/>
                <a:gd name="T28" fmla="*/ 2147483647 w 300"/>
                <a:gd name="T29" fmla="*/ 2147483647 h 223"/>
                <a:gd name="T30" fmla="*/ 2147483647 w 300"/>
                <a:gd name="T31" fmla="*/ 0 h 223"/>
                <a:gd name="T32" fmla="*/ 2147483647 w 300"/>
                <a:gd name="T33" fmla="*/ 2147483647 h 223"/>
                <a:gd name="T34" fmla="*/ 2147483647 w 300"/>
                <a:gd name="T35" fmla="*/ 2147483647 h 223"/>
                <a:gd name="T36" fmla="*/ 2147483647 w 300"/>
                <a:gd name="T37" fmla="*/ 2147483647 h 223"/>
                <a:gd name="T38" fmla="*/ 2147483647 w 300"/>
                <a:gd name="T39" fmla="*/ 2147483647 h 223"/>
                <a:gd name="T40" fmla="*/ 2147483647 w 300"/>
                <a:gd name="T41" fmla="*/ 2147483647 h 223"/>
                <a:gd name="T42" fmla="*/ 2147483647 w 300"/>
                <a:gd name="T43" fmla="*/ 2147483647 h 223"/>
                <a:gd name="T44" fmla="*/ 0 w 300"/>
                <a:gd name="T45" fmla="*/ 2147483647 h 223"/>
                <a:gd name="T46" fmla="*/ 2147483647 w 300"/>
                <a:gd name="T47" fmla="*/ 2147483647 h 223"/>
                <a:gd name="T48" fmla="*/ 2147483647 w 300"/>
                <a:gd name="T49" fmla="*/ 2147483647 h 223"/>
                <a:gd name="T50" fmla="*/ 2147483647 w 300"/>
                <a:gd name="T51" fmla="*/ 2147483647 h 223"/>
                <a:gd name="T52" fmla="*/ 2147483647 w 300"/>
                <a:gd name="T53" fmla="*/ 2147483647 h 223"/>
                <a:gd name="T54" fmla="*/ 2147483647 w 300"/>
                <a:gd name="T55" fmla="*/ 2147483647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00"/>
                <a:gd name="T85" fmla="*/ 0 h 223"/>
                <a:gd name="T86" fmla="*/ 300 w 300"/>
                <a:gd name="T87" fmla="*/ 223 h 22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366"/>
            <p:cNvSpPr>
              <a:spLocks/>
            </p:cNvSpPr>
            <p:nvPr/>
          </p:nvSpPr>
          <p:spPr bwMode="auto">
            <a:xfrm>
              <a:off x="4198938" y="4016375"/>
              <a:ext cx="407987" cy="384175"/>
            </a:xfrm>
            <a:custGeom>
              <a:avLst/>
              <a:gdLst>
                <a:gd name="T0" fmla="*/ 2147483647 w 52"/>
                <a:gd name="T1" fmla="*/ 2147483647 h 49"/>
                <a:gd name="T2" fmla="*/ 2147483647 w 52"/>
                <a:gd name="T3" fmla="*/ 2147483647 h 49"/>
                <a:gd name="T4" fmla="*/ 2147483647 w 52"/>
                <a:gd name="T5" fmla="*/ 2147483647 h 49"/>
                <a:gd name="T6" fmla="*/ 2147483647 w 52"/>
                <a:gd name="T7" fmla="*/ 2147483647 h 49"/>
                <a:gd name="T8" fmla="*/ 2147483647 w 52"/>
                <a:gd name="T9" fmla="*/ 2147483647 h 49"/>
                <a:gd name="T10" fmla="*/ 2147483647 w 52"/>
                <a:gd name="T11" fmla="*/ 2147483647 h 49"/>
                <a:gd name="T12" fmla="*/ 2147483647 w 52"/>
                <a:gd name="T13" fmla="*/ 2147483647 h 49"/>
                <a:gd name="T14" fmla="*/ 2147483647 w 52"/>
                <a:gd name="T15" fmla="*/ 2147483647 h 49"/>
                <a:gd name="T16" fmla="*/ 2147483647 w 52"/>
                <a:gd name="T17" fmla="*/ 2147483647 h 49"/>
                <a:gd name="T18" fmla="*/ 2147483647 w 52"/>
                <a:gd name="T19" fmla="*/ 2147483647 h 49"/>
                <a:gd name="T20" fmla="*/ 2147483647 w 52"/>
                <a:gd name="T21" fmla="*/ 2147483647 h 49"/>
                <a:gd name="T22" fmla="*/ 2147483647 w 52"/>
                <a:gd name="T23" fmla="*/ 0 h 49"/>
                <a:gd name="T24" fmla="*/ 2147483647 w 52"/>
                <a:gd name="T25" fmla="*/ 0 h 49"/>
                <a:gd name="T26" fmla="*/ 2147483647 w 52"/>
                <a:gd name="T27" fmla="*/ 2147483647 h 49"/>
                <a:gd name="T28" fmla="*/ 2147483647 w 52"/>
                <a:gd name="T29" fmla="*/ 2147483647 h 49"/>
                <a:gd name="T30" fmla="*/ 2147483647 w 52"/>
                <a:gd name="T31" fmla="*/ 2147483647 h 49"/>
                <a:gd name="T32" fmla="*/ 2147483647 w 52"/>
                <a:gd name="T33" fmla="*/ 2147483647 h 49"/>
                <a:gd name="T34" fmla="*/ 2147483647 w 52"/>
                <a:gd name="T35" fmla="*/ 2147483647 h 49"/>
                <a:gd name="T36" fmla="*/ 2147483647 w 52"/>
                <a:gd name="T37" fmla="*/ 2147483647 h 49"/>
                <a:gd name="T38" fmla="*/ 0 w 52"/>
                <a:gd name="T39" fmla="*/ 2147483647 h 49"/>
                <a:gd name="T40" fmla="*/ 0 w 52"/>
                <a:gd name="T41" fmla="*/ 2147483647 h 49"/>
                <a:gd name="T42" fmla="*/ 2147483647 w 52"/>
                <a:gd name="T43" fmla="*/ 2147483647 h 49"/>
                <a:gd name="T44" fmla="*/ 2147483647 w 52"/>
                <a:gd name="T45" fmla="*/ 2147483647 h 49"/>
                <a:gd name="T46" fmla="*/ 2147483647 w 52"/>
                <a:gd name="T47" fmla="*/ 2147483647 h 49"/>
                <a:gd name="T48" fmla="*/ 2147483647 w 52"/>
                <a:gd name="T49" fmla="*/ 2147483647 h 49"/>
                <a:gd name="T50" fmla="*/ 2147483647 w 52"/>
                <a:gd name="T51" fmla="*/ 2147483647 h 49"/>
                <a:gd name="T52" fmla="*/ 2147483647 w 52"/>
                <a:gd name="T53" fmla="*/ 2147483647 h 49"/>
                <a:gd name="T54" fmla="*/ 2147483647 w 52"/>
                <a:gd name="T55" fmla="*/ 2147483647 h 49"/>
                <a:gd name="T56" fmla="*/ 2147483647 w 52"/>
                <a:gd name="T57" fmla="*/ 2147483647 h 49"/>
                <a:gd name="T58" fmla="*/ 2147483647 w 52"/>
                <a:gd name="T59" fmla="*/ 2147483647 h 49"/>
                <a:gd name="T60" fmla="*/ 2147483647 w 52"/>
                <a:gd name="T61" fmla="*/ 2147483647 h 49"/>
                <a:gd name="T62" fmla="*/ 2147483647 w 52"/>
                <a:gd name="T63" fmla="*/ 2147483647 h 49"/>
                <a:gd name="T64" fmla="*/ 2147483647 w 52"/>
                <a:gd name="T65" fmla="*/ 2147483647 h 49"/>
                <a:gd name="T66" fmla="*/ 2147483647 w 52"/>
                <a:gd name="T67" fmla="*/ 2147483647 h 49"/>
                <a:gd name="T68" fmla="*/ 2147483647 w 52"/>
                <a:gd name="T69" fmla="*/ 2147483647 h 49"/>
                <a:gd name="T70" fmla="*/ 2147483647 w 52"/>
                <a:gd name="T71" fmla="*/ 2147483647 h 49"/>
                <a:gd name="T72" fmla="*/ 2147483647 w 52"/>
                <a:gd name="T73" fmla="*/ 2147483647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"/>
                <a:gd name="T112" fmla="*/ 0 h 49"/>
                <a:gd name="T113" fmla="*/ 52 w 52"/>
                <a:gd name="T114" fmla="*/ 49 h 4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367"/>
            <p:cNvSpPr>
              <a:spLocks/>
            </p:cNvSpPr>
            <p:nvPr/>
          </p:nvSpPr>
          <p:spPr bwMode="auto">
            <a:xfrm>
              <a:off x="5526088" y="4370388"/>
              <a:ext cx="234950" cy="317500"/>
            </a:xfrm>
            <a:custGeom>
              <a:avLst/>
              <a:gdLst>
                <a:gd name="T0" fmla="*/ 2147483647 w 180"/>
                <a:gd name="T1" fmla="*/ 2147483647 h 246"/>
                <a:gd name="T2" fmla="*/ 2147483647 w 180"/>
                <a:gd name="T3" fmla="*/ 2147483647 h 246"/>
                <a:gd name="T4" fmla="*/ 2147483647 w 180"/>
                <a:gd name="T5" fmla="*/ 2147483647 h 246"/>
                <a:gd name="T6" fmla="*/ 2147483647 w 180"/>
                <a:gd name="T7" fmla="*/ 2147483647 h 246"/>
                <a:gd name="T8" fmla="*/ 2147483647 w 180"/>
                <a:gd name="T9" fmla="*/ 2147483647 h 246"/>
                <a:gd name="T10" fmla="*/ 2147483647 w 180"/>
                <a:gd name="T11" fmla="*/ 2147483647 h 246"/>
                <a:gd name="T12" fmla="*/ 2147483647 w 180"/>
                <a:gd name="T13" fmla="*/ 2147483647 h 246"/>
                <a:gd name="T14" fmla="*/ 2147483647 w 180"/>
                <a:gd name="T15" fmla="*/ 2147483647 h 246"/>
                <a:gd name="T16" fmla="*/ 2147483647 w 180"/>
                <a:gd name="T17" fmla="*/ 2147483647 h 246"/>
                <a:gd name="T18" fmla="*/ 2147483647 w 180"/>
                <a:gd name="T19" fmla="*/ 2147483647 h 246"/>
                <a:gd name="T20" fmla="*/ 2147483647 w 180"/>
                <a:gd name="T21" fmla="*/ 2147483647 h 246"/>
                <a:gd name="T22" fmla="*/ 2147483647 w 180"/>
                <a:gd name="T23" fmla="*/ 2147483647 h 246"/>
                <a:gd name="T24" fmla="*/ 2147483647 w 180"/>
                <a:gd name="T25" fmla="*/ 2147483647 h 246"/>
                <a:gd name="T26" fmla="*/ 0 w 180"/>
                <a:gd name="T27" fmla="*/ 2147483647 h 246"/>
                <a:gd name="T28" fmla="*/ 0 w 180"/>
                <a:gd name="T29" fmla="*/ 2147483647 h 246"/>
                <a:gd name="T30" fmla="*/ 2147483647 w 180"/>
                <a:gd name="T31" fmla="*/ 2147483647 h 246"/>
                <a:gd name="T32" fmla="*/ 2147483647 w 180"/>
                <a:gd name="T33" fmla="*/ 2147483647 h 246"/>
                <a:gd name="T34" fmla="*/ 2147483647 w 180"/>
                <a:gd name="T35" fmla="*/ 2147483647 h 246"/>
                <a:gd name="T36" fmla="*/ 2147483647 w 180"/>
                <a:gd name="T37" fmla="*/ 2147483647 h 246"/>
                <a:gd name="T38" fmla="*/ 2147483647 w 180"/>
                <a:gd name="T39" fmla="*/ 2147483647 h 246"/>
                <a:gd name="T40" fmla="*/ 2147483647 w 180"/>
                <a:gd name="T41" fmla="*/ 0 h 246"/>
                <a:gd name="T42" fmla="*/ 2147483647 w 180"/>
                <a:gd name="T43" fmla="*/ 2147483647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0"/>
                <a:gd name="T67" fmla="*/ 0 h 246"/>
                <a:gd name="T68" fmla="*/ 180 w 180"/>
                <a:gd name="T69" fmla="*/ 246 h 2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368"/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7 w 24"/>
                <a:gd name="T1" fmla="*/ 0 h 96"/>
                <a:gd name="T2" fmla="*/ 2147483647 w 24"/>
                <a:gd name="T3" fmla="*/ 0 h 96"/>
                <a:gd name="T4" fmla="*/ 2147483647 w 24"/>
                <a:gd name="T5" fmla="*/ 2147483647 h 96"/>
                <a:gd name="T6" fmla="*/ 0 w 24"/>
                <a:gd name="T7" fmla="*/ 2147483647 h 96"/>
                <a:gd name="T8" fmla="*/ 0 w 24"/>
                <a:gd name="T9" fmla="*/ 2147483647 h 96"/>
                <a:gd name="T10" fmla="*/ 2147483647 w 24"/>
                <a:gd name="T11" fmla="*/ 2147483647 h 96"/>
                <a:gd name="T12" fmla="*/ 2147483647 w 24"/>
                <a:gd name="T13" fmla="*/ 2147483647 h 96"/>
                <a:gd name="T14" fmla="*/ 2147483647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96"/>
                <a:gd name="T26" fmla="*/ 24 w 24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369"/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7 w 24"/>
                <a:gd name="T1" fmla="*/ 0 h 96"/>
                <a:gd name="T2" fmla="*/ 2147483647 w 24"/>
                <a:gd name="T3" fmla="*/ 0 h 96"/>
                <a:gd name="T4" fmla="*/ 2147483647 w 24"/>
                <a:gd name="T5" fmla="*/ 2147483647 h 96"/>
                <a:gd name="T6" fmla="*/ 0 w 24"/>
                <a:gd name="T7" fmla="*/ 2147483647 h 96"/>
                <a:gd name="T8" fmla="*/ 0 w 24"/>
                <a:gd name="T9" fmla="*/ 2147483647 h 96"/>
                <a:gd name="T10" fmla="*/ 2147483647 w 24"/>
                <a:gd name="T11" fmla="*/ 2147483647 h 96"/>
                <a:gd name="T12" fmla="*/ 2147483647 w 24"/>
                <a:gd name="T13" fmla="*/ 2147483647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96"/>
                <a:gd name="T23" fmla="*/ 24 w 24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370"/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7 w 198"/>
                <a:gd name="T1" fmla="*/ 2147483647 h 313"/>
                <a:gd name="T2" fmla="*/ 2147483647 w 198"/>
                <a:gd name="T3" fmla="*/ 2147483647 h 313"/>
                <a:gd name="T4" fmla="*/ 2147483647 w 198"/>
                <a:gd name="T5" fmla="*/ 2147483647 h 313"/>
                <a:gd name="T6" fmla="*/ 2147483647 w 198"/>
                <a:gd name="T7" fmla="*/ 2147483647 h 313"/>
                <a:gd name="T8" fmla="*/ 2147483647 w 198"/>
                <a:gd name="T9" fmla="*/ 2147483647 h 313"/>
                <a:gd name="T10" fmla="*/ 2147483647 w 198"/>
                <a:gd name="T11" fmla="*/ 2147483647 h 313"/>
                <a:gd name="T12" fmla="*/ 2147483647 w 198"/>
                <a:gd name="T13" fmla="*/ 2147483647 h 313"/>
                <a:gd name="T14" fmla="*/ 2147483647 w 198"/>
                <a:gd name="T15" fmla="*/ 2147483647 h 313"/>
                <a:gd name="T16" fmla="*/ 2147483647 w 198"/>
                <a:gd name="T17" fmla="*/ 2147483647 h 313"/>
                <a:gd name="T18" fmla="*/ 2147483647 w 198"/>
                <a:gd name="T19" fmla="*/ 2147483647 h 313"/>
                <a:gd name="T20" fmla="*/ 2147483647 w 198"/>
                <a:gd name="T21" fmla="*/ 2147483647 h 313"/>
                <a:gd name="T22" fmla="*/ 2147483647 w 198"/>
                <a:gd name="T23" fmla="*/ 2147483647 h 313"/>
                <a:gd name="T24" fmla="*/ 2147483647 w 198"/>
                <a:gd name="T25" fmla="*/ 0 h 313"/>
                <a:gd name="T26" fmla="*/ 2147483647 w 198"/>
                <a:gd name="T27" fmla="*/ 2147483647 h 313"/>
                <a:gd name="T28" fmla="*/ 2147483647 w 198"/>
                <a:gd name="T29" fmla="*/ 2147483647 h 313"/>
                <a:gd name="T30" fmla="*/ 2147483647 w 198"/>
                <a:gd name="T31" fmla="*/ 2147483647 h 313"/>
                <a:gd name="T32" fmla="*/ 2147483647 w 198"/>
                <a:gd name="T33" fmla="*/ 2147483647 h 313"/>
                <a:gd name="T34" fmla="*/ 2147483647 w 198"/>
                <a:gd name="T35" fmla="*/ 2147483647 h 313"/>
                <a:gd name="T36" fmla="*/ 2147483647 w 198"/>
                <a:gd name="T37" fmla="*/ 2147483647 h 313"/>
                <a:gd name="T38" fmla="*/ 2147483647 w 198"/>
                <a:gd name="T39" fmla="*/ 2147483647 h 313"/>
                <a:gd name="T40" fmla="*/ 2147483647 w 198"/>
                <a:gd name="T41" fmla="*/ 2147483647 h 313"/>
                <a:gd name="T42" fmla="*/ 0 w 198"/>
                <a:gd name="T43" fmla="*/ 2147483647 h 313"/>
                <a:gd name="T44" fmla="*/ 2147483647 w 198"/>
                <a:gd name="T45" fmla="*/ 2147483647 h 313"/>
                <a:gd name="T46" fmla="*/ 2147483647 w 198"/>
                <a:gd name="T47" fmla="*/ 2147483647 h 313"/>
                <a:gd name="T48" fmla="*/ 2147483647 w 198"/>
                <a:gd name="T49" fmla="*/ 2147483647 h 313"/>
                <a:gd name="T50" fmla="*/ 2147483647 w 198"/>
                <a:gd name="T51" fmla="*/ 2147483647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8"/>
                <a:gd name="T79" fmla="*/ 0 h 313"/>
                <a:gd name="T80" fmla="*/ 198 w 198"/>
                <a:gd name="T81" fmla="*/ 313 h 31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371"/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7 w 198"/>
                <a:gd name="T1" fmla="*/ 2147483647 h 313"/>
                <a:gd name="T2" fmla="*/ 2147483647 w 198"/>
                <a:gd name="T3" fmla="*/ 2147483647 h 313"/>
                <a:gd name="T4" fmla="*/ 2147483647 w 198"/>
                <a:gd name="T5" fmla="*/ 2147483647 h 313"/>
                <a:gd name="T6" fmla="*/ 2147483647 w 198"/>
                <a:gd name="T7" fmla="*/ 2147483647 h 313"/>
                <a:gd name="T8" fmla="*/ 2147483647 w 198"/>
                <a:gd name="T9" fmla="*/ 2147483647 h 313"/>
                <a:gd name="T10" fmla="*/ 2147483647 w 198"/>
                <a:gd name="T11" fmla="*/ 2147483647 h 313"/>
                <a:gd name="T12" fmla="*/ 2147483647 w 198"/>
                <a:gd name="T13" fmla="*/ 2147483647 h 313"/>
                <a:gd name="T14" fmla="*/ 2147483647 w 198"/>
                <a:gd name="T15" fmla="*/ 2147483647 h 313"/>
                <a:gd name="T16" fmla="*/ 2147483647 w 198"/>
                <a:gd name="T17" fmla="*/ 2147483647 h 313"/>
                <a:gd name="T18" fmla="*/ 2147483647 w 198"/>
                <a:gd name="T19" fmla="*/ 2147483647 h 313"/>
                <a:gd name="T20" fmla="*/ 2147483647 w 198"/>
                <a:gd name="T21" fmla="*/ 2147483647 h 313"/>
                <a:gd name="T22" fmla="*/ 2147483647 w 198"/>
                <a:gd name="T23" fmla="*/ 2147483647 h 313"/>
                <a:gd name="T24" fmla="*/ 2147483647 w 198"/>
                <a:gd name="T25" fmla="*/ 0 h 313"/>
                <a:gd name="T26" fmla="*/ 2147483647 w 198"/>
                <a:gd name="T27" fmla="*/ 2147483647 h 313"/>
                <a:gd name="T28" fmla="*/ 2147483647 w 198"/>
                <a:gd name="T29" fmla="*/ 2147483647 h 313"/>
                <a:gd name="T30" fmla="*/ 2147483647 w 198"/>
                <a:gd name="T31" fmla="*/ 2147483647 h 313"/>
                <a:gd name="T32" fmla="*/ 2147483647 w 198"/>
                <a:gd name="T33" fmla="*/ 2147483647 h 313"/>
                <a:gd name="T34" fmla="*/ 2147483647 w 198"/>
                <a:gd name="T35" fmla="*/ 2147483647 h 313"/>
                <a:gd name="T36" fmla="*/ 2147483647 w 198"/>
                <a:gd name="T37" fmla="*/ 2147483647 h 313"/>
                <a:gd name="T38" fmla="*/ 2147483647 w 198"/>
                <a:gd name="T39" fmla="*/ 2147483647 h 313"/>
                <a:gd name="T40" fmla="*/ 2147483647 w 198"/>
                <a:gd name="T41" fmla="*/ 2147483647 h 313"/>
                <a:gd name="T42" fmla="*/ 0 w 198"/>
                <a:gd name="T43" fmla="*/ 2147483647 h 313"/>
                <a:gd name="T44" fmla="*/ 2147483647 w 198"/>
                <a:gd name="T45" fmla="*/ 2147483647 h 313"/>
                <a:gd name="T46" fmla="*/ 2147483647 w 198"/>
                <a:gd name="T47" fmla="*/ 2147483647 h 313"/>
                <a:gd name="T48" fmla="*/ 2147483647 w 198"/>
                <a:gd name="T49" fmla="*/ 2147483647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313"/>
                <a:gd name="T77" fmla="*/ 198 w 198"/>
                <a:gd name="T78" fmla="*/ 313 h 31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372"/>
            <p:cNvSpPr>
              <a:spLocks/>
            </p:cNvSpPr>
            <p:nvPr/>
          </p:nvSpPr>
          <p:spPr bwMode="auto">
            <a:xfrm>
              <a:off x="4913313" y="5211763"/>
              <a:ext cx="398462" cy="354012"/>
            </a:xfrm>
            <a:custGeom>
              <a:avLst/>
              <a:gdLst>
                <a:gd name="T0" fmla="*/ 2147483647 w 51"/>
                <a:gd name="T1" fmla="*/ 2147483647 h 45"/>
                <a:gd name="T2" fmla="*/ 2147483647 w 51"/>
                <a:gd name="T3" fmla="*/ 2147483647 h 45"/>
                <a:gd name="T4" fmla="*/ 2147483647 w 51"/>
                <a:gd name="T5" fmla="*/ 2147483647 h 45"/>
                <a:gd name="T6" fmla="*/ 2147483647 w 51"/>
                <a:gd name="T7" fmla="*/ 2147483647 h 45"/>
                <a:gd name="T8" fmla="*/ 2147483647 w 51"/>
                <a:gd name="T9" fmla="*/ 0 h 45"/>
                <a:gd name="T10" fmla="*/ 2147483647 w 51"/>
                <a:gd name="T11" fmla="*/ 2147483647 h 45"/>
                <a:gd name="T12" fmla="*/ 2147483647 w 51"/>
                <a:gd name="T13" fmla="*/ 2147483647 h 45"/>
                <a:gd name="T14" fmla="*/ 2147483647 w 51"/>
                <a:gd name="T15" fmla="*/ 2147483647 h 45"/>
                <a:gd name="T16" fmla="*/ 2147483647 w 51"/>
                <a:gd name="T17" fmla="*/ 2147483647 h 45"/>
                <a:gd name="T18" fmla="*/ 2147483647 w 51"/>
                <a:gd name="T19" fmla="*/ 2147483647 h 45"/>
                <a:gd name="T20" fmla="*/ 2147483647 w 51"/>
                <a:gd name="T21" fmla="*/ 2147483647 h 45"/>
                <a:gd name="T22" fmla="*/ 2147483647 w 51"/>
                <a:gd name="T23" fmla="*/ 2147483647 h 45"/>
                <a:gd name="T24" fmla="*/ 2147483647 w 51"/>
                <a:gd name="T25" fmla="*/ 2147483647 h 45"/>
                <a:gd name="T26" fmla="*/ 2147483647 w 51"/>
                <a:gd name="T27" fmla="*/ 2147483647 h 45"/>
                <a:gd name="T28" fmla="*/ 2147483647 w 51"/>
                <a:gd name="T29" fmla="*/ 2147483647 h 45"/>
                <a:gd name="T30" fmla="*/ 2147483647 w 51"/>
                <a:gd name="T31" fmla="*/ 2147483647 h 45"/>
                <a:gd name="T32" fmla="*/ 2147483647 w 51"/>
                <a:gd name="T33" fmla="*/ 2147483647 h 45"/>
                <a:gd name="T34" fmla="*/ 0 w 51"/>
                <a:gd name="T35" fmla="*/ 2147483647 h 45"/>
                <a:gd name="T36" fmla="*/ 2147483647 w 51"/>
                <a:gd name="T37" fmla="*/ 2147483647 h 45"/>
                <a:gd name="T38" fmla="*/ 2147483647 w 51"/>
                <a:gd name="T39" fmla="*/ 2147483647 h 45"/>
                <a:gd name="T40" fmla="*/ 2147483647 w 51"/>
                <a:gd name="T41" fmla="*/ 2147483647 h 45"/>
                <a:gd name="T42" fmla="*/ 2147483647 w 51"/>
                <a:gd name="T43" fmla="*/ 2147483647 h 45"/>
                <a:gd name="T44" fmla="*/ 2147483647 w 51"/>
                <a:gd name="T45" fmla="*/ 2147483647 h 45"/>
                <a:gd name="T46" fmla="*/ 2147483647 w 51"/>
                <a:gd name="T47" fmla="*/ 2147483647 h 45"/>
                <a:gd name="T48" fmla="*/ 2147483647 w 51"/>
                <a:gd name="T49" fmla="*/ 2147483647 h 45"/>
                <a:gd name="T50" fmla="*/ 2147483647 w 51"/>
                <a:gd name="T51" fmla="*/ 2147483647 h 45"/>
                <a:gd name="T52" fmla="*/ 2147483647 w 51"/>
                <a:gd name="T53" fmla="*/ 2147483647 h 45"/>
                <a:gd name="T54" fmla="*/ 2147483647 w 51"/>
                <a:gd name="T55" fmla="*/ 2147483647 h 45"/>
                <a:gd name="T56" fmla="*/ 2147483647 w 51"/>
                <a:gd name="T57" fmla="*/ 2147483647 h 45"/>
                <a:gd name="T58" fmla="*/ 2147483647 w 51"/>
                <a:gd name="T59" fmla="*/ 2147483647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1"/>
                <a:gd name="T91" fmla="*/ 0 h 45"/>
                <a:gd name="T92" fmla="*/ 51 w 51"/>
                <a:gd name="T93" fmla="*/ 45 h 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373"/>
            <p:cNvSpPr>
              <a:spLocks/>
            </p:cNvSpPr>
            <p:nvPr/>
          </p:nvSpPr>
          <p:spPr bwMode="auto">
            <a:xfrm>
              <a:off x="4999038" y="5095875"/>
              <a:ext cx="236537" cy="234950"/>
            </a:xfrm>
            <a:custGeom>
              <a:avLst/>
              <a:gdLst>
                <a:gd name="T0" fmla="*/ 2147483647 w 180"/>
                <a:gd name="T1" fmla="*/ 2147483647 h 180"/>
                <a:gd name="T2" fmla="*/ 2147483647 w 180"/>
                <a:gd name="T3" fmla="*/ 2147483647 h 180"/>
                <a:gd name="T4" fmla="*/ 2147483647 w 180"/>
                <a:gd name="T5" fmla="*/ 2147483647 h 180"/>
                <a:gd name="T6" fmla="*/ 2147483647 w 180"/>
                <a:gd name="T7" fmla="*/ 2147483647 h 180"/>
                <a:gd name="T8" fmla="*/ 2147483647 w 180"/>
                <a:gd name="T9" fmla="*/ 2147483647 h 180"/>
                <a:gd name="T10" fmla="*/ 2147483647 w 180"/>
                <a:gd name="T11" fmla="*/ 2147483647 h 180"/>
                <a:gd name="T12" fmla="*/ 2147483647 w 180"/>
                <a:gd name="T13" fmla="*/ 2147483647 h 180"/>
                <a:gd name="T14" fmla="*/ 2147483647 w 180"/>
                <a:gd name="T15" fmla="*/ 0 h 180"/>
                <a:gd name="T16" fmla="*/ 2147483647 w 180"/>
                <a:gd name="T17" fmla="*/ 2147483647 h 180"/>
                <a:gd name="T18" fmla="*/ 2147483647 w 180"/>
                <a:gd name="T19" fmla="*/ 2147483647 h 180"/>
                <a:gd name="T20" fmla="*/ 2147483647 w 180"/>
                <a:gd name="T21" fmla="*/ 2147483647 h 180"/>
                <a:gd name="T22" fmla="*/ 0 w 180"/>
                <a:gd name="T23" fmla="*/ 2147483647 h 180"/>
                <a:gd name="T24" fmla="*/ 0 w 180"/>
                <a:gd name="T25" fmla="*/ 2147483647 h 180"/>
                <a:gd name="T26" fmla="*/ 2147483647 w 180"/>
                <a:gd name="T27" fmla="*/ 2147483647 h 180"/>
                <a:gd name="T28" fmla="*/ 2147483647 w 180"/>
                <a:gd name="T29" fmla="*/ 2147483647 h 180"/>
                <a:gd name="T30" fmla="*/ 2147483647 w 180"/>
                <a:gd name="T31" fmla="*/ 2147483647 h 180"/>
                <a:gd name="T32" fmla="*/ 2147483647 w 180"/>
                <a:gd name="T33" fmla="*/ 2147483647 h 180"/>
                <a:gd name="T34" fmla="*/ 2147483647 w 180"/>
                <a:gd name="T35" fmla="*/ 2147483647 h 180"/>
                <a:gd name="T36" fmla="*/ 2147483647 w 180"/>
                <a:gd name="T37" fmla="*/ 2147483647 h 180"/>
                <a:gd name="T38" fmla="*/ 2147483647 w 180"/>
                <a:gd name="T39" fmla="*/ 2147483647 h 180"/>
                <a:gd name="T40" fmla="*/ 2147483647 w 180"/>
                <a:gd name="T41" fmla="*/ 2147483647 h 180"/>
                <a:gd name="T42" fmla="*/ 2147483647 w 180"/>
                <a:gd name="T43" fmla="*/ 2147483647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0"/>
                <a:gd name="T67" fmla="*/ 0 h 180"/>
                <a:gd name="T68" fmla="*/ 180 w 180"/>
                <a:gd name="T69" fmla="*/ 180 h 18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374"/>
            <p:cNvSpPr>
              <a:spLocks/>
            </p:cNvSpPr>
            <p:nvPr/>
          </p:nvSpPr>
          <p:spPr bwMode="auto">
            <a:xfrm>
              <a:off x="5241925" y="4914900"/>
              <a:ext cx="268288" cy="422275"/>
            </a:xfrm>
            <a:custGeom>
              <a:avLst/>
              <a:gdLst>
                <a:gd name="T0" fmla="*/ 2147483647 w 34"/>
                <a:gd name="T1" fmla="*/ 2147483647 h 54"/>
                <a:gd name="T2" fmla="*/ 2147483647 w 34"/>
                <a:gd name="T3" fmla="*/ 2147483647 h 54"/>
                <a:gd name="T4" fmla="*/ 2147483647 w 34"/>
                <a:gd name="T5" fmla="*/ 2147483647 h 54"/>
                <a:gd name="T6" fmla="*/ 2147483647 w 34"/>
                <a:gd name="T7" fmla="*/ 2147483647 h 54"/>
                <a:gd name="T8" fmla="*/ 2147483647 w 34"/>
                <a:gd name="T9" fmla="*/ 2147483647 h 54"/>
                <a:gd name="T10" fmla="*/ 2147483647 w 34"/>
                <a:gd name="T11" fmla="*/ 2147483647 h 54"/>
                <a:gd name="T12" fmla="*/ 2147483647 w 34"/>
                <a:gd name="T13" fmla="*/ 2147483647 h 54"/>
                <a:gd name="T14" fmla="*/ 2147483647 w 34"/>
                <a:gd name="T15" fmla="*/ 2147483647 h 54"/>
                <a:gd name="T16" fmla="*/ 2147483647 w 34"/>
                <a:gd name="T17" fmla="*/ 2147483647 h 54"/>
                <a:gd name="T18" fmla="*/ 2147483647 w 34"/>
                <a:gd name="T19" fmla="*/ 2147483647 h 54"/>
                <a:gd name="T20" fmla="*/ 2147483647 w 34"/>
                <a:gd name="T21" fmla="*/ 2147483647 h 54"/>
                <a:gd name="T22" fmla="*/ 2147483647 w 34"/>
                <a:gd name="T23" fmla="*/ 2147483647 h 54"/>
                <a:gd name="T24" fmla="*/ 0 w 34"/>
                <a:gd name="T25" fmla="*/ 2147483647 h 54"/>
                <a:gd name="T26" fmla="*/ 0 w 34"/>
                <a:gd name="T27" fmla="*/ 2147483647 h 54"/>
                <a:gd name="T28" fmla="*/ 2147483647 w 34"/>
                <a:gd name="T29" fmla="*/ 2147483647 h 54"/>
                <a:gd name="T30" fmla="*/ 2147483647 w 34"/>
                <a:gd name="T31" fmla="*/ 2147483647 h 54"/>
                <a:gd name="T32" fmla="*/ 2147483647 w 34"/>
                <a:gd name="T33" fmla="*/ 2147483647 h 54"/>
                <a:gd name="T34" fmla="*/ 2147483647 w 34"/>
                <a:gd name="T35" fmla="*/ 2147483647 h 54"/>
                <a:gd name="T36" fmla="*/ 2147483647 w 34"/>
                <a:gd name="T37" fmla="*/ 2147483647 h 54"/>
                <a:gd name="T38" fmla="*/ 2147483647 w 34"/>
                <a:gd name="T39" fmla="*/ 2147483647 h 54"/>
                <a:gd name="T40" fmla="*/ 2147483647 w 34"/>
                <a:gd name="T41" fmla="*/ 2147483647 h 54"/>
                <a:gd name="T42" fmla="*/ 2147483647 w 34"/>
                <a:gd name="T43" fmla="*/ 2147483647 h 54"/>
                <a:gd name="T44" fmla="*/ 2147483647 w 34"/>
                <a:gd name="T45" fmla="*/ 2147483647 h 54"/>
                <a:gd name="T46" fmla="*/ 2147483647 w 34"/>
                <a:gd name="T47" fmla="*/ 2147483647 h 54"/>
                <a:gd name="T48" fmla="*/ 2147483647 w 34"/>
                <a:gd name="T49" fmla="*/ 2147483647 h 54"/>
                <a:gd name="T50" fmla="*/ 2147483647 w 34"/>
                <a:gd name="T51" fmla="*/ 2147483647 h 54"/>
                <a:gd name="T52" fmla="*/ 2147483647 w 34"/>
                <a:gd name="T53" fmla="*/ 2147483647 h 54"/>
                <a:gd name="T54" fmla="*/ 2147483647 w 34"/>
                <a:gd name="T55" fmla="*/ 2147483647 h 54"/>
                <a:gd name="T56" fmla="*/ 2147483647 w 34"/>
                <a:gd name="T57" fmla="*/ 2147483647 h 54"/>
                <a:gd name="T58" fmla="*/ 2147483647 w 34"/>
                <a:gd name="T59" fmla="*/ 2147483647 h 54"/>
                <a:gd name="T60" fmla="*/ 2147483647 w 34"/>
                <a:gd name="T61" fmla="*/ 2147483647 h 54"/>
                <a:gd name="T62" fmla="*/ 2147483647 w 34"/>
                <a:gd name="T63" fmla="*/ 2147483647 h 54"/>
                <a:gd name="T64" fmla="*/ 2147483647 w 34"/>
                <a:gd name="T65" fmla="*/ 2147483647 h 54"/>
                <a:gd name="T66" fmla="*/ 2147483647 w 34"/>
                <a:gd name="T67" fmla="*/ 2147483647 h 54"/>
                <a:gd name="T68" fmla="*/ 2147483647 w 34"/>
                <a:gd name="T69" fmla="*/ 0 h 54"/>
                <a:gd name="T70" fmla="*/ 2147483647 w 34"/>
                <a:gd name="T71" fmla="*/ 0 h 54"/>
                <a:gd name="T72" fmla="*/ 2147483647 w 34"/>
                <a:gd name="T73" fmla="*/ 2147483647 h 54"/>
                <a:gd name="T74" fmla="*/ 2147483647 w 34"/>
                <a:gd name="T75" fmla="*/ 2147483647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4"/>
                <a:gd name="T115" fmla="*/ 0 h 54"/>
                <a:gd name="T116" fmla="*/ 34 w 34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375"/>
            <p:cNvSpPr>
              <a:spLocks/>
            </p:cNvSpPr>
            <p:nvPr/>
          </p:nvSpPr>
          <p:spPr bwMode="auto">
            <a:xfrm>
              <a:off x="5241925" y="4673600"/>
              <a:ext cx="260350" cy="265113"/>
            </a:xfrm>
            <a:custGeom>
              <a:avLst/>
              <a:gdLst>
                <a:gd name="T0" fmla="*/ 2147483647 w 33"/>
                <a:gd name="T1" fmla="*/ 2147483647 h 34"/>
                <a:gd name="T2" fmla="*/ 2147483647 w 33"/>
                <a:gd name="T3" fmla="*/ 2147483647 h 34"/>
                <a:gd name="T4" fmla="*/ 2147483647 w 33"/>
                <a:gd name="T5" fmla="*/ 2147483647 h 34"/>
                <a:gd name="T6" fmla="*/ 2147483647 w 33"/>
                <a:gd name="T7" fmla="*/ 2147483647 h 34"/>
                <a:gd name="T8" fmla="*/ 2147483647 w 33"/>
                <a:gd name="T9" fmla="*/ 0 h 34"/>
                <a:gd name="T10" fmla="*/ 2147483647 w 33"/>
                <a:gd name="T11" fmla="*/ 2147483647 h 34"/>
                <a:gd name="T12" fmla="*/ 2147483647 w 33"/>
                <a:gd name="T13" fmla="*/ 2147483647 h 34"/>
                <a:gd name="T14" fmla="*/ 2147483647 w 33"/>
                <a:gd name="T15" fmla="*/ 2147483647 h 34"/>
                <a:gd name="T16" fmla="*/ 2147483647 w 33"/>
                <a:gd name="T17" fmla="*/ 2147483647 h 34"/>
                <a:gd name="T18" fmla="*/ 2147483647 w 33"/>
                <a:gd name="T19" fmla="*/ 2147483647 h 34"/>
                <a:gd name="T20" fmla="*/ 2147483647 w 33"/>
                <a:gd name="T21" fmla="*/ 2147483647 h 34"/>
                <a:gd name="T22" fmla="*/ 0 w 33"/>
                <a:gd name="T23" fmla="*/ 2147483647 h 34"/>
                <a:gd name="T24" fmla="*/ 2147483647 w 33"/>
                <a:gd name="T25" fmla="*/ 2147483647 h 34"/>
                <a:gd name="T26" fmla="*/ 2147483647 w 33"/>
                <a:gd name="T27" fmla="*/ 2147483647 h 34"/>
                <a:gd name="T28" fmla="*/ 2147483647 w 33"/>
                <a:gd name="T29" fmla="*/ 2147483647 h 34"/>
                <a:gd name="T30" fmla="*/ 2147483647 w 33"/>
                <a:gd name="T31" fmla="*/ 2147483647 h 34"/>
                <a:gd name="T32" fmla="*/ 2147483647 w 33"/>
                <a:gd name="T33" fmla="*/ 2147483647 h 34"/>
                <a:gd name="T34" fmla="*/ 2147483647 w 33"/>
                <a:gd name="T35" fmla="*/ 2147483647 h 34"/>
                <a:gd name="T36" fmla="*/ 2147483647 w 33"/>
                <a:gd name="T37" fmla="*/ 2147483647 h 34"/>
                <a:gd name="T38" fmla="*/ 2147483647 w 33"/>
                <a:gd name="T39" fmla="*/ 2147483647 h 34"/>
                <a:gd name="T40" fmla="*/ 2147483647 w 33"/>
                <a:gd name="T41" fmla="*/ 2147483647 h 34"/>
                <a:gd name="T42" fmla="*/ 2147483647 w 33"/>
                <a:gd name="T43" fmla="*/ 2147483647 h 34"/>
                <a:gd name="T44" fmla="*/ 2147483647 w 33"/>
                <a:gd name="T45" fmla="*/ 2147483647 h 34"/>
                <a:gd name="T46" fmla="*/ 2147483647 w 33"/>
                <a:gd name="T47" fmla="*/ 2147483647 h 34"/>
                <a:gd name="T48" fmla="*/ 2147483647 w 33"/>
                <a:gd name="T49" fmla="*/ 2147483647 h 34"/>
                <a:gd name="T50" fmla="*/ 2147483647 w 33"/>
                <a:gd name="T51" fmla="*/ 2147483647 h 34"/>
                <a:gd name="T52" fmla="*/ 2147483647 w 33"/>
                <a:gd name="T53" fmla="*/ 2147483647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"/>
                <a:gd name="T82" fmla="*/ 0 h 34"/>
                <a:gd name="T83" fmla="*/ 33 w 33"/>
                <a:gd name="T84" fmla="*/ 34 h 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Freeform 376"/>
            <p:cNvSpPr>
              <a:spLocks/>
            </p:cNvSpPr>
            <p:nvPr/>
          </p:nvSpPr>
          <p:spPr bwMode="auto">
            <a:xfrm>
              <a:off x="4802188" y="4797425"/>
              <a:ext cx="298450" cy="298450"/>
            </a:xfrm>
            <a:custGeom>
              <a:avLst/>
              <a:gdLst>
                <a:gd name="T0" fmla="*/ 2147483647 w 38"/>
                <a:gd name="T1" fmla="*/ 2147483647 h 38"/>
                <a:gd name="T2" fmla="*/ 2147483647 w 38"/>
                <a:gd name="T3" fmla="*/ 2147483647 h 38"/>
                <a:gd name="T4" fmla="*/ 2147483647 w 38"/>
                <a:gd name="T5" fmla="*/ 2147483647 h 38"/>
                <a:gd name="T6" fmla="*/ 2147483647 w 38"/>
                <a:gd name="T7" fmla="*/ 2147483647 h 38"/>
                <a:gd name="T8" fmla="*/ 2147483647 w 38"/>
                <a:gd name="T9" fmla="*/ 2147483647 h 38"/>
                <a:gd name="T10" fmla="*/ 2147483647 w 38"/>
                <a:gd name="T11" fmla="*/ 2147483647 h 38"/>
                <a:gd name="T12" fmla="*/ 2147483647 w 38"/>
                <a:gd name="T13" fmla="*/ 2147483647 h 38"/>
                <a:gd name="T14" fmla="*/ 2147483647 w 38"/>
                <a:gd name="T15" fmla="*/ 2147483647 h 38"/>
                <a:gd name="T16" fmla="*/ 2147483647 w 38"/>
                <a:gd name="T17" fmla="*/ 2147483647 h 38"/>
                <a:gd name="T18" fmla="*/ 2147483647 w 38"/>
                <a:gd name="T19" fmla="*/ 2147483647 h 38"/>
                <a:gd name="T20" fmla="*/ 2147483647 w 38"/>
                <a:gd name="T21" fmla="*/ 2147483647 h 38"/>
                <a:gd name="T22" fmla="*/ 2147483647 w 38"/>
                <a:gd name="T23" fmla="*/ 2147483647 h 38"/>
                <a:gd name="T24" fmla="*/ 2147483647 w 38"/>
                <a:gd name="T25" fmla="*/ 2147483647 h 38"/>
                <a:gd name="T26" fmla="*/ 2147483647 w 38"/>
                <a:gd name="T27" fmla="*/ 2147483647 h 38"/>
                <a:gd name="T28" fmla="*/ 2147483647 w 38"/>
                <a:gd name="T29" fmla="*/ 2147483647 h 38"/>
                <a:gd name="T30" fmla="*/ 2147483647 w 38"/>
                <a:gd name="T31" fmla="*/ 2147483647 h 38"/>
                <a:gd name="T32" fmla="*/ 2147483647 w 38"/>
                <a:gd name="T33" fmla="*/ 0 h 38"/>
                <a:gd name="T34" fmla="*/ 2147483647 w 38"/>
                <a:gd name="T35" fmla="*/ 0 h 38"/>
                <a:gd name="T36" fmla="*/ 2147483647 w 38"/>
                <a:gd name="T37" fmla="*/ 2147483647 h 38"/>
                <a:gd name="T38" fmla="*/ 2147483647 w 38"/>
                <a:gd name="T39" fmla="*/ 2147483647 h 38"/>
                <a:gd name="T40" fmla="*/ 2147483647 w 38"/>
                <a:gd name="T41" fmla="*/ 2147483647 h 38"/>
                <a:gd name="T42" fmla="*/ 0 w 38"/>
                <a:gd name="T43" fmla="*/ 2147483647 h 38"/>
                <a:gd name="T44" fmla="*/ 0 w 38"/>
                <a:gd name="T45" fmla="*/ 2147483647 h 38"/>
                <a:gd name="T46" fmla="*/ 2147483647 w 38"/>
                <a:gd name="T47" fmla="*/ 2147483647 h 38"/>
                <a:gd name="T48" fmla="*/ 2147483647 w 38"/>
                <a:gd name="T49" fmla="*/ 2147483647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38"/>
                <a:gd name="T77" fmla="*/ 38 w 38"/>
                <a:gd name="T78" fmla="*/ 38 h 3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Freeform 377"/>
            <p:cNvSpPr>
              <a:spLocks/>
            </p:cNvSpPr>
            <p:nvPr/>
          </p:nvSpPr>
          <p:spPr bwMode="auto">
            <a:xfrm>
              <a:off x="4802188" y="4516438"/>
              <a:ext cx="463550" cy="460375"/>
            </a:xfrm>
            <a:custGeom>
              <a:avLst/>
              <a:gdLst>
                <a:gd name="T0" fmla="*/ 2147483647 w 59"/>
                <a:gd name="T1" fmla="*/ 2147483647 h 59"/>
                <a:gd name="T2" fmla="*/ 2147483647 w 59"/>
                <a:gd name="T3" fmla="*/ 2147483647 h 59"/>
                <a:gd name="T4" fmla="*/ 2147483647 w 59"/>
                <a:gd name="T5" fmla="*/ 2147483647 h 59"/>
                <a:gd name="T6" fmla="*/ 2147483647 w 59"/>
                <a:gd name="T7" fmla="*/ 2147483647 h 59"/>
                <a:gd name="T8" fmla="*/ 2147483647 w 59"/>
                <a:gd name="T9" fmla="*/ 2147483647 h 59"/>
                <a:gd name="T10" fmla="*/ 2147483647 w 59"/>
                <a:gd name="T11" fmla="*/ 2147483647 h 59"/>
                <a:gd name="T12" fmla="*/ 0 w 59"/>
                <a:gd name="T13" fmla="*/ 2147483647 h 59"/>
                <a:gd name="T14" fmla="*/ 2147483647 w 59"/>
                <a:gd name="T15" fmla="*/ 2147483647 h 59"/>
                <a:gd name="T16" fmla="*/ 2147483647 w 59"/>
                <a:gd name="T17" fmla="*/ 2147483647 h 59"/>
                <a:gd name="T18" fmla="*/ 2147483647 w 59"/>
                <a:gd name="T19" fmla="*/ 2147483647 h 59"/>
                <a:gd name="T20" fmla="*/ 2147483647 w 59"/>
                <a:gd name="T21" fmla="*/ 2147483647 h 59"/>
                <a:gd name="T22" fmla="*/ 2147483647 w 59"/>
                <a:gd name="T23" fmla="*/ 2147483647 h 59"/>
                <a:gd name="T24" fmla="*/ 2147483647 w 59"/>
                <a:gd name="T25" fmla="*/ 2147483647 h 59"/>
                <a:gd name="T26" fmla="*/ 2147483647 w 59"/>
                <a:gd name="T27" fmla="*/ 2147483647 h 59"/>
                <a:gd name="T28" fmla="*/ 2147483647 w 59"/>
                <a:gd name="T29" fmla="*/ 2147483647 h 59"/>
                <a:gd name="T30" fmla="*/ 2147483647 w 59"/>
                <a:gd name="T31" fmla="*/ 2147483647 h 59"/>
                <a:gd name="T32" fmla="*/ 2147483647 w 59"/>
                <a:gd name="T33" fmla="*/ 2147483647 h 59"/>
                <a:gd name="T34" fmla="*/ 2147483647 w 59"/>
                <a:gd name="T35" fmla="*/ 2147483647 h 59"/>
                <a:gd name="T36" fmla="*/ 2147483647 w 59"/>
                <a:gd name="T37" fmla="*/ 2147483647 h 59"/>
                <a:gd name="T38" fmla="*/ 2147483647 w 59"/>
                <a:gd name="T39" fmla="*/ 2147483647 h 59"/>
                <a:gd name="T40" fmla="*/ 2147483647 w 59"/>
                <a:gd name="T41" fmla="*/ 2147483647 h 59"/>
                <a:gd name="T42" fmla="*/ 2147483647 w 59"/>
                <a:gd name="T43" fmla="*/ 2147483647 h 59"/>
                <a:gd name="T44" fmla="*/ 2147483647 w 59"/>
                <a:gd name="T45" fmla="*/ 2147483647 h 59"/>
                <a:gd name="T46" fmla="*/ 2147483647 w 59"/>
                <a:gd name="T47" fmla="*/ 2147483647 h 59"/>
                <a:gd name="T48" fmla="*/ 2147483647 w 59"/>
                <a:gd name="T49" fmla="*/ 2147483647 h 59"/>
                <a:gd name="T50" fmla="*/ 2147483647 w 59"/>
                <a:gd name="T51" fmla="*/ 2147483647 h 59"/>
                <a:gd name="T52" fmla="*/ 2147483647 w 59"/>
                <a:gd name="T53" fmla="*/ 2147483647 h 59"/>
                <a:gd name="T54" fmla="*/ 2147483647 w 59"/>
                <a:gd name="T55" fmla="*/ 2147483647 h 59"/>
                <a:gd name="T56" fmla="*/ 2147483647 w 59"/>
                <a:gd name="T57" fmla="*/ 2147483647 h 59"/>
                <a:gd name="T58" fmla="*/ 2147483647 w 59"/>
                <a:gd name="T59" fmla="*/ 2147483647 h 59"/>
                <a:gd name="T60" fmla="*/ 2147483647 w 59"/>
                <a:gd name="T61" fmla="*/ 2147483647 h 59"/>
                <a:gd name="T62" fmla="*/ 2147483647 w 59"/>
                <a:gd name="T63" fmla="*/ 2147483647 h 59"/>
                <a:gd name="T64" fmla="*/ 2147483647 w 59"/>
                <a:gd name="T65" fmla="*/ 2147483647 h 59"/>
                <a:gd name="T66" fmla="*/ 2147483647 w 59"/>
                <a:gd name="T67" fmla="*/ 2147483647 h 59"/>
                <a:gd name="T68" fmla="*/ 2147483647 w 59"/>
                <a:gd name="T69" fmla="*/ 0 h 59"/>
                <a:gd name="T70" fmla="*/ 2147483647 w 59"/>
                <a:gd name="T71" fmla="*/ 2147483647 h 59"/>
                <a:gd name="T72" fmla="*/ 2147483647 w 59"/>
                <a:gd name="T73" fmla="*/ 2147483647 h 59"/>
                <a:gd name="T74" fmla="*/ 2147483647 w 59"/>
                <a:gd name="T75" fmla="*/ 2147483647 h 59"/>
                <a:gd name="T76" fmla="*/ 2147483647 w 59"/>
                <a:gd name="T77" fmla="*/ 2147483647 h 59"/>
                <a:gd name="T78" fmla="*/ 2147483647 w 59"/>
                <a:gd name="T79" fmla="*/ 2147483647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9"/>
                <a:gd name="T121" fmla="*/ 0 h 59"/>
                <a:gd name="T122" fmla="*/ 59 w 59"/>
                <a:gd name="T123" fmla="*/ 59 h 5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Freeform 378"/>
            <p:cNvSpPr>
              <a:spLocks/>
            </p:cNvSpPr>
            <p:nvPr/>
          </p:nvSpPr>
          <p:spPr bwMode="auto">
            <a:xfrm>
              <a:off x="5319713" y="4203700"/>
              <a:ext cx="369887" cy="354013"/>
            </a:xfrm>
            <a:custGeom>
              <a:avLst/>
              <a:gdLst>
                <a:gd name="T0" fmla="*/ 2147483647 w 47"/>
                <a:gd name="T1" fmla="*/ 2147483647 h 45"/>
                <a:gd name="T2" fmla="*/ 2147483647 w 47"/>
                <a:gd name="T3" fmla="*/ 2147483647 h 45"/>
                <a:gd name="T4" fmla="*/ 2147483647 w 47"/>
                <a:gd name="T5" fmla="*/ 2147483647 h 45"/>
                <a:gd name="T6" fmla="*/ 2147483647 w 47"/>
                <a:gd name="T7" fmla="*/ 2147483647 h 45"/>
                <a:gd name="T8" fmla="*/ 2147483647 w 47"/>
                <a:gd name="T9" fmla="*/ 2147483647 h 45"/>
                <a:gd name="T10" fmla="*/ 2147483647 w 47"/>
                <a:gd name="T11" fmla="*/ 2147483647 h 45"/>
                <a:gd name="T12" fmla="*/ 2147483647 w 47"/>
                <a:gd name="T13" fmla="*/ 2147483647 h 45"/>
                <a:gd name="T14" fmla="*/ 2147483647 w 47"/>
                <a:gd name="T15" fmla="*/ 2147483647 h 45"/>
                <a:gd name="T16" fmla="*/ 2147483647 w 47"/>
                <a:gd name="T17" fmla="*/ 2147483647 h 45"/>
                <a:gd name="T18" fmla="*/ 2147483647 w 47"/>
                <a:gd name="T19" fmla="*/ 2147483647 h 45"/>
                <a:gd name="T20" fmla="*/ 2147483647 w 47"/>
                <a:gd name="T21" fmla="*/ 2147483647 h 45"/>
                <a:gd name="T22" fmla="*/ 2147483647 w 47"/>
                <a:gd name="T23" fmla="*/ 2147483647 h 45"/>
                <a:gd name="T24" fmla="*/ 2147483647 w 47"/>
                <a:gd name="T25" fmla="*/ 2147483647 h 45"/>
                <a:gd name="T26" fmla="*/ 2147483647 w 47"/>
                <a:gd name="T27" fmla="*/ 2147483647 h 45"/>
                <a:gd name="T28" fmla="*/ 2147483647 w 47"/>
                <a:gd name="T29" fmla="*/ 0 h 45"/>
                <a:gd name="T30" fmla="*/ 2147483647 w 47"/>
                <a:gd name="T31" fmla="*/ 0 h 45"/>
                <a:gd name="T32" fmla="*/ 2147483647 w 47"/>
                <a:gd name="T33" fmla="*/ 2147483647 h 45"/>
                <a:gd name="T34" fmla="*/ 2147483647 w 47"/>
                <a:gd name="T35" fmla="*/ 2147483647 h 45"/>
                <a:gd name="T36" fmla="*/ 2147483647 w 47"/>
                <a:gd name="T37" fmla="*/ 2147483647 h 45"/>
                <a:gd name="T38" fmla="*/ 2147483647 w 47"/>
                <a:gd name="T39" fmla="*/ 2147483647 h 45"/>
                <a:gd name="T40" fmla="*/ 2147483647 w 47"/>
                <a:gd name="T41" fmla="*/ 2147483647 h 45"/>
                <a:gd name="T42" fmla="*/ 2147483647 w 47"/>
                <a:gd name="T43" fmla="*/ 2147483647 h 45"/>
                <a:gd name="T44" fmla="*/ 2147483647 w 47"/>
                <a:gd name="T45" fmla="*/ 2147483647 h 45"/>
                <a:gd name="T46" fmla="*/ 0 w 47"/>
                <a:gd name="T47" fmla="*/ 2147483647 h 45"/>
                <a:gd name="T48" fmla="*/ 2147483647 w 47"/>
                <a:gd name="T49" fmla="*/ 2147483647 h 45"/>
                <a:gd name="T50" fmla="*/ 2147483647 w 47"/>
                <a:gd name="T51" fmla="*/ 2147483647 h 45"/>
                <a:gd name="T52" fmla="*/ 2147483647 w 47"/>
                <a:gd name="T53" fmla="*/ 2147483647 h 45"/>
                <a:gd name="T54" fmla="*/ 2147483647 w 47"/>
                <a:gd name="T55" fmla="*/ 2147483647 h 45"/>
                <a:gd name="T56" fmla="*/ 2147483647 w 47"/>
                <a:gd name="T57" fmla="*/ 2147483647 h 45"/>
                <a:gd name="T58" fmla="*/ 2147483647 w 47"/>
                <a:gd name="T59" fmla="*/ 2147483647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7"/>
                <a:gd name="T91" fmla="*/ 0 h 45"/>
                <a:gd name="T92" fmla="*/ 47 w 47"/>
                <a:gd name="T93" fmla="*/ 45 h 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Freeform 379"/>
            <p:cNvSpPr>
              <a:spLocks/>
            </p:cNvSpPr>
            <p:nvPr/>
          </p:nvSpPr>
          <p:spPr bwMode="auto">
            <a:xfrm>
              <a:off x="5343525" y="4532313"/>
              <a:ext cx="204788" cy="234950"/>
            </a:xfrm>
            <a:custGeom>
              <a:avLst/>
              <a:gdLst>
                <a:gd name="T0" fmla="*/ 2147483647 w 26"/>
                <a:gd name="T1" fmla="*/ 2147483647 h 30"/>
                <a:gd name="T2" fmla="*/ 2147483647 w 26"/>
                <a:gd name="T3" fmla="*/ 2147483647 h 30"/>
                <a:gd name="T4" fmla="*/ 2147483647 w 26"/>
                <a:gd name="T5" fmla="*/ 2147483647 h 30"/>
                <a:gd name="T6" fmla="*/ 2147483647 w 26"/>
                <a:gd name="T7" fmla="*/ 2147483647 h 30"/>
                <a:gd name="T8" fmla="*/ 2147483647 w 26"/>
                <a:gd name="T9" fmla="*/ 2147483647 h 30"/>
                <a:gd name="T10" fmla="*/ 2147483647 w 26"/>
                <a:gd name="T11" fmla="*/ 2147483647 h 30"/>
                <a:gd name="T12" fmla="*/ 2147483647 w 26"/>
                <a:gd name="T13" fmla="*/ 2147483647 h 30"/>
                <a:gd name="T14" fmla="*/ 2147483647 w 26"/>
                <a:gd name="T15" fmla="*/ 0 h 30"/>
                <a:gd name="T16" fmla="*/ 2147483647 w 26"/>
                <a:gd name="T17" fmla="*/ 2147483647 h 30"/>
                <a:gd name="T18" fmla="*/ 2147483647 w 26"/>
                <a:gd name="T19" fmla="*/ 2147483647 h 30"/>
                <a:gd name="T20" fmla="*/ 0 w 26"/>
                <a:gd name="T21" fmla="*/ 2147483647 h 30"/>
                <a:gd name="T22" fmla="*/ 2147483647 w 26"/>
                <a:gd name="T23" fmla="*/ 2147483647 h 30"/>
                <a:gd name="T24" fmla="*/ 2147483647 w 26"/>
                <a:gd name="T25" fmla="*/ 2147483647 h 30"/>
                <a:gd name="T26" fmla="*/ 0 w 26"/>
                <a:gd name="T27" fmla="*/ 2147483647 h 30"/>
                <a:gd name="T28" fmla="*/ 2147483647 w 26"/>
                <a:gd name="T29" fmla="*/ 2147483647 h 30"/>
                <a:gd name="T30" fmla="*/ 2147483647 w 26"/>
                <a:gd name="T31" fmla="*/ 2147483647 h 30"/>
                <a:gd name="T32" fmla="*/ 2147483647 w 26"/>
                <a:gd name="T33" fmla="*/ 2147483647 h 30"/>
                <a:gd name="T34" fmla="*/ 2147483647 w 26"/>
                <a:gd name="T35" fmla="*/ 2147483647 h 30"/>
                <a:gd name="T36" fmla="*/ 2147483647 w 26"/>
                <a:gd name="T37" fmla="*/ 2147483647 h 30"/>
                <a:gd name="T38" fmla="*/ 2147483647 w 26"/>
                <a:gd name="T39" fmla="*/ 2147483647 h 30"/>
                <a:gd name="T40" fmla="*/ 2147483647 w 26"/>
                <a:gd name="T41" fmla="*/ 2147483647 h 30"/>
                <a:gd name="T42" fmla="*/ 2147483647 w 26"/>
                <a:gd name="T43" fmla="*/ 2147483647 h 30"/>
                <a:gd name="T44" fmla="*/ 2147483647 w 26"/>
                <a:gd name="T45" fmla="*/ 2147483647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"/>
                <a:gd name="T70" fmla="*/ 0 h 30"/>
                <a:gd name="T71" fmla="*/ 26 w 26"/>
                <a:gd name="T72" fmla="*/ 30 h 3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Freeform 380"/>
            <p:cNvSpPr>
              <a:spLocks/>
            </p:cNvSpPr>
            <p:nvPr/>
          </p:nvSpPr>
          <p:spPr bwMode="auto">
            <a:xfrm>
              <a:off x="5122863" y="5040313"/>
              <a:ext cx="188912" cy="179387"/>
            </a:xfrm>
            <a:custGeom>
              <a:avLst/>
              <a:gdLst>
                <a:gd name="T0" fmla="*/ 2147483647 w 24"/>
                <a:gd name="T1" fmla="*/ 2147483647 h 23"/>
                <a:gd name="T2" fmla="*/ 2147483647 w 24"/>
                <a:gd name="T3" fmla="*/ 2147483647 h 23"/>
                <a:gd name="T4" fmla="*/ 2147483647 w 24"/>
                <a:gd name="T5" fmla="*/ 2147483647 h 23"/>
                <a:gd name="T6" fmla="*/ 0 w 24"/>
                <a:gd name="T7" fmla="*/ 2147483647 h 23"/>
                <a:gd name="T8" fmla="*/ 2147483647 w 24"/>
                <a:gd name="T9" fmla="*/ 2147483647 h 23"/>
                <a:gd name="T10" fmla="*/ 2147483647 w 24"/>
                <a:gd name="T11" fmla="*/ 2147483647 h 23"/>
                <a:gd name="T12" fmla="*/ 2147483647 w 24"/>
                <a:gd name="T13" fmla="*/ 2147483647 h 23"/>
                <a:gd name="T14" fmla="*/ 2147483647 w 24"/>
                <a:gd name="T15" fmla="*/ 2147483647 h 23"/>
                <a:gd name="T16" fmla="*/ 2147483647 w 24"/>
                <a:gd name="T17" fmla="*/ 2147483647 h 23"/>
                <a:gd name="T18" fmla="*/ 2147483647 w 24"/>
                <a:gd name="T19" fmla="*/ 2147483647 h 23"/>
                <a:gd name="T20" fmla="*/ 2147483647 w 24"/>
                <a:gd name="T21" fmla="*/ 2147483647 h 23"/>
                <a:gd name="T22" fmla="*/ 2147483647 w 24"/>
                <a:gd name="T23" fmla="*/ 2147483647 h 23"/>
                <a:gd name="T24" fmla="*/ 2147483647 w 24"/>
                <a:gd name="T25" fmla="*/ 2147483647 h 23"/>
                <a:gd name="T26" fmla="*/ 2147483647 w 24"/>
                <a:gd name="T27" fmla="*/ 2147483647 h 23"/>
                <a:gd name="T28" fmla="*/ 2147483647 w 24"/>
                <a:gd name="T29" fmla="*/ 2147483647 h 23"/>
                <a:gd name="T30" fmla="*/ 2147483647 w 24"/>
                <a:gd name="T31" fmla="*/ 0 h 23"/>
                <a:gd name="T32" fmla="*/ 2147483647 w 24"/>
                <a:gd name="T33" fmla="*/ 2147483647 h 23"/>
                <a:gd name="T34" fmla="*/ 2147483647 w 24"/>
                <a:gd name="T35" fmla="*/ 2147483647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"/>
                <a:gd name="T55" fmla="*/ 0 h 23"/>
                <a:gd name="T56" fmla="*/ 24 w 24"/>
                <a:gd name="T57" fmla="*/ 23 h 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Freeform 381"/>
            <p:cNvSpPr>
              <a:spLocks/>
            </p:cNvSpPr>
            <p:nvPr/>
          </p:nvSpPr>
          <p:spPr bwMode="auto">
            <a:xfrm>
              <a:off x="5053013" y="4557713"/>
              <a:ext cx="338137" cy="544512"/>
            </a:xfrm>
            <a:custGeom>
              <a:avLst/>
              <a:gdLst>
                <a:gd name="T0" fmla="*/ 2147483647 w 43"/>
                <a:gd name="T1" fmla="*/ 2147483647 h 70"/>
                <a:gd name="T2" fmla="*/ 2147483647 w 43"/>
                <a:gd name="T3" fmla="*/ 2147483647 h 70"/>
                <a:gd name="T4" fmla="*/ 2147483647 w 43"/>
                <a:gd name="T5" fmla="*/ 2147483647 h 70"/>
                <a:gd name="T6" fmla="*/ 2147483647 w 43"/>
                <a:gd name="T7" fmla="*/ 2147483647 h 70"/>
                <a:gd name="T8" fmla="*/ 2147483647 w 43"/>
                <a:gd name="T9" fmla="*/ 2147483647 h 70"/>
                <a:gd name="T10" fmla="*/ 2147483647 w 43"/>
                <a:gd name="T11" fmla="*/ 2147483647 h 70"/>
                <a:gd name="T12" fmla="*/ 2147483647 w 43"/>
                <a:gd name="T13" fmla="*/ 2147483647 h 70"/>
                <a:gd name="T14" fmla="*/ 2147483647 w 43"/>
                <a:gd name="T15" fmla="*/ 2147483647 h 70"/>
                <a:gd name="T16" fmla="*/ 2147483647 w 43"/>
                <a:gd name="T17" fmla="*/ 2147483647 h 70"/>
                <a:gd name="T18" fmla="*/ 2147483647 w 43"/>
                <a:gd name="T19" fmla="*/ 2147483647 h 70"/>
                <a:gd name="T20" fmla="*/ 2147483647 w 43"/>
                <a:gd name="T21" fmla="*/ 2147483647 h 70"/>
                <a:gd name="T22" fmla="*/ 2147483647 w 43"/>
                <a:gd name="T23" fmla="*/ 2147483647 h 70"/>
                <a:gd name="T24" fmla="*/ 2147483647 w 43"/>
                <a:gd name="T25" fmla="*/ 2147483647 h 70"/>
                <a:gd name="T26" fmla="*/ 2147483647 w 43"/>
                <a:gd name="T27" fmla="*/ 2147483647 h 70"/>
                <a:gd name="T28" fmla="*/ 2147483647 w 43"/>
                <a:gd name="T29" fmla="*/ 2147483647 h 70"/>
                <a:gd name="T30" fmla="*/ 0 w 43"/>
                <a:gd name="T31" fmla="*/ 2147483647 h 70"/>
                <a:gd name="T32" fmla="*/ 0 w 43"/>
                <a:gd name="T33" fmla="*/ 2147483647 h 70"/>
                <a:gd name="T34" fmla="*/ 2147483647 w 43"/>
                <a:gd name="T35" fmla="*/ 2147483647 h 70"/>
                <a:gd name="T36" fmla="*/ 2147483647 w 43"/>
                <a:gd name="T37" fmla="*/ 2147483647 h 70"/>
                <a:gd name="T38" fmla="*/ 2147483647 w 43"/>
                <a:gd name="T39" fmla="*/ 2147483647 h 70"/>
                <a:gd name="T40" fmla="*/ 2147483647 w 43"/>
                <a:gd name="T41" fmla="*/ 2147483647 h 70"/>
                <a:gd name="T42" fmla="*/ 2147483647 w 43"/>
                <a:gd name="T43" fmla="*/ 2147483647 h 70"/>
                <a:gd name="T44" fmla="*/ 2147483647 w 43"/>
                <a:gd name="T45" fmla="*/ 2147483647 h 70"/>
                <a:gd name="T46" fmla="*/ 2147483647 w 43"/>
                <a:gd name="T47" fmla="*/ 2147483647 h 70"/>
                <a:gd name="T48" fmla="*/ 2147483647 w 43"/>
                <a:gd name="T49" fmla="*/ 2147483647 h 70"/>
                <a:gd name="T50" fmla="*/ 2147483647 w 43"/>
                <a:gd name="T51" fmla="*/ 2147483647 h 70"/>
                <a:gd name="T52" fmla="*/ 2147483647 w 43"/>
                <a:gd name="T53" fmla="*/ 2147483647 h 70"/>
                <a:gd name="T54" fmla="*/ 2147483647 w 43"/>
                <a:gd name="T55" fmla="*/ 2147483647 h 70"/>
                <a:gd name="T56" fmla="*/ 2147483647 w 43"/>
                <a:gd name="T57" fmla="*/ 2147483647 h 70"/>
                <a:gd name="T58" fmla="*/ 2147483647 w 43"/>
                <a:gd name="T59" fmla="*/ 2147483647 h 70"/>
                <a:gd name="T60" fmla="*/ 2147483647 w 43"/>
                <a:gd name="T61" fmla="*/ 2147483647 h 70"/>
                <a:gd name="T62" fmla="*/ 2147483647 w 43"/>
                <a:gd name="T63" fmla="*/ 2147483647 h 70"/>
                <a:gd name="T64" fmla="*/ 2147483647 w 43"/>
                <a:gd name="T65" fmla="*/ 2147483647 h 70"/>
                <a:gd name="T66" fmla="*/ 2147483647 w 43"/>
                <a:gd name="T67" fmla="*/ 2147483647 h 70"/>
                <a:gd name="T68" fmla="*/ 2147483647 w 43"/>
                <a:gd name="T69" fmla="*/ 2147483647 h 70"/>
                <a:gd name="T70" fmla="*/ 2147483647 w 43"/>
                <a:gd name="T71" fmla="*/ 2147483647 h 70"/>
                <a:gd name="T72" fmla="*/ 2147483647 w 43"/>
                <a:gd name="T73" fmla="*/ 2147483647 h 70"/>
                <a:gd name="T74" fmla="*/ 2147483647 w 43"/>
                <a:gd name="T75" fmla="*/ 2147483647 h 70"/>
                <a:gd name="T76" fmla="*/ 2147483647 w 43"/>
                <a:gd name="T77" fmla="*/ 2147483647 h 70"/>
                <a:gd name="T78" fmla="*/ 2147483647 w 43"/>
                <a:gd name="T79" fmla="*/ 2147483647 h 70"/>
                <a:gd name="T80" fmla="*/ 2147483647 w 43"/>
                <a:gd name="T81" fmla="*/ 2147483647 h 70"/>
                <a:gd name="T82" fmla="*/ 2147483647 w 43"/>
                <a:gd name="T83" fmla="*/ 2147483647 h 70"/>
                <a:gd name="T84" fmla="*/ 2147483647 w 43"/>
                <a:gd name="T85" fmla="*/ 2147483647 h 70"/>
                <a:gd name="T86" fmla="*/ 2147483647 w 43"/>
                <a:gd name="T87" fmla="*/ 2147483647 h 70"/>
                <a:gd name="T88" fmla="*/ 2147483647 w 43"/>
                <a:gd name="T89" fmla="*/ 2147483647 h 70"/>
                <a:gd name="T90" fmla="*/ 2147483647 w 43"/>
                <a:gd name="T91" fmla="*/ 2147483647 h 70"/>
                <a:gd name="T92" fmla="*/ 2147483647 w 43"/>
                <a:gd name="T93" fmla="*/ 2147483647 h 70"/>
                <a:gd name="T94" fmla="*/ 2147483647 w 43"/>
                <a:gd name="T95" fmla="*/ 2147483647 h 70"/>
                <a:gd name="T96" fmla="*/ 2147483647 w 43"/>
                <a:gd name="T97" fmla="*/ 2147483647 h 70"/>
                <a:gd name="T98" fmla="*/ 2147483647 w 43"/>
                <a:gd name="T99" fmla="*/ 2147483647 h 70"/>
                <a:gd name="T100" fmla="*/ 2147483647 w 43"/>
                <a:gd name="T101" fmla="*/ 2147483647 h 70"/>
                <a:gd name="T102" fmla="*/ 2147483647 w 43"/>
                <a:gd name="T103" fmla="*/ 2147483647 h 70"/>
                <a:gd name="T104" fmla="*/ 2147483647 w 43"/>
                <a:gd name="T105" fmla="*/ 2147483647 h 70"/>
                <a:gd name="T106" fmla="*/ 2147483647 w 43"/>
                <a:gd name="T107" fmla="*/ 2147483647 h 70"/>
                <a:gd name="T108" fmla="*/ 2147483647 w 43"/>
                <a:gd name="T109" fmla="*/ 2147483647 h 70"/>
                <a:gd name="T110" fmla="*/ 2147483647 w 43"/>
                <a:gd name="T111" fmla="*/ 0 h 70"/>
                <a:gd name="T112" fmla="*/ 2147483647 w 43"/>
                <a:gd name="T113" fmla="*/ 0 h 70"/>
                <a:gd name="T114" fmla="*/ 2147483647 w 43"/>
                <a:gd name="T115" fmla="*/ 2147483647 h 70"/>
                <a:gd name="T116" fmla="*/ 2147483647 w 43"/>
                <a:gd name="T117" fmla="*/ 0 h 70"/>
                <a:gd name="T118" fmla="*/ 2147483647 w 43"/>
                <a:gd name="T119" fmla="*/ 2147483647 h 70"/>
                <a:gd name="T120" fmla="*/ 2147483647 w 43"/>
                <a:gd name="T121" fmla="*/ 2147483647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3"/>
                <a:gd name="T184" fmla="*/ 0 h 70"/>
                <a:gd name="T185" fmla="*/ 43 w 43"/>
                <a:gd name="T186" fmla="*/ 70 h 7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Freeform 382"/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7 w 144"/>
                <a:gd name="T1" fmla="*/ 2147483647 h 109"/>
                <a:gd name="T2" fmla="*/ 2147483647 w 144"/>
                <a:gd name="T3" fmla="*/ 2147483647 h 109"/>
                <a:gd name="T4" fmla="*/ 2147483647 w 144"/>
                <a:gd name="T5" fmla="*/ 2147483647 h 109"/>
                <a:gd name="T6" fmla="*/ 2147483647 w 144"/>
                <a:gd name="T7" fmla="*/ 2147483647 h 109"/>
                <a:gd name="T8" fmla="*/ 2147483647 w 144"/>
                <a:gd name="T9" fmla="*/ 2147483647 h 109"/>
                <a:gd name="T10" fmla="*/ 2147483647 w 144"/>
                <a:gd name="T11" fmla="*/ 2147483647 h 109"/>
                <a:gd name="T12" fmla="*/ 2147483647 w 144"/>
                <a:gd name="T13" fmla="*/ 0 h 109"/>
                <a:gd name="T14" fmla="*/ 2147483647 w 144"/>
                <a:gd name="T15" fmla="*/ 0 h 109"/>
                <a:gd name="T16" fmla="*/ 2147483647 w 144"/>
                <a:gd name="T17" fmla="*/ 2147483647 h 109"/>
                <a:gd name="T18" fmla="*/ 2147483647 w 144"/>
                <a:gd name="T19" fmla="*/ 2147483647 h 109"/>
                <a:gd name="T20" fmla="*/ 2147483647 w 144"/>
                <a:gd name="T21" fmla="*/ 2147483647 h 109"/>
                <a:gd name="T22" fmla="*/ 0 w 144"/>
                <a:gd name="T23" fmla="*/ 2147483647 h 109"/>
                <a:gd name="T24" fmla="*/ 0 w 144"/>
                <a:gd name="T25" fmla="*/ 2147483647 h 109"/>
                <a:gd name="T26" fmla="*/ 2147483647 w 144"/>
                <a:gd name="T27" fmla="*/ 2147483647 h 109"/>
                <a:gd name="T28" fmla="*/ 2147483647 w 144"/>
                <a:gd name="T29" fmla="*/ 2147483647 h 109"/>
                <a:gd name="T30" fmla="*/ 2147483647 w 144"/>
                <a:gd name="T31" fmla="*/ 2147483647 h 109"/>
                <a:gd name="T32" fmla="*/ 2147483647 w 144"/>
                <a:gd name="T33" fmla="*/ 2147483647 h 109"/>
                <a:gd name="T34" fmla="*/ 2147483647 w 144"/>
                <a:gd name="T35" fmla="*/ 2147483647 h 109"/>
                <a:gd name="T36" fmla="*/ 2147483647 w 144"/>
                <a:gd name="T37" fmla="*/ 2147483647 h 109"/>
                <a:gd name="T38" fmla="*/ 2147483647 w 144"/>
                <a:gd name="T39" fmla="*/ 2147483647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9"/>
                <a:gd name="T62" fmla="*/ 144 w 144"/>
                <a:gd name="T63" fmla="*/ 109 h 10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Freeform 383"/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7 w 144"/>
                <a:gd name="T1" fmla="*/ 2147483647 h 109"/>
                <a:gd name="T2" fmla="*/ 2147483647 w 144"/>
                <a:gd name="T3" fmla="*/ 2147483647 h 109"/>
                <a:gd name="T4" fmla="*/ 2147483647 w 144"/>
                <a:gd name="T5" fmla="*/ 2147483647 h 109"/>
                <a:gd name="T6" fmla="*/ 2147483647 w 144"/>
                <a:gd name="T7" fmla="*/ 2147483647 h 109"/>
                <a:gd name="T8" fmla="*/ 2147483647 w 144"/>
                <a:gd name="T9" fmla="*/ 2147483647 h 109"/>
                <a:gd name="T10" fmla="*/ 2147483647 w 144"/>
                <a:gd name="T11" fmla="*/ 2147483647 h 109"/>
                <a:gd name="T12" fmla="*/ 2147483647 w 144"/>
                <a:gd name="T13" fmla="*/ 0 h 109"/>
                <a:gd name="T14" fmla="*/ 2147483647 w 144"/>
                <a:gd name="T15" fmla="*/ 0 h 109"/>
                <a:gd name="T16" fmla="*/ 2147483647 w 144"/>
                <a:gd name="T17" fmla="*/ 2147483647 h 109"/>
                <a:gd name="T18" fmla="*/ 2147483647 w 144"/>
                <a:gd name="T19" fmla="*/ 2147483647 h 109"/>
                <a:gd name="T20" fmla="*/ 2147483647 w 144"/>
                <a:gd name="T21" fmla="*/ 2147483647 h 109"/>
                <a:gd name="T22" fmla="*/ 0 w 144"/>
                <a:gd name="T23" fmla="*/ 2147483647 h 109"/>
                <a:gd name="T24" fmla="*/ 0 w 144"/>
                <a:gd name="T25" fmla="*/ 2147483647 h 109"/>
                <a:gd name="T26" fmla="*/ 2147483647 w 144"/>
                <a:gd name="T27" fmla="*/ 2147483647 h 109"/>
                <a:gd name="T28" fmla="*/ 2147483647 w 144"/>
                <a:gd name="T29" fmla="*/ 2147483647 h 109"/>
                <a:gd name="T30" fmla="*/ 2147483647 w 144"/>
                <a:gd name="T31" fmla="*/ 2147483647 h 109"/>
                <a:gd name="T32" fmla="*/ 2147483647 w 144"/>
                <a:gd name="T33" fmla="*/ 2147483647 h 109"/>
                <a:gd name="T34" fmla="*/ 2147483647 w 144"/>
                <a:gd name="T35" fmla="*/ 2147483647 h 109"/>
                <a:gd name="T36" fmla="*/ 2147483647 w 144"/>
                <a:gd name="T37" fmla="*/ 2147483647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"/>
                <a:gd name="T58" fmla="*/ 0 h 109"/>
                <a:gd name="T59" fmla="*/ 144 w 144"/>
                <a:gd name="T60" fmla="*/ 109 h 10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Freeform 384"/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7 h 6"/>
                <a:gd name="T2" fmla="*/ 2147483647 w 18"/>
                <a:gd name="T3" fmla="*/ 2147483647 h 6"/>
                <a:gd name="T4" fmla="*/ 2147483647 w 18"/>
                <a:gd name="T5" fmla="*/ 0 h 6"/>
                <a:gd name="T6" fmla="*/ 0 w 18"/>
                <a:gd name="T7" fmla="*/ 2147483647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6"/>
                <a:gd name="T14" fmla="*/ 18 w 1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Freeform 385"/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7 h 6"/>
                <a:gd name="T2" fmla="*/ 2147483647 w 18"/>
                <a:gd name="T3" fmla="*/ 2147483647 h 6"/>
                <a:gd name="T4" fmla="*/ 2147483647 w 18"/>
                <a:gd name="T5" fmla="*/ 0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Freeform 386"/>
            <p:cNvSpPr>
              <a:spLocks/>
            </p:cNvSpPr>
            <p:nvPr/>
          </p:nvSpPr>
          <p:spPr bwMode="auto">
            <a:xfrm>
              <a:off x="4425950" y="4384675"/>
              <a:ext cx="101600" cy="131763"/>
            </a:xfrm>
            <a:custGeom>
              <a:avLst/>
              <a:gdLst>
                <a:gd name="T0" fmla="*/ 2147483647 w 78"/>
                <a:gd name="T1" fmla="*/ 2147483647 h 102"/>
                <a:gd name="T2" fmla="*/ 2147483647 w 78"/>
                <a:gd name="T3" fmla="*/ 0 h 102"/>
                <a:gd name="T4" fmla="*/ 2147483647 w 78"/>
                <a:gd name="T5" fmla="*/ 0 h 102"/>
                <a:gd name="T6" fmla="*/ 2147483647 w 78"/>
                <a:gd name="T7" fmla="*/ 0 h 102"/>
                <a:gd name="T8" fmla="*/ 0 w 78"/>
                <a:gd name="T9" fmla="*/ 2147483647 h 102"/>
                <a:gd name="T10" fmla="*/ 2147483647 w 78"/>
                <a:gd name="T11" fmla="*/ 2147483647 h 102"/>
                <a:gd name="T12" fmla="*/ 0 w 78"/>
                <a:gd name="T13" fmla="*/ 2147483647 h 102"/>
                <a:gd name="T14" fmla="*/ 0 w 78"/>
                <a:gd name="T15" fmla="*/ 2147483647 h 102"/>
                <a:gd name="T16" fmla="*/ 2147483647 w 78"/>
                <a:gd name="T17" fmla="*/ 2147483647 h 102"/>
                <a:gd name="T18" fmla="*/ 2147483647 w 78"/>
                <a:gd name="T19" fmla="*/ 2147483647 h 102"/>
                <a:gd name="T20" fmla="*/ 2147483647 w 78"/>
                <a:gd name="T21" fmla="*/ 2147483647 h 102"/>
                <a:gd name="T22" fmla="*/ 2147483647 w 78"/>
                <a:gd name="T23" fmla="*/ 2147483647 h 102"/>
                <a:gd name="T24" fmla="*/ 2147483647 w 78"/>
                <a:gd name="T25" fmla="*/ 2147483647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8"/>
                <a:gd name="T40" fmla="*/ 0 h 102"/>
                <a:gd name="T41" fmla="*/ 78 w 78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Freeform 387"/>
            <p:cNvSpPr>
              <a:spLocks/>
            </p:cNvSpPr>
            <p:nvPr/>
          </p:nvSpPr>
          <p:spPr bwMode="auto">
            <a:xfrm>
              <a:off x="4576763" y="4283075"/>
              <a:ext cx="296862" cy="266700"/>
            </a:xfrm>
            <a:custGeom>
              <a:avLst/>
              <a:gdLst>
                <a:gd name="T0" fmla="*/ 2147483647 w 228"/>
                <a:gd name="T1" fmla="*/ 2147483647 h 205"/>
                <a:gd name="T2" fmla="*/ 2147483647 w 228"/>
                <a:gd name="T3" fmla="*/ 2147483647 h 205"/>
                <a:gd name="T4" fmla="*/ 2147483647 w 228"/>
                <a:gd name="T5" fmla="*/ 2147483647 h 205"/>
                <a:gd name="T6" fmla="*/ 2147483647 w 228"/>
                <a:gd name="T7" fmla="*/ 2147483647 h 205"/>
                <a:gd name="T8" fmla="*/ 2147483647 w 228"/>
                <a:gd name="T9" fmla="*/ 2147483647 h 205"/>
                <a:gd name="T10" fmla="*/ 2147483647 w 228"/>
                <a:gd name="T11" fmla="*/ 2147483647 h 205"/>
                <a:gd name="T12" fmla="*/ 2147483647 w 228"/>
                <a:gd name="T13" fmla="*/ 2147483647 h 205"/>
                <a:gd name="T14" fmla="*/ 2147483647 w 228"/>
                <a:gd name="T15" fmla="*/ 2147483647 h 205"/>
                <a:gd name="T16" fmla="*/ 2147483647 w 228"/>
                <a:gd name="T17" fmla="*/ 2147483647 h 205"/>
                <a:gd name="T18" fmla="*/ 2147483647 w 228"/>
                <a:gd name="T19" fmla="*/ 0 h 205"/>
                <a:gd name="T20" fmla="*/ 2147483647 w 228"/>
                <a:gd name="T21" fmla="*/ 2147483647 h 205"/>
                <a:gd name="T22" fmla="*/ 2147483647 w 228"/>
                <a:gd name="T23" fmla="*/ 2147483647 h 205"/>
                <a:gd name="T24" fmla="*/ 2147483647 w 228"/>
                <a:gd name="T25" fmla="*/ 2147483647 h 205"/>
                <a:gd name="T26" fmla="*/ 2147483647 w 228"/>
                <a:gd name="T27" fmla="*/ 2147483647 h 205"/>
                <a:gd name="T28" fmla="*/ 2147483647 w 228"/>
                <a:gd name="T29" fmla="*/ 2147483647 h 205"/>
                <a:gd name="T30" fmla="*/ 2147483647 w 228"/>
                <a:gd name="T31" fmla="*/ 2147483647 h 205"/>
                <a:gd name="T32" fmla="*/ 2147483647 w 228"/>
                <a:gd name="T33" fmla="*/ 2147483647 h 205"/>
                <a:gd name="T34" fmla="*/ 2147483647 w 228"/>
                <a:gd name="T35" fmla="*/ 2147483647 h 205"/>
                <a:gd name="T36" fmla="*/ 2147483647 w 228"/>
                <a:gd name="T37" fmla="*/ 2147483647 h 205"/>
                <a:gd name="T38" fmla="*/ 0 w 228"/>
                <a:gd name="T39" fmla="*/ 2147483647 h 205"/>
                <a:gd name="T40" fmla="*/ 0 w 228"/>
                <a:gd name="T41" fmla="*/ 2147483647 h 205"/>
                <a:gd name="T42" fmla="*/ 2147483647 w 228"/>
                <a:gd name="T43" fmla="*/ 2147483647 h 205"/>
                <a:gd name="T44" fmla="*/ 2147483647 w 228"/>
                <a:gd name="T45" fmla="*/ 2147483647 h 205"/>
                <a:gd name="T46" fmla="*/ 2147483647 w 228"/>
                <a:gd name="T47" fmla="*/ 2147483647 h 205"/>
                <a:gd name="T48" fmla="*/ 2147483647 w 228"/>
                <a:gd name="T49" fmla="*/ 2147483647 h 205"/>
                <a:gd name="T50" fmla="*/ 2147483647 w 228"/>
                <a:gd name="T51" fmla="*/ 2147483647 h 205"/>
                <a:gd name="T52" fmla="*/ 2147483647 w 228"/>
                <a:gd name="T53" fmla="*/ 2147483647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28"/>
                <a:gd name="T82" fmla="*/ 0 h 205"/>
                <a:gd name="T83" fmla="*/ 228 w 228"/>
                <a:gd name="T84" fmla="*/ 205 h 20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Freeform 388"/>
            <p:cNvSpPr>
              <a:spLocks/>
            </p:cNvSpPr>
            <p:nvPr/>
          </p:nvSpPr>
          <p:spPr bwMode="auto">
            <a:xfrm>
              <a:off x="4865688" y="4384675"/>
              <a:ext cx="320675" cy="187325"/>
            </a:xfrm>
            <a:custGeom>
              <a:avLst/>
              <a:gdLst>
                <a:gd name="T0" fmla="*/ 2147483647 w 246"/>
                <a:gd name="T1" fmla="*/ 2147483647 h 144"/>
                <a:gd name="T2" fmla="*/ 2147483647 w 246"/>
                <a:gd name="T3" fmla="*/ 2147483647 h 144"/>
                <a:gd name="T4" fmla="*/ 2147483647 w 246"/>
                <a:gd name="T5" fmla="*/ 2147483647 h 144"/>
                <a:gd name="T6" fmla="*/ 2147483647 w 246"/>
                <a:gd name="T7" fmla="*/ 2147483647 h 144"/>
                <a:gd name="T8" fmla="*/ 0 w 246"/>
                <a:gd name="T9" fmla="*/ 2147483647 h 144"/>
                <a:gd name="T10" fmla="*/ 2147483647 w 246"/>
                <a:gd name="T11" fmla="*/ 2147483647 h 144"/>
                <a:gd name="T12" fmla="*/ 2147483647 w 246"/>
                <a:gd name="T13" fmla="*/ 2147483647 h 144"/>
                <a:gd name="T14" fmla="*/ 2147483647 w 246"/>
                <a:gd name="T15" fmla="*/ 2147483647 h 144"/>
                <a:gd name="T16" fmla="*/ 2147483647 w 246"/>
                <a:gd name="T17" fmla="*/ 2147483647 h 144"/>
                <a:gd name="T18" fmla="*/ 2147483647 w 246"/>
                <a:gd name="T19" fmla="*/ 2147483647 h 144"/>
                <a:gd name="T20" fmla="*/ 2147483647 w 246"/>
                <a:gd name="T21" fmla="*/ 2147483647 h 144"/>
                <a:gd name="T22" fmla="*/ 2147483647 w 246"/>
                <a:gd name="T23" fmla="*/ 2147483647 h 144"/>
                <a:gd name="T24" fmla="*/ 2147483647 w 246"/>
                <a:gd name="T25" fmla="*/ 2147483647 h 144"/>
                <a:gd name="T26" fmla="*/ 2147483647 w 246"/>
                <a:gd name="T27" fmla="*/ 2147483647 h 144"/>
                <a:gd name="T28" fmla="*/ 2147483647 w 246"/>
                <a:gd name="T29" fmla="*/ 2147483647 h 144"/>
                <a:gd name="T30" fmla="*/ 2147483647 w 246"/>
                <a:gd name="T31" fmla="*/ 2147483647 h 144"/>
                <a:gd name="T32" fmla="*/ 2147483647 w 246"/>
                <a:gd name="T33" fmla="*/ 2147483647 h 144"/>
                <a:gd name="T34" fmla="*/ 2147483647 w 246"/>
                <a:gd name="T35" fmla="*/ 2147483647 h 144"/>
                <a:gd name="T36" fmla="*/ 2147483647 w 246"/>
                <a:gd name="T37" fmla="*/ 2147483647 h 144"/>
                <a:gd name="T38" fmla="*/ 2147483647 w 246"/>
                <a:gd name="T39" fmla="*/ 0 h 144"/>
                <a:gd name="T40" fmla="*/ 2147483647 w 246"/>
                <a:gd name="T41" fmla="*/ 2147483647 h 144"/>
                <a:gd name="T42" fmla="*/ 2147483647 w 246"/>
                <a:gd name="T43" fmla="*/ 2147483647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6"/>
                <a:gd name="T67" fmla="*/ 0 h 144"/>
                <a:gd name="T68" fmla="*/ 246 w 246"/>
                <a:gd name="T69" fmla="*/ 144 h 1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Freeform 389"/>
            <p:cNvSpPr>
              <a:spLocks/>
            </p:cNvSpPr>
            <p:nvPr/>
          </p:nvSpPr>
          <p:spPr bwMode="auto">
            <a:xfrm>
              <a:off x="4772025" y="4557713"/>
              <a:ext cx="195263" cy="233362"/>
            </a:xfrm>
            <a:custGeom>
              <a:avLst/>
              <a:gdLst>
                <a:gd name="T0" fmla="*/ 2147483647 w 150"/>
                <a:gd name="T1" fmla="*/ 2147483647 h 180"/>
                <a:gd name="T2" fmla="*/ 2147483647 w 150"/>
                <a:gd name="T3" fmla="*/ 2147483647 h 180"/>
                <a:gd name="T4" fmla="*/ 2147483647 w 150"/>
                <a:gd name="T5" fmla="*/ 2147483647 h 180"/>
                <a:gd name="T6" fmla="*/ 2147483647 w 150"/>
                <a:gd name="T7" fmla="*/ 2147483647 h 180"/>
                <a:gd name="T8" fmla="*/ 2147483647 w 150"/>
                <a:gd name="T9" fmla="*/ 2147483647 h 180"/>
                <a:gd name="T10" fmla="*/ 2147483647 w 150"/>
                <a:gd name="T11" fmla="*/ 0 h 180"/>
                <a:gd name="T12" fmla="*/ 2147483647 w 150"/>
                <a:gd name="T13" fmla="*/ 0 h 180"/>
                <a:gd name="T14" fmla="*/ 2147483647 w 150"/>
                <a:gd name="T15" fmla="*/ 2147483647 h 180"/>
                <a:gd name="T16" fmla="*/ 2147483647 w 150"/>
                <a:gd name="T17" fmla="*/ 2147483647 h 180"/>
                <a:gd name="T18" fmla="*/ 2147483647 w 150"/>
                <a:gd name="T19" fmla="*/ 2147483647 h 180"/>
                <a:gd name="T20" fmla="*/ 2147483647 w 150"/>
                <a:gd name="T21" fmla="*/ 2147483647 h 180"/>
                <a:gd name="T22" fmla="*/ 2147483647 w 150"/>
                <a:gd name="T23" fmla="*/ 2147483647 h 180"/>
                <a:gd name="T24" fmla="*/ 2147483647 w 150"/>
                <a:gd name="T25" fmla="*/ 2147483647 h 180"/>
                <a:gd name="T26" fmla="*/ 2147483647 w 150"/>
                <a:gd name="T27" fmla="*/ 2147483647 h 180"/>
                <a:gd name="T28" fmla="*/ 2147483647 w 150"/>
                <a:gd name="T29" fmla="*/ 2147483647 h 180"/>
                <a:gd name="T30" fmla="*/ 2147483647 w 150"/>
                <a:gd name="T31" fmla="*/ 2147483647 h 180"/>
                <a:gd name="T32" fmla="*/ 2147483647 w 150"/>
                <a:gd name="T33" fmla="*/ 2147483647 h 180"/>
                <a:gd name="T34" fmla="*/ 0 w 150"/>
                <a:gd name="T35" fmla="*/ 2147483647 h 180"/>
                <a:gd name="T36" fmla="*/ 2147483647 w 150"/>
                <a:gd name="T37" fmla="*/ 2147483647 h 180"/>
                <a:gd name="T38" fmla="*/ 2147483647 w 150"/>
                <a:gd name="T39" fmla="*/ 2147483647 h 180"/>
                <a:gd name="T40" fmla="*/ 2147483647 w 150"/>
                <a:gd name="T41" fmla="*/ 2147483647 h 180"/>
                <a:gd name="T42" fmla="*/ 2147483647 w 150"/>
                <a:gd name="T43" fmla="*/ 2147483647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0"/>
                <a:gd name="T67" fmla="*/ 0 h 180"/>
                <a:gd name="T68" fmla="*/ 150 w 150"/>
                <a:gd name="T69" fmla="*/ 180 h 18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Freeform 390"/>
            <p:cNvSpPr>
              <a:spLocks/>
            </p:cNvSpPr>
            <p:nvPr/>
          </p:nvSpPr>
          <p:spPr bwMode="auto">
            <a:xfrm>
              <a:off x="4732338" y="4605338"/>
              <a:ext cx="117475" cy="130175"/>
            </a:xfrm>
            <a:custGeom>
              <a:avLst/>
              <a:gdLst>
                <a:gd name="T0" fmla="*/ 2147483647 w 90"/>
                <a:gd name="T1" fmla="*/ 2147483647 h 102"/>
                <a:gd name="T2" fmla="*/ 2147483647 w 90"/>
                <a:gd name="T3" fmla="*/ 2147483647 h 102"/>
                <a:gd name="T4" fmla="*/ 2147483647 w 90"/>
                <a:gd name="T5" fmla="*/ 2147483647 h 102"/>
                <a:gd name="T6" fmla="*/ 2147483647 w 90"/>
                <a:gd name="T7" fmla="*/ 2147483647 h 102"/>
                <a:gd name="T8" fmla="*/ 2147483647 w 90"/>
                <a:gd name="T9" fmla="*/ 2147483647 h 102"/>
                <a:gd name="T10" fmla="*/ 2147483647 w 90"/>
                <a:gd name="T11" fmla="*/ 0 h 102"/>
                <a:gd name="T12" fmla="*/ 2147483647 w 90"/>
                <a:gd name="T13" fmla="*/ 0 h 102"/>
                <a:gd name="T14" fmla="*/ 0 w 90"/>
                <a:gd name="T15" fmla="*/ 0 h 102"/>
                <a:gd name="T16" fmla="*/ 0 w 90"/>
                <a:gd name="T17" fmla="*/ 2147483647 h 102"/>
                <a:gd name="T18" fmla="*/ 0 w 90"/>
                <a:gd name="T19" fmla="*/ 2147483647 h 102"/>
                <a:gd name="T20" fmla="*/ 2147483647 w 90"/>
                <a:gd name="T21" fmla="*/ 2147483647 h 102"/>
                <a:gd name="T22" fmla="*/ 2147483647 w 90"/>
                <a:gd name="T23" fmla="*/ 2147483647 h 102"/>
                <a:gd name="T24" fmla="*/ 2147483647 w 90"/>
                <a:gd name="T25" fmla="*/ 2147483647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0"/>
                <a:gd name="T40" fmla="*/ 0 h 102"/>
                <a:gd name="T41" fmla="*/ 90 w 90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Freeform 391"/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7 w 144"/>
                <a:gd name="T1" fmla="*/ 2147483647 h 198"/>
                <a:gd name="T2" fmla="*/ 2147483647 w 144"/>
                <a:gd name="T3" fmla="*/ 2147483647 h 198"/>
                <a:gd name="T4" fmla="*/ 2147483647 w 144"/>
                <a:gd name="T5" fmla="*/ 2147483647 h 198"/>
                <a:gd name="T6" fmla="*/ 2147483647 w 144"/>
                <a:gd name="T7" fmla="*/ 2147483647 h 198"/>
                <a:gd name="T8" fmla="*/ 2147483647 w 144"/>
                <a:gd name="T9" fmla="*/ 2147483647 h 198"/>
                <a:gd name="T10" fmla="*/ 2147483647 w 144"/>
                <a:gd name="T11" fmla="*/ 2147483647 h 198"/>
                <a:gd name="T12" fmla="*/ 2147483647 w 144"/>
                <a:gd name="T13" fmla="*/ 2147483647 h 198"/>
                <a:gd name="T14" fmla="*/ 2147483647 w 144"/>
                <a:gd name="T15" fmla="*/ 2147483647 h 198"/>
                <a:gd name="T16" fmla="*/ 2147483647 w 144"/>
                <a:gd name="T17" fmla="*/ 0 h 198"/>
                <a:gd name="T18" fmla="*/ 2147483647 w 144"/>
                <a:gd name="T19" fmla="*/ 0 h 198"/>
                <a:gd name="T20" fmla="*/ 2147483647 w 144"/>
                <a:gd name="T21" fmla="*/ 2147483647 h 198"/>
                <a:gd name="T22" fmla="*/ 2147483647 w 144"/>
                <a:gd name="T23" fmla="*/ 2147483647 h 198"/>
                <a:gd name="T24" fmla="*/ 2147483647 w 144"/>
                <a:gd name="T25" fmla="*/ 2147483647 h 198"/>
                <a:gd name="T26" fmla="*/ 2147483647 w 144"/>
                <a:gd name="T27" fmla="*/ 2147483647 h 198"/>
                <a:gd name="T28" fmla="*/ 2147483647 w 144"/>
                <a:gd name="T29" fmla="*/ 2147483647 h 198"/>
                <a:gd name="T30" fmla="*/ 2147483647 w 144"/>
                <a:gd name="T31" fmla="*/ 2147483647 h 198"/>
                <a:gd name="T32" fmla="*/ 0 w 144"/>
                <a:gd name="T33" fmla="*/ 2147483647 h 198"/>
                <a:gd name="T34" fmla="*/ 2147483647 w 144"/>
                <a:gd name="T35" fmla="*/ 2147483647 h 198"/>
                <a:gd name="T36" fmla="*/ 2147483647 w 144"/>
                <a:gd name="T37" fmla="*/ 2147483647 h 198"/>
                <a:gd name="T38" fmla="*/ 2147483647 w 144"/>
                <a:gd name="T39" fmla="*/ 2147483647 h 198"/>
                <a:gd name="T40" fmla="*/ 2147483647 w 144"/>
                <a:gd name="T41" fmla="*/ 2147483647 h 198"/>
                <a:gd name="T42" fmla="*/ 2147483647 w 144"/>
                <a:gd name="T43" fmla="*/ 2147483647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4"/>
                <a:gd name="T67" fmla="*/ 0 h 198"/>
                <a:gd name="T68" fmla="*/ 144 w 144"/>
                <a:gd name="T69" fmla="*/ 198 h 19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Freeform 392"/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7 w 144"/>
                <a:gd name="T1" fmla="*/ 2147483647 h 198"/>
                <a:gd name="T2" fmla="*/ 2147483647 w 144"/>
                <a:gd name="T3" fmla="*/ 2147483647 h 198"/>
                <a:gd name="T4" fmla="*/ 2147483647 w 144"/>
                <a:gd name="T5" fmla="*/ 2147483647 h 198"/>
                <a:gd name="T6" fmla="*/ 2147483647 w 144"/>
                <a:gd name="T7" fmla="*/ 2147483647 h 198"/>
                <a:gd name="T8" fmla="*/ 2147483647 w 144"/>
                <a:gd name="T9" fmla="*/ 2147483647 h 198"/>
                <a:gd name="T10" fmla="*/ 2147483647 w 144"/>
                <a:gd name="T11" fmla="*/ 2147483647 h 198"/>
                <a:gd name="T12" fmla="*/ 2147483647 w 144"/>
                <a:gd name="T13" fmla="*/ 2147483647 h 198"/>
                <a:gd name="T14" fmla="*/ 2147483647 w 144"/>
                <a:gd name="T15" fmla="*/ 2147483647 h 198"/>
                <a:gd name="T16" fmla="*/ 2147483647 w 144"/>
                <a:gd name="T17" fmla="*/ 0 h 198"/>
                <a:gd name="T18" fmla="*/ 2147483647 w 144"/>
                <a:gd name="T19" fmla="*/ 0 h 198"/>
                <a:gd name="T20" fmla="*/ 2147483647 w 144"/>
                <a:gd name="T21" fmla="*/ 2147483647 h 198"/>
                <a:gd name="T22" fmla="*/ 2147483647 w 144"/>
                <a:gd name="T23" fmla="*/ 2147483647 h 198"/>
                <a:gd name="T24" fmla="*/ 2147483647 w 144"/>
                <a:gd name="T25" fmla="*/ 2147483647 h 198"/>
                <a:gd name="T26" fmla="*/ 2147483647 w 144"/>
                <a:gd name="T27" fmla="*/ 2147483647 h 198"/>
                <a:gd name="T28" fmla="*/ 2147483647 w 144"/>
                <a:gd name="T29" fmla="*/ 2147483647 h 198"/>
                <a:gd name="T30" fmla="*/ 2147483647 w 144"/>
                <a:gd name="T31" fmla="*/ 2147483647 h 198"/>
                <a:gd name="T32" fmla="*/ 0 w 144"/>
                <a:gd name="T33" fmla="*/ 2147483647 h 198"/>
                <a:gd name="T34" fmla="*/ 2147483647 w 144"/>
                <a:gd name="T35" fmla="*/ 2147483647 h 198"/>
                <a:gd name="T36" fmla="*/ 2147483647 w 144"/>
                <a:gd name="T37" fmla="*/ 2147483647 h 198"/>
                <a:gd name="T38" fmla="*/ 2147483647 w 144"/>
                <a:gd name="T39" fmla="*/ 2147483647 h 198"/>
                <a:gd name="T40" fmla="*/ 2147483647 w 144"/>
                <a:gd name="T41" fmla="*/ 2147483647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4"/>
                <a:gd name="T64" fmla="*/ 0 h 198"/>
                <a:gd name="T65" fmla="*/ 144 w 144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Freeform 393"/>
            <p:cNvSpPr>
              <a:spLocks/>
            </p:cNvSpPr>
            <p:nvPr/>
          </p:nvSpPr>
          <p:spPr bwMode="auto">
            <a:xfrm>
              <a:off x="4527550" y="4337050"/>
              <a:ext cx="63500" cy="157163"/>
            </a:xfrm>
            <a:custGeom>
              <a:avLst/>
              <a:gdLst>
                <a:gd name="T0" fmla="*/ 2147483647 w 48"/>
                <a:gd name="T1" fmla="*/ 2147483647 h 120"/>
                <a:gd name="T2" fmla="*/ 2147483647 w 48"/>
                <a:gd name="T3" fmla="*/ 2147483647 h 120"/>
                <a:gd name="T4" fmla="*/ 2147483647 w 48"/>
                <a:gd name="T5" fmla="*/ 2147483647 h 120"/>
                <a:gd name="T6" fmla="*/ 2147483647 w 48"/>
                <a:gd name="T7" fmla="*/ 2147483647 h 120"/>
                <a:gd name="T8" fmla="*/ 2147483647 w 48"/>
                <a:gd name="T9" fmla="*/ 0 h 120"/>
                <a:gd name="T10" fmla="*/ 2147483647 w 48"/>
                <a:gd name="T11" fmla="*/ 2147483647 h 120"/>
                <a:gd name="T12" fmla="*/ 2147483647 w 48"/>
                <a:gd name="T13" fmla="*/ 2147483647 h 120"/>
                <a:gd name="T14" fmla="*/ 0 w 48"/>
                <a:gd name="T15" fmla="*/ 2147483647 h 120"/>
                <a:gd name="T16" fmla="*/ 0 w 48"/>
                <a:gd name="T17" fmla="*/ 2147483647 h 120"/>
                <a:gd name="T18" fmla="*/ 2147483647 w 48"/>
                <a:gd name="T19" fmla="*/ 2147483647 h 120"/>
                <a:gd name="T20" fmla="*/ 2147483647 w 48"/>
                <a:gd name="T21" fmla="*/ 2147483647 h 120"/>
                <a:gd name="T22" fmla="*/ 2147483647 w 48"/>
                <a:gd name="T23" fmla="*/ 2147483647 h 120"/>
                <a:gd name="T24" fmla="*/ 2147483647 w 48"/>
                <a:gd name="T25" fmla="*/ 2147483647 h 120"/>
                <a:gd name="T26" fmla="*/ 2147483647 w 48"/>
                <a:gd name="T27" fmla="*/ 2147483647 h 120"/>
                <a:gd name="T28" fmla="*/ 2147483647 w 48"/>
                <a:gd name="T29" fmla="*/ 2147483647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8"/>
                <a:gd name="T46" fmla="*/ 0 h 120"/>
                <a:gd name="T47" fmla="*/ 48 w 48"/>
                <a:gd name="T48" fmla="*/ 120 h 1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Freeform 394"/>
            <p:cNvSpPr>
              <a:spLocks/>
            </p:cNvSpPr>
            <p:nvPr/>
          </p:nvSpPr>
          <p:spPr bwMode="auto">
            <a:xfrm>
              <a:off x="4503738" y="4378325"/>
              <a:ext cx="55562" cy="123825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0 h 96"/>
                <a:gd name="T4" fmla="*/ 2147483647 w 42"/>
                <a:gd name="T5" fmla="*/ 2147483647 h 96"/>
                <a:gd name="T6" fmla="*/ 0 w 42"/>
                <a:gd name="T7" fmla="*/ 2147483647 h 96"/>
                <a:gd name="T8" fmla="*/ 0 w 42"/>
                <a:gd name="T9" fmla="*/ 2147483647 h 96"/>
                <a:gd name="T10" fmla="*/ 0 w 42"/>
                <a:gd name="T11" fmla="*/ 2147483647 h 96"/>
                <a:gd name="T12" fmla="*/ 2147483647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96"/>
                <a:gd name="T32" fmla="*/ 42 w 42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Freeform 395"/>
            <p:cNvSpPr>
              <a:spLocks/>
            </p:cNvSpPr>
            <p:nvPr/>
          </p:nvSpPr>
          <p:spPr bwMode="auto">
            <a:xfrm>
              <a:off x="4795838" y="5073650"/>
              <a:ext cx="320675" cy="325438"/>
            </a:xfrm>
            <a:custGeom>
              <a:avLst/>
              <a:gdLst>
                <a:gd name="T0" fmla="*/ 2147483647 w 246"/>
                <a:gd name="T1" fmla="*/ 2147483647 h 252"/>
                <a:gd name="T2" fmla="*/ 2147483647 w 246"/>
                <a:gd name="T3" fmla="*/ 2147483647 h 252"/>
                <a:gd name="T4" fmla="*/ 2147483647 w 246"/>
                <a:gd name="T5" fmla="*/ 2147483647 h 252"/>
                <a:gd name="T6" fmla="*/ 2147483647 w 246"/>
                <a:gd name="T7" fmla="*/ 2147483647 h 252"/>
                <a:gd name="T8" fmla="*/ 2147483647 w 246"/>
                <a:gd name="T9" fmla="*/ 2147483647 h 252"/>
                <a:gd name="T10" fmla="*/ 2147483647 w 246"/>
                <a:gd name="T11" fmla="*/ 2147483647 h 252"/>
                <a:gd name="T12" fmla="*/ 2147483647 w 246"/>
                <a:gd name="T13" fmla="*/ 2147483647 h 252"/>
                <a:gd name="T14" fmla="*/ 2147483647 w 246"/>
                <a:gd name="T15" fmla="*/ 2147483647 h 252"/>
                <a:gd name="T16" fmla="*/ 2147483647 w 246"/>
                <a:gd name="T17" fmla="*/ 2147483647 h 252"/>
                <a:gd name="T18" fmla="*/ 2147483647 w 246"/>
                <a:gd name="T19" fmla="*/ 2147483647 h 252"/>
                <a:gd name="T20" fmla="*/ 2147483647 w 246"/>
                <a:gd name="T21" fmla="*/ 2147483647 h 252"/>
                <a:gd name="T22" fmla="*/ 2147483647 w 246"/>
                <a:gd name="T23" fmla="*/ 2147483647 h 252"/>
                <a:gd name="T24" fmla="*/ 2147483647 w 246"/>
                <a:gd name="T25" fmla="*/ 2147483647 h 252"/>
                <a:gd name="T26" fmla="*/ 2147483647 w 246"/>
                <a:gd name="T27" fmla="*/ 2147483647 h 252"/>
                <a:gd name="T28" fmla="*/ 2147483647 w 246"/>
                <a:gd name="T29" fmla="*/ 2147483647 h 252"/>
                <a:gd name="T30" fmla="*/ 2147483647 w 246"/>
                <a:gd name="T31" fmla="*/ 2147483647 h 252"/>
                <a:gd name="T32" fmla="*/ 2147483647 w 246"/>
                <a:gd name="T33" fmla="*/ 2147483647 h 252"/>
                <a:gd name="T34" fmla="*/ 2147483647 w 246"/>
                <a:gd name="T35" fmla="*/ 2147483647 h 252"/>
                <a:gd name="T36" fmla="*/ 2147483647 w 246"/>
                <a:gd name="T37" fmla="*/ 2147483647 h 252"/>
                <a:gd name="T38" fmla="*/ 2147483647 w 246"/>
                <a:gd name="T39" fmla="*/ 0 h 252"/>
                <a:gd name="T40" fmla="*/ 2147483647 w 246"/>
                <a:gd name="T41" fmla="*/ 2147483647 h 252"/>
                <a:gd name="T42" fmla="*/ 0 w 246"/>
                <a:gd name="T43" fmla="*/ 2147483647 h 252"/>
                <a:gd name="T44" fmla="*/ 2147483647 w 246"/>
                <a:gd name="T45" fmla="*/ 2147483647 h 252"/>
                <a:gd name="T46" fmla="*/ 2147483647 w 246"/>
                <a:gd name="T47" fmla="*/ 2147483647 h 252"/>
                <a:gd name="T48" fmla="*/ 2147483647 w 246"/>
                <a:gd name="T49" fmla="*/ 2147483647 h 252"/>
                <a:gd name="T50" fmla="*/ 2147483647 w 246"/>
                <a:gd name="T51" fmla="*/ 2147483647 h 252"/>
                <a:gd name="T52" fmla="*/ 2147483647 w 246"/>
                <a:gd name="T53" fmla="*/ 2147483647 h 252"/>
                <a:gd name="T54" fmla="*/ 2147483647 w 246"/>
                <a:gd name="T55" fmla="*/ 2147483647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46"/>
                <a:gd name="T85" fmla="*/ 0 h 252"/>
                <a:gd name="T86" fmla="*/ 246 w 246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Freeform 396"/>
            <p:cNvSpPr>
              <a:spLocks/>
            </p:cNvSpPr>
            <p:nvPr/>
          </p:nvSpPr>
          <p:spPr bwMode="auto">
            <a:xfrm>
              <a:off x="4527550" y="4181475"/>
              <a:ext cx="79375" cy="93663"/>
            </a:xfrm>
            <a:custGeom>
              <a:avLst/>
              <a:gdLst>
                <a:gd name="T0" fmla="*/ 0 w 10"/>
                <a:gd name="T1" fmla="*/ 2147483647 h 12"/>
                <a:gd name="T2" fmla="*/ 2147483647 w 10"/>
                <a:gd name="T3" fmla="*/ 2147483647 h 12"/>
                <a:gd name="T4" fmla="*/ 2147483647 w 10"/>
                <a:gd name="T5" fmla="*/ 2147483647 h 12"/>
                <a:gd name="T6" fmla="*/ 2147483647 w 10"/>
                <a:gd name="T7" fmla="*/ 2147483647 h 12"/>
                <a:gd name="T8" fmla="*/ 2147483647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Freeform 397"/>
            <p:cNvSpPr>
              <a:spLocks/>
            </p:cNvSpPr>
            <p:nvPr/>
          </p:nvSpPr>
          <p:spPr bwMode="auto">
            <a:xfrm>
              <a:off x="220663" y="2108200"/>
              <a:ext cx="676275" cy="922338"/>
            </a:xfrm>
            <a:custGeom>
              <a:avLst/>
              <a:gdLst>
                <a:gd name="T0" fmla="*/ 2147483647 w 516"/>
                <a:gd name="T1" fmla="*/ 2147483647 h 709"/>
                <a:gd name="T2" fmla="*/ 2147483647 w 516"/>
                <a:gd name="T3" fmla="*/ 2147483647 h 709"/>
                <a:gd name="T4" fmla="*/ 2147483647 w 516"/>
                <a:gd name="T5" fmla="*/ 2147483647 h 709"/>
                <a:gd name="T6" fmla="*/ 2147483647 w 516"/>
                <a:gd name="T7" fmla="*/ 2147483647 h 709"/>
                <a:gd name="T8" fmla="*/ 2147483647 w 516"/>
                <a:gd name="T9" fmla="*/ 2147483647 h 709"/>
                <a:gd name="T10" fmla="*/ 2147483647 w 516"/>
                <a:gd name="T11" fmla="*/ 2147483647 h 709"/>
                <a:gd name="T12" fmla="*/ 2147483647 w 516"/>
                <a:gd name="T13" fmla="*/ 2147483647 h 709"/>
                <a:gd name="T14" fmla="*/ 2147483647 w 516"/>
                <a:gd name="T15" fmla="*/ 0 h 709"/>
                <a:gd name="T16" fmla="*/ 2147483647 w 516"/>
                <a:gd name="T17" fmla="*/ 2147483647 h 709"/>
                <a:gd name="T18" fmla="*/ 2147483647 w 516"/>
                <a:gd name="T19" fmla="*/ 2147483647 h 709"/>
                <a:gd name="T20" fmla="*/ 2147483647 w 516"/>
                <a:gd name="T21" fmla="*/ 2147483647 h 709"/>
                <a:gd name="T22" fmla="*/ 2147483647 w 516"/>
                <a:gd name="T23" fmla="*/ 2147483647 h 709"/>
                <a:gd name="T24" fmla="*/ 2147483647 w 516"/>
                <a:gd name="T25" fmla="*/ 2147483647 h 709"/>
                <a:gd name="T26" fmla="*/ 2147483647 w 516"/>
                <a:gd name="T27" fmla="*/ 2147483647 h 709"/>
                <a:gd name="T28" fmla="*/ 2147483647 w 516"/>
                <a:gd name="T29" fmla="*/ 2147483647 h 709"/>
                <a:gd name="T30" fmla="*/ 2147483647 w 516"/>
                <a:gd name="T31" fmla="*/ 2147483647 h 709"/>
                <a:gd name="T32" fmla="*/ 2147483647 w 516"/>
                <a:gd name="T33" fmla="*/ 2147483647 h 709"/>
                <a:gd name="T34" fmla="*/ 2147483647 w 516"/>
                <a:gd name="T35" fmla="*/ 2147483647 h 709"/>
                <a:gd name="T36" fmla="*/ 2147483647 w 516"/>
                <a:gd name="T37" fmla="*/ 2147483647 h 709"/>
                <a:gd name="T38" fmla="*/ 0 w 516"/>
                <a:gd name="T39" fmla="*/ 2147483647 h 709"/>
                <a:gd name="T40" fmla="*/ 2147483647 w 516"/>
                <a:gd name="T41" fmla="*/ 2147483647 h 709"/>
                <a:gd name="T42" fmla="*/ 2147483647 w 516"/>
                <a:gd name="T43" fmla="*/ 2147483647 h 709"/>
                <a:gd name="T44" fmla="*/ 2147483647 w 516"/>
                <a:gd name="T45" fmla="*/ 2147483647 h 709"/>
                <a:gd name="T46" fmla="*/ 2147483647 w 516"/>
                <a:gd name="T47" fmla="*/ 2147483647 h 709"/>
                <a:gd name="T48" fmla="*/ 2147483647 w 516"/>
                <a:gd name="T49" fmla="*/ 2147483647 h 709"/>
                <a:gd name="T50" fmla="*/ 2147483647 w 516"/>
                <a:gd name="T51" fmla="*/ 2147483647 h 709"/>
                <a:gd name="T52" fmla="*/ 2147483647 w 516"/>
                <a:gd name="T53" fmla="*/ 2147483647 h 709"/>
                <a:gd name="T54" fmla="*/ 2147483647 w 516"/>
                <a:gd name="T55" fmla="*/ 2147483647 h 709"/>
                <a:gd name="T56" fmla="*/ 2147483647 w 516"/>
                <a:gd name="T57" fmla="*/ 2147483647 h 709"/>
                <a:gd name="T58" fmla="*/ 2147483647 w 516"/>
                <a:gd name="T59" fmla="*/ 2147483647 h 709"/>
                <a:gd name="T60" fmla="*/ 2147483647 w 516"/>
                <a:gd name="T61" fmla="*/ 2147483647 h 709"/>
                <a:gd name="T62" fmla="*/ 2147483647 w 516"/>
                <a:gd name="T63" fmla="*/ 2147483647 h 709"/>
                <a:gd name="T64" fmla="*/ 2147483647 w 516"/>
                <a:gd name="T65" fmla="*/ 2147483647 h 709"/>
                <a:gd name="T66" fmla="*/ 2147483647 w 516"/>
                <a:gd name="T67" fmla="*/ 2147483647 h 709"/>
                <a:gd name="T68" fmla="*/ 2147483647 w 516"/>
                <a:gd name="T69" fmla="*/ 2147483647 h 709"/>
                <a:gd name="T70" fmla="*/ 2147483647 w 516"/>
                <a:gd name="T71" fmla="*/ 2147483647 h 709"/>
                <a:gd name="T72" fmla="*/ 2147483647 w 516"/>
                <a:gd name="T73" fmla="*/ 2147483647 h 709"/>
                <a:gd name="T74" fmla="*/ 2147483647 w 516"/>
                <a:gd name="T75" fmla="*/ 2147483647 h 709"/>
                <a:gd name="T76" fmla="*/ 2147483647 w 516"/>
                <a:gd name="T77" fmla="*/ 2147483647 h 709"/>
                <a:gd name="T78" fmla="*/ 2147483647 w 516"/>
                <a:gd name="T79" fmla="*/ 2147483647 h 709"/>
                <a:gd name="T80" fmla="*/ 2147483647 w 516"/>
                <a:gd name="T81" fmla="*/ 2147483647 h 709"/>
                <a:gd name="T82" fmla="*/ 2147483647 w 516"/>
                <a:gd name="T83" fmla="*/ 2147483647 h 709"/>
                <a:gd name="T84" fmla="*/ 2147483647 w 516"/>
                <a:gd name="T85" fmla="*/ 2147483647 h 709"/>
                <a:gd name="T86" fmla="*/ 2147483647 w 516"/>
                <a:gd name="T87" fmla="*/ 2147483647 h 709"/>
                <a:gd name="T88" fmla="*/ 2147483647 w 516"/>
                <a:gd name="T89" fmla="*/ 2147483647 h 709"/>
                <a:gd name="T90" fmla="*/ 2147483647 w 516"/>
                <a:gd name="T91" fmla="*/ 2147483647 h 709"/>
                <a:gd name="T92" fmla="*/ 2147483647 w 516"/>
                <a:gd name="T93" fmla="*/ 2147483647 h 709"/>
                <a:gd name="T94" fmla="*/ 2147483647 w 516"/>
                <a:gd name="T95" fmla="*/ 2147483647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16"/>
                <a:gd name="T145" fmla="*/ 0 h 709"/>
                <a:gd name="T146" fmla="*/ 516 w 516"/>
                <a:gd name="T147" fmla="*/ 709 h 70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Freeform 398"/>
            <p:cNvSpPr>
              <a:spLocks/>
            </p:cNvSpPr>
            <p:nvPr/>
          </p:nvSpPr>
          <p:spPr bwMode="auto">
            <a:xfrm>
              <a:off x="896938" y="2070100"/>
              <a:ext cx="2119312" cy="1452563"/>
            </a:xfrm>
            <a:custGeom>
              <a:avLst/>
              <a:gdLst>
                <a:gd name="T0" fmla="*/ 2147483647 w 1622"/>
                <a:gd name="T1" fmla="*/ 2147483647 h 1117"/>
                <a:gd name="T2" fmla="*/ 2147483647 w 1622"/>
                <a:gd name="T3" fmla="*/ 2147483647 h 1117"/>
                <a:gd name="T4" fmla="*/ 2147483647 w 1622"/>
                <a:gd name="T5" fmla="*/ 2147483647 h 1117"/>
                <a:gd name="T6" fmla="*/ 2147483647 w 1622"/>
                <a:gd name="T7" fmla="*/ 2147483647 h 1117"/>
                <a:gd name="T8" fmla="*/ 2147483647 w 1622"/>
                <a:gd name="T9" fmla="*/ 2147483647 h 1117"/>
                <a:gd name="T10" fmla="*/ 2147483647 w 1622"/>
                <a:gd name="T11" fmla="*/ 2147483647 h 1117"/>
                <a:gd name="T12" fmla="*/ 2147483647 w 1622"/>
                <a:gd name="T13" fmla="*/ 2147483647 h 1117"/>
                <a:gd name="T14" fmla="*/ 2147483647 w 1622"/>
                <a:gd name="T15" fmla="*/ 2147483647 h 1117"/>
                <a:gd name="T16" fmla="*/ 2147483647 w 1622"/>
                <a:gd name="T17" fmla="*/ 2147483647 h 1117"/>
                <a:gd name="T18" fmla="*/ 2147483647 w 1622"/>
                <a:gd name="T19" fmla="*/ 2147483647 h 1117"/>
                <a:gd name="T20" fmla="*/ 2147483647 w 1622"/>
                <a:gd name="T21" fmla="*/ 2147483647 h 1117"/>
                <a:gd name="T22" fmla="*/ 2147483647 w 1622"/>
                <a:gd name="T23" fmla="*/ 2147483647 h 1117"/>
                <a:gd name="T24" fmla="*/ 2147483647 w 1622"/>
                <a:gd name="T25" fmla="*/ 2147483647 h 1117"/>
                <a:gd name="T26" fmla="*/ 2147483647 w 1622"/>
                <a:gd name="T27" fmla="*/ 2147483647 h 1117"/>
                <a:gd name="T28" fmla="*/ 2147483647 w 1622"/>
                <a:gd name="T29" fmla="*/ 2147483647 h 1117"/>
                <a:gd name="T30" fmla="*/ 2147483647 w 1622"/>
                <a:gd name="T31" fmla="*/ 2147483647 h 1117"/>
                <a:gd name="T32" fmla="*/ 2147483647 w 1622"/>
                <a:gd name="T33" fmla="*/ 2147483647 h 1117"/>
                <a:gd name="T34" fmla="*/ 2147483647 w 1622"/>
                <a:gd name="T35" fmla="*/ 2147483647 h 1117"/>
                <a:gd name="T36" fmla="*/ 2147483647 w 1622"/>
                <a:gd name="T37" fmla="*/ 2147483647 h 1117"/>
                <a:gd name="T38" fmla="*/ 2147483647 w 1622"/>
                <a:gd name="T39" fmla="*/ 2147483647 h 1117"/>
                <a:gd name="T40" fmla="*/ 2147483647 w 1622"/>
                <a:gd name="T41" fmla="*/ 2147483647 h 1117"/>
                <a:gd name="T42" fmla="*/ 2147483647 w 1622"/>
                <a:gd name="T43" fmla="*/ 2147483647 h 1117"/>
                <a:gd name="T44" fmla="*/ 2147483647 w 1622"/>
                <a:gd name="T45" fmla="*/ 2147483647 h 1117"/>
                <a:gd name="T46" fmla="*/ 2147483647 w 1622"/>
                <a:gd name="T47" fmla="*/ 2147483647 h 1117"/>
                <a:gd name="T48" fmla="*/ 2147483647 w 1622"/>
                <a:gd name="T49" fmla="*/ 2147483647 h 1117"/>
                <a:gd name="T50" fmla="*/ 2147483647 w 1622"/>
                <a:gd name="T51" fmla="*/ 2147483647 h 1117"/>
                <a:gd name="T52" fmla="*/ 2147483647 w 1622"/>
                <a:gd name="T53" fmla="*/ 2147483647 h 1117"/>
                <a:gd name="T54" fmla="*/ 2147483647 w 1622"/>
                <a:gd name="T55" fmla="*/ 2147483647 h 1117"/>
                <a:gd name="T56" fmla="*/ 2147483647 w 1622"/>
                <a:gd name="T57" fmla="*/ 2147483647 h 1117"/>
                <a:gd name="T58" fmla="*/ 2147483647 w 1622"/>
                <a:gd name="T59" fmla="*/ 2147483647 h 1117"/>
                <a:gd name="T60" fmla="*/ 2147483647 w 1622"/>
                <a:gd name="T61" fmla="*/ 2147483647 h 1117"/>
                <a:gd name="T62" fmla="*/ 2147483647 w 1622"/>
                <a:gd name="T63" fmla="*/ 2147483647 h 1117"/>
                <a:gd name="T64" fmla="*/ 2147483647 w 1622"/>
                <a:gd name="T65" fmla="*/ 2147483647 h 1117"/>
                <a:gd name="T66" fmla="*/ 2147483647 w 1622"/>
                <a:gd name="T67" fmla="*/ 2147483647 h 1117"/>
                <a:gd name="T68" fmla="*/ 2147483647 w 1622"/>
                <a:gd name="T69" fmla="*/ 2147483647 h 1117"/>
                <a:gd name="T70" fmla="*/ 2147483647 w 1622"/>
                <a:gd name="T71" fmla="*/ 2147483647 h 1117"/>
                <a:gd name="T72" fmla="*/ 2147483647 w 1622"/>
                <a:gd name="T73" fmla="*/ 2147483647 h 1117"/>
                <a:gd name="T74" fmla="*/ 2147483647 w 1622"/>
                <a:gd name="T75" fmla="*/ 2147483647 h 1117"/>
                <a:gd name="T76" fmla="*/ 2147483647 w 1622"/>
                <a:gd name="T77" fmla="*/ 2147483647 h 1117"/>
                <a:gd name="T78" fmla="*/ 2147483647 w 1622"/>
                <a:gd name="T79" fmla="*/ 2147483647 h 1117"/>
                <a:gd name="T80" fmla="*/ 2147483647 w 1622"/>
                <a:gd name="T81" fmla="*/ 0 h 1117"/>
                <a:gd name="T82" fmla="*/ 2147483647 w 1622"/>
                <a:gd name="T83" fmla="*/ 2147483647 h 1117"/>
                <a:gd name="T84" fmla="*/ 2147483647 w 1622"/>
                <a:gd name="T85" fmla="*/ 2147483647 h 1117"/>
                <a:gd name="T86" fmla="*/ 2147483647 w 1622"/>
                <a:gd name="T87" fmla="*/ 2147483647 h 1117"/>
                <a:gd name="T88" fmla="*/ 2147483647 w 1622"/>
                <a:gd name="T89" fmla="*/ 2147483647 h 1117"/>
                <a:gd name="T90" fmla="*/ 2147483647 w 1622"/>
                <a:gd name="T91" fmla="*/ 2147483647 h 1117"/>
                <a:gd name="T92" fmla="*/ 2147483647 w 1622"/>
                <a:gd name="T93" fmla="*/ 2147483647 h 1117"/>
                <a:gd name="T94" fmla="*/ 2147483647 w 1622"/>
                <a:gd name="T95" fmla="*/ 2147483647 h 1117"/>
                <a:gd name="T96" fmla="*/ 2147483647 w 1622"/>
                <a:gd name="T97" fmla="*/ 2147483647 h 1117"/>
                <a:gd name="T98" fmla="*/ 2147483647 w 1622"/>
                <a:gd name="T99" fmla="*/ 2147483647 h 1117"/>
                <a:gd name="T100" fmla="*/ 2147483647 w 1622"/>
                <a:gd name="T101" fmla="*/ 2147483647 h 1117"/>
                <a:gd name="T102" fmla="*/ 2147483647 w 1622"/>
                <a:gd name="T103" fmla="*/ 2147483647 h 1117"/>
                <a:gd name="T104" fmla="*/ 2147483647 w 1622"/>
                <a:gd name="T105" fmla="*/ 2147483647 h 1117"/>
                <a:gd name="T106" fmla="*/ 2147483647 w 1622"/>
                <a:gd name="T107" fmla="*/ 2147483647 h 1117"/>
                <a:gd name="T108" fmla="*/ 2147483647 w 1622"/>
                <a:gd name="T109" fmla="*/ 2147483647 h 1117"/>
                <a:gd name="T110" fmla="*/ 0 w 1622"/>
                <a:gd name="T111" fmla="*/ 2147483647 h 1117"/>
                <a:gd name="T112" fmla="*/ 2147483647 w 1622"/>
                <a:gd name="T113" fmla="*/ 2147483647 h 1117"/>
                <a:gd name="T114" fmla="*/ 2147483647 w 1622"/>
                <a:gd name="T115" fmla="*/ 2147483647 h 1117"/>
                <a:gd name="T116" fmla="*/ 2147483647 w 1622"/>
                <a:gd name="T117" fmla="*/ 2147483647 h 1117"/>
                <a:gd name="T118" fmla="*/ 2147483647 w 1622"/>
                <a:gd name="T119" fmla="*/ 2147483647 h 1117"/>
                <a:gd name="T120" fmla="*/ 2147483647 w 1622"/>
                <a:gd name="T121" fmla="*/ 2147483647 h 1117"/>
                <a:gd name="T122" fmla="*/ 2147483647 w 1622"/>
                <a:gd name="T123" fmla="*/ 2147483647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2"/>
                <a:gd name="T187" fmla="*/ 0 h 1117"/>
                <a:gd name="T188" fmla="*/ 1622 w 1622"/>
                <a:gd name="T189" fmla="*/ 1117 h 111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Freeform 399"/>
            <p:cNvSpPr>
              <a:spLocks/>
            </p:cNvSpPr>
            <p:nvPr/>
          </p:nvSpPr>
          <p:spPr bwMode="auto">
            <a:xfrm>
              <a:off x="1296988" y="3279775"/>
              <a:ext cx="1435100" cy="741363"/>
            </a:xfrm>
            <a:custGeom>
              <a:avLst/>
              <a:gdLst>
                <a:gd name="T0" fmla="*/ 2147483647 w 1099"/>
                <a:gd name="T1" fmla="*/ 2147483647 h 571"/>
                <a:gd name="T2" fmla="*/ 2147483647 w 1099"/>
                <a:gd name="T3" fmla="*/ 2147483647 h 571"/>
                <a:gd name="T4" fmla="*/ 2147483647 w 1099"/>
                <a:gd name="T5" fmla="*/ 2147483647 h 571"/>
                <a:gd name="T6" fmla="*/ 2147483647 w 1099"/>
                <a:gd name="T7" fmla="*/ 2147483647 h 571"/>
                <a:gd name="T8" fmla="*/ 2147483647 w 1099"/>
                <a:gd name="T9" fmla="*/ 2147483647 h 571"/>
                <a:gd name="T10" fmla="*/ 2147483647 w 1099"/>
                <a:gd name="T11" fmla="*/ 2147483647 h 571"/>
                <a:gd name="T12" fmla="*/ 2147483647 w 1099"/>
                <a:gd name="T13" fmla="*/ 2147483647 h 571"/>
                <a:gd name="T14" fmla="*/ 2147483647 w 1099"/>
                <a:gd name="T15" fmla="*/ 2147483647 h 571"/>
                <a:gd name="T16" fmla="*/ 2147483647 w 1099"/>
                <a:gd name="T17" fmla="*/ 2147483647 h 571"/>
                <a:gd name="T18" fmla="*/ 2147483647 w 1099"/>
                <a:gd name="T19" fmla="*/ 2147483647 h 571"/>
                <a:gd name="T20" fmla="*/ 2147483647 w 1099"/>
                <a:gd name="T21" fmla="*/ 2147483647 h 571"/>
                <a:gd name="T22" fmla="*/ 2147483647 w 1099"/>
                <a:gd name="T23" fmla="*/ 2147483647 h 571"/>
                <a:gd name="T24" fmla="*/ 2147483647 w 1099"/>
                <a:gd name="T25" fmla="*/ 2147483647 h 571"/>
                <a:gd name="T26" fmla="*/ 2147483647 w 1099"/>
                <a:gd name="T27" fmla="*/ 2147483647 h 571"/>
                <a:gd name="T28" fmla="*/ 2147483647 w 1099"/>
                <a:gd name="T29" fmla="*/ 2147483647 h 571"/>
                <a:gd name="T30" fmla="*/ 2147483647 w 1099"/>
                <a:gd name="T31" fmla="*/ 2147483647 h 571"/>
                <a:gd name="T32" fmla="*/ 2147483647 w 1099"/>
                <a:gd name="T33" fmla="*/ 2147483647 h 571"/>
                <a:gd name="T34" fmla="*/ 2147483647 w 1099"/>
                <a:gd name="T35" fmla="*/ 2147483647 h 571"/>
                <a:gd name="T36" fmla="*/ 2147483647 w 1099"/>
                <a:gd name="T37" fmla="*/ 2147483647 h 571"/>
                <a:gd name="T38" fmla="*/ 2147483647 w 1099"/>
                <a:gd name="T39" fmla="*/ 2147483647 h 571"/>
                <a:gd name="T40" fmla="*/ 2147483647 w 1099"/>
                <a:gd name="T41" fmla="*/ 2147483647 h 571"/>
                <a:gd name="T42" fmla="*/ 2147483647 w 1099"/>
                <a:gd name="T43" fmla="*/ 2147483647 h 571"/>
                <a:gd name="T44" fmla="*/ 2147483647 w 1099"/>
                <a:gd name="T45" fmla="*/ 2147483647 h 571"/>
                <a:gd name="T46" fmla="*/ 2147483647 w 1099"/>
                <a:gd name="T47" fmla="*/ 2147483647 h 571"/>
                <a:gd name="T48" fmla="*/ 2147483647 w 1099"/>
                <a:gd name="T49" fmla="*/ 2147483647 h 571"/>
                <a:gd name="T50" fmla="*/ 2147483647 w 1099"/>
                <a:gd name="T51" fmla="*/ 0 h 571"/>
                <a:gd name="T52" fmla="*/ 2147483647 w 1099"/>
                <a:gd name="T53" fmla="*/ 2147483647 h 571"/>
                <a:gd name="T54" fmla="*/ 2147483647 w 1099"/>
                <a:gd name="T55" fmla="*/ 2147483647 h 571"/>
                <a:gd name="T56" fmla="*/ 2147483647 w 1099"/>
                <a:gd name="T57" fmla="*/ 2147483647 h 571"/>
                <a:gd name="T58" fmla="*/ 0 w 1099"/>
                <a:gd name="T59" fmla="*/ 2147483647 h 571"/>
                <a:gd name="T60" fmla="*/ 2147483647 w 1099"/>
                <a:gd name="T61" fmla="*/ 2147483647 h 571"/>
                <a:gd name="T62" fmla="*/ 2147483647 w 1099"/>
                <a:gd name="T63" fmla="*/ 2147483647 h 571"/>
                <a:gd name="T64" fmla="*/ 2147483647 w 1099"/>
                <a:gd name="T65" fmla="*/ 2147483647 h 571"/>
                <a:gd name="T66" fmla="*/ 2147483647 w 1099"/>
                <a:gd name="T67" fmla="*/ 2147483647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9"/>
                <a:gd name="T103" fmla="*/ 0 h 571"/>
                <a:gd name="T104" fmla="*/ 1099 w 1099"/>
                <a:gd name="T105" fmla="*/ 571 h 5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Freeform 400"/>
            <p:cNvSpPr>
              <a:spLocks/>
            </p:cNvSpPr>
            <p:nvPr/>
          </p:nvSpPr>
          <p:spPr bwMode="auto">
            <a:xfrm>
              <a:off x="2212975" y="4286250"/>
              <a:ext cx="111125" cy="112713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0 h 14"/>
                <a:gd name="T6" fmla="*/ 2147483647 w 14"/>
                <a:gd name="T7" fmla="*/ 2147483647 h 14"/>
                <a:gd name="T8" fmla="*/ 0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4"/>
                <a:gd name="T26" fmla="*/ 14 w 14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Freeform 401"/>
            <p:cNvSpPr>
              <a:spLocks/>
            </p:cNvSpPr>
            <p:nvPr/>
          </p:nvSpPr>
          <p:spPr bwMode="auto">
            <a:xfrm>
              <a:off x="2252663" y="4389438"/>
              <a:ext cx="95250" cy="69850"/>
            </a:xfrm>
            <a:custGeom>
              <a:avLst/>
              <a:gdLst>
                <a:gd name="T0" fmla="*/ 2147483647 w 12"/>
                <a:gd name="T1" fmla="*/ 2147483647 h 9"/>
                <a:gd name="T2" fmla="*/ 2147483647 w 12"/>
                <a:gd name="T3" fmla="*/ 0 h 9"/>
                <a:gd name="T4" fmla="*/ 0 w 12"/>
                <a:gd name="T5" fmla="*/ 2147483647 h 9"/>
                <a:gd name="T6" fmla="*/ 2147483647 w 12"/>
                <a:gd name="T7" fmla="*/ 2147483647 h 9"/>
                <a:gd name="T8" fmla="*/ 2147483647 w 12"/>
                <a:gd name="T9" fmla="*/ 2147483647 h 9"/>
                <a:gd name="T10" fmla="*/ 2147483647 w 12"/>
                <a:gd name="T11" fmla="*/ 2147483647 h 9"/>
                <a:gd name="T12" fmla="*/ 2147483647 w 12"/>
                <a:gd name="T13" fmla="*/ 214748364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9"/>
                <a:gd name="T23" fmla="*/ 12 w 12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Freeform 402"/>
            <p:cNvSpPr>
              <a:spLocks/>
            </p:cNvSpPr>
            <p:nvPr/>
          </p:nvSpPr>
          <p:spPr bwMode="auto">
            <a:xfrm>
              <a:off x="2339975" y="4429125"/>
              <a:ext cx="141288" cy="60325"/>
            </a:xfrm>
            <a:custGeom>
              <a:avLst/>
              <a:gdLst>
                <a:gd name="T0" fmla="*/ 2147483647 w 18"/>
                <a:gd name="T1" fmla="*/ 2147483647 h 8"/>
                <a:gd name="T2" fmla="*/ 2147483647 w 18"/>
                <a:gd name="T3" fmla="*/ 2147483647 h 8"/>
                <a:gd name="T4" fmla="*/ 2147483647 w 18"/>
                <a:gd name="T5" fmla="*/ 2147483647 h 8"/>
                <a:gd name="T6" fmla="*/ 2147483647 w 18"/>
                <a:gd name="T7" fmla="*/ 0 h 8"/>
                <a:gd name="T8" fmla="*/ 0 w 18"/>
                <a:gd name="T9" fmla="*/ 2147483647 h 8"/>
                <a:gd name="T10" fmla="*/ 2147483647 w 18"/>
                <a:gd name="T11" fmla="*/ 2147483647 h 8"/>
                <a:gd name="T12" fmla="*/ 2147483647 w 18"/>
                <a:gd name="T13" fmla="*/ 2147483647 h 8"/>
                <a:gd name="T14" fmla="*/ 2147483647 w 18"/>
                <a:gd name="T15" fmla="*/ 2147483647 h 8"/>
                <a:gd name="T16" fmla="*/ 2147483647 w 18"/>
                <a:gd name="T17" fmla="*/ 2147483647 h 8"/>
                <a:gd name="T18" fmla="*/ 2147483647 w 18"/>
                <a:gd name="T19" fmla="*/ 2147483647 h 8"/>
                <a:gd name="T20" fmla="*/ 2147483647 w 18"/>
                <a:gd name="T21" fmla="*/ 2147483647 h 8"/>
                <a:gd name="T22" fmla="*/ 2147483647 w 18"/>
                <a:gd name="T23" fmla="*/ 2147483647 h 8"/>
                <a:gd name="T24" fmla="*/ 2147483647 w 18"/>
                <a:gd name="T25" fmla="*/ 2147483647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8"/>
                <a:gd name="T41" fmla="*/ 18 w 18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Freeform 403"/>
            <p:cNvSpPr>
              <a:spLocks/>
            </p:cNvSpPr>
            <p:nvPr/>
          </p:nvSpPr>
          <p:spPr bwMode="auto">
            <a:xfrm>
              <a:off x="2433638" y="4359275"/>
              <a:ext cx="290512" cy="319088"/>
            </a:xfrm>
            <a:custGeom>
              <a:avLst/>
              <a:gdLst>
                <a:gd name="T0" fmla="*/ 2147483647 w 37"/>
                <a:gd name="T1" fmla="*/ 2147483647 h 41"/>
                <a:gd name="T2" fmla="*/ 2147483647 w 37"/>
                <a:gd name="T3" fmla="*/ 2147483647 h 41"/>
                <a:gd name="T4" fmla="*/ 2147483647 w 37"/>
                <a:gd name="T5" fmla="*/ 2147483647 h 41"/>
                <a:gd name="T6" fmla="*/ 2147483647 w 37"/>
                <a:gd name="T7" fmla="*/ 2147483647 h 41"/>
                <a:gd name="T8" fmla="*/ 2147483647 w 37"/>
                <a:gd name="T9" fmla="*/ 2147483647 h 41"/>
                <a:gd name="T10" fmla="*/ 2147483647 w 37"/>
                <a:gd name="T11" fmla="*/ 2147483647 h 41"/>
                <a:gd name="T12" fmla="*/ 2147483647 w 37"/>
                <a:gd name="T13" fmla="*/ 2147483647 h 41"/>
                <a:gd name="T14" fmla="*/ 2147483647 w 37"/>
                <a:gd name="T15" fmla="*/ 2147483647 h 41"/>
                <a:gd name="T16" fmla="*/ 2147483647 w 37"/>
                <a:gd name="T17" fmla="*/ 2147483647 h 41"/>
                <a:gd name="T18" fmla="*/ 2147483647 w 37"/>
                <a:gd name="T19" fmla="*/ 2147483647 h 41"/>
                <a:gd name="T20" fmla="*/ 2147483647 w 37"/>
                <a:gd name="T21" fmla="*/ 0 h 41"/>
                <a:gd name="T22" fmla="*/ 2147483647 w 37"/>
                <a:gd name="T23" fmla="*/ 2147483647 h 41"/>
                <a:gd name="T24" fmla="*/ 2147483647 w 37"/>
                <a:gd name="T25" fmla="*/ 2147483647 h 41"/>
                <a:gd name="T26" fmla="*/ 2147483647 w 37"/>
                <a:gd name="T27" fmla="*/ 2147483647 h 41"/>
                <a:gd name="T28" fmla="*/ 2147483647 w 37"/>
                <a:gd name="T29" fmla="*/ 2147483647 h 41"/>
                <a:gd name="T30" fmla="*/ 2147483647 w 37"/>
                <a:gd name="T31" fmla="*/ 2147483647 h 41"/>
                <a:gd name="T32" fmla="*/ 2147483647 w 37"/>
                <a:gd name="T33" fmla="*/ 2147483647 h 41"/>
                <a:gd name="T34" fmla="*/ 2147483647 w 37"/>
                <a:gd name="T35" fmla="*/ 2147483647 h 41"/>
                <a:gd name="T36" fmla="*/ 2147483647 w 37"/>
                <a:gd name="T37" fmla="*/ 2147483647 h 41"/>
                <a:gd name="T38" fmla="*/ 2147483647 w 37"/>
                <a:gd name="T39" fmla="*/ 2147483647 h 41"/>
                <a:gd name="T40" fmla="*/ 2147483647 w 37"/>
                <a:gd name="T41" fmla="*/ 2147483647 h 41"/>
                <a:gd name="T42" fmla="*/ 2147483647 w 37"/>
                <a:gd name="T43" fmla="*/ 2147483647 h 41"/>
                <a:gd name="T44" fmla="*/ 0 w 37"/>
                <a:gd name="T45" fmla="*/ 2147483647 h 41"/>
                <a:gd name="T46" fmla="*/ 2147483647 w 37"/>
                <a:gd name="T47" fmla="*/ 2147483647 h 41"/>
                <a:gd name="T48" fmla="*/ 2147483647 w 37"/>
                <a:gd name="T49" fmla="*/ 2147483647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7"/>
                <a:gd name="T76" fmla="*/ 0 h 41"/>
                <a:gd name="T77" fmla="*/ 37 w 37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Freeform 422"/>
            <p:cNvSpPr>
              <a:spLocks/>
            </p:cNvSpPr>
            <p:nvPr/>
          </p:nvSpPr>
          <p:spPr bwMode="auto">
            <a:xfrm>
              <a:off x="2173288" y="4264025"/>
              <a:ext cx="150812" cy="69850"/>
            </a:xfrm>
            <a:custGeom>
              <a:avLst/>
              <a:gdLst>
                <a:gd name="T0" fmla="*/ 2147483647 w 19"/>
                <a:gd name="T1" fmla="*/ 2147483647 h 9"/>
                <a:gd name="T2" fmla="*/ 2147483647 w 19"/>
                <a:gd name="T3" fmla="*/ 2147483647 h 9"/>
                <a:gd name="T4" fmla="*/ 2147483647 w 19"/>
                <a:gd name="T5" fmla="*/ 0 h 9"/>
                <a:gd name="T6" fmla="*/ 2147483647 w 19"/>
                <a:gd name="T7" fmla="*/ 2147483647 h 9"/>
                <a:gd name="T8" fmla="*/ 0 w 19"/>
                <a:gd name="T9" fmla="*/ 2147483647 h 9"/>
                <a:gd name="T10" fmla="*/ 0 w 19"/>
                <a:gd name="T11" fmla="*/ 2147483647 h 9"/>
                <a:gd name="T12" fmla="*/ 2147483647 w 19"/>
                <a:gd name="T13" fmla="*/ 2147483647 h 9"/>
                <a:gd name="T14" fmla="*/ 2147483647 w 19"/>
                <a:gd name="T15" fmla="*/ 2147483647 h 9"/>
                <a:gd name="T16" fmla="*/ 2147483647 w 19"/>
                <a:gd name="T17" fmla="*/ 2147483647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9"/>
                <a:gd name="T29" fmla="*/ 19 w 1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Freeform 423"/>
            <p:cNvSpPr>
              <a:spLocks/>
            </p:cNvSpPr>
            <p:nvPr/>
          </p:nvSpPr>
          <p:spPr bwMode="auto">
            <a:xfrm>
              <a:off x="2093913" y="4222750"/>
              <a:ext cx="119062" cy="98425"/>
            </a:xfrm>
            <a:custGeom>
              <a:avLst/>
              <a:gdLst>
                <a:gd name="T0" fmla="*/ 2147483647 w 15"/>
                <a:gd name="T1" fmla="*/ 2147483647 h 12"/>
                <a:gd name="T2" fmla="*/ 2147483647 w 15"/>
                <a:gd name="T3" fmla="*/ 2147483647 h 12"/>
                <a:gd name="T4" fmla="*/ 2147483647 w 15"/>
                <a:gd name="T5" fmla="*/ 0 h 12"/>
                <a:gd name="T6" fmla="*/ 2147483647 w 15"/>
                <a:gd name="T7" fmla="*/ 0 h 12"/>
                <a:gd name="T8" fmla="*/ 2147483647 w 15"/>
                <a:gd name="T9" fmla="*/ 2147483647 h 12"/>
                <a:gd name="T10" fmla="*/ 2147483647 w 15"/>
                <a:gd name="T11" fmla="*/ 2147483647 h 12"/>
                <a:gd name="T12" fmla="*/ 2147483647 w 15"/>
                <a:gd name="T13" fmla="*/ 2147483647 h 12"/>
                <a:gd name="T14" fmla="*/ 2147483647 w 15"/>
                <a:gd name="T15" fmla="*/ 2147483647 h 12"/>
                <a:gd name="T16" fmla="*/ 0 w 15"/>
                <a:gd name="T17" fmla="*/ 2147483647 h 12"/>
                <a:gd name="T18" fmla="*/ 2147483647 w 15"/>
                <a:gd name="T19" fmla="*/ 2147483647 h 12"/>
                <a:gd name="T20" fmla="*/ 2147483647 w 15"/>
                <a:gd name="T21" fmla="*/ 2147483647 h 12"/>
                <a:gd name="T22" fmla="*/ 2147483647 w 15"/>
                <a:gd name="T23" fmla="*/ 2147483647 h 12"/>
                <a:gd name="T24" fmla="*/ 2147483647 w 15"/>
                <a:gd name="T25" fmla="*/ 2147483647 h 12"/>
                <a:gd name="T26" fmla="*/ 2147483647 w 15"/>
                <a:gd name="T27" fmla="*/ 2147483647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"/>
                <a:gd name="T43" fmla="*/ 0 h 12"/>
                <a:gd name="T44" fmla="*/ 15 w 15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Freeform 424"/>
            <p:cNvSpPr>
              <a:spLocks/>
            </p:cNvSpPr>
            <p:nvPr/>
          </p:nvSpPr>
          <p:spPr bwMode="auto">
            <a:xfrm>
              <a:off x="1484313" y="3810000"/>
              <a:ext cx="754062" cy="493713"/>
            </a:xfrm>
            <a:custGeom>
              <a:avLst/>
              <a:gdLst>
                <a:gd name="T0" fmla="*/ 2147483647 w 576"/>
                <a:gd name="T1" fmla="*/ 2147483647 h 379"/>
                <a:gd name="T2" fmla="*/ 2147483647 w 576"/>
                <a:gd name="T3" fmla="*/ 2147483647 h 379"/>
                <a:gd name="T4" fmla="*/ 2147483647 w 576"/>
                <a:gd name="T5" fmla="*/ 2147483647 h 379"/>
                <a:gd name="T6" fmla="*/ 2147483647 w 576"/>
                <a:gd name="T7" fmla="*/ 2147483647 h 379"/>
                <a:gd name="T8" fmla="*/ 2147483647 w 576"/>
                <a:gd name="T9" fmla="*/ 2147483647 h 379"/>
                <a:gd name="T10" fmla="*/ 2147483647 w 576"/>
                <a:gd name="T11" fmla="*/ 2147483647 h 379"/>
                <a:gd name="T12" fmla="*/ 2147483647 w 576"/>
                <a:gd name="T13" fmla="*/ 2147483647 h 379"/>
                <a:gd name="T14" fmla="*/ 2147483647 w 576"/>
                <a:gd name="T15" fmla="*/ 2147483647 h 379"/>
                <a:gd name="T16" fmla="*/ 2147483647 w 576"/>
                <a:gd name="T17" fmla="*/ 2147483647 h 379"/>
                <a:gd name="T18" fmla="*/ 2147483647 w 576"/>
                <a:gd name="T19" fmla="*/ 2147483647 h 379"/>
                <a:gd name="T20" fmla="*/ 2147483647 w 576"/>
                <a:gd name="T21" fmla="*/ 2147483647 h 379"/>
                <a:gd name="T22" fmla="*/ 2147483647 w 576"/>
                <a:gd name="T23" fmla="*/ 2147483647 h 379"/>
                <a:gd name="T24" fmla="*/ 2147483647 w 576"/>
                <a:gd name="T25" fmla="*/ 2147483647 h 379"/>
                <a:gd name="T26" fmla="*/ 2147483647 w 576"/>
                <a:gd name="T27" fmla="*/ 2147483647 h 379"/>
                <a:gd name="T28" fmla="*/ 2147483647 w 576"/>
                <a:gd name="T29" fmla="*/ 2147483647 h 379"/>
                <a:gd name="T30" fmla="*/ 2147483647 w 576"/>
                <a:gd name="T31" fmla="*/ 2147483647 h 379"/>
                <a:gd name="T32" fmla="*/ 2147483647 w 576"/>
                <a:gd name="T33" fmla="*/ 2147483647 h 379"/>
                <a:gd name="T34" fmla="*/ 2147483647 w 576"/>
                <a:gd name="T35" fmla="*/ 2147483647 h 379"/>
                <a:gd name="T36" fmla="*/ 2147483647 w 576"/>
                <a:gd name="T37" fmla="*/ 2147483647 h 379"/>
                <a:gd name="T38" fmla="*/ 2147483647 w 576"/>
                <a:gd name="T39" fmla="*/ 2147483647 h 379"/>
                <a:gd name="T40" fmla="*/ 2147483647 w 576"/>
                <a:gd name="T41" fmla="*/ 2147483647 h 379"/>
                <a:gd name="T42" fmla="*/ 2147483647 w 576"/>
                <a:gd name="T43" fmla="*/ 2147483647 h 379"/>
                <a:gd name="T44" fmla="*/ 2147483647 w 576"/>
                <a:gd name="T45" fmla="*/ 2147483647 h 379"/>
                <a:gd name="T46" fmla="*/ 2147483647 w 576"/>
                <a:gd name="T47" fmla="*/ 2147483647 h 379"/>
                <a:gd name="T48" fmla="*/ 2147483647 w 576"/>
                <a:gd name="T49" fmla="*/ 0 h 379"/>
                <a:gd name="T50" fmla="*/ 0 w 576"/>
                <a:gd name="T51" fmla="*/ 2147483647 h 379"/>
                <a:gd name="T52" fmla="*/ 2147483647 w 576"/>
                <a:gd name="T53" fmla="*/ 2147483647 h 379"/>
                <a:gd name="T54" fmla="*/ 2147483647 w 576"/>
                <a:gd name="T55" fmla="*/ 2147483647 h 379"/>
                <a:gd name="T56" fmla="*/ 2147483647 w 576"/>
                <a:gd name="T57" fmla="*/ 2147483647 h 379"/>
                <a:gd name="T58" fmla="*/ 2147483647 w 576"/>
                <a:gd name="T59" fmla="*/ 2147483647 h 379"/>
                <a:gd name="T60" fmla="*/ 2147483647 w 576"/>
                <a:gd name="T61" fmla="*/ 2147483647 h 379"/>
                <a:gd name="T62" fmla="*/ 2147483647 w 576"/>
                <a:gd name="T63" fmla="*/ 2147483647 h 379"/>
                <a:gd name="T64" fmla="*/ 2147483647 w 576"/>
                <a:gd name="T65" fmla="*/ 2147483647 h 379"/>
                <a:gd name="T66" fmla="*/ 2147483647 w 576"/>
                <a:gd name="T67" fmla="*/ 2147483647 h 379"/>
                <a:gd name="T68" fmla="*/ 2147483647 w 576"/>
                <a:gd name="T69" fmla="*/ 2147483647 h 379"/>
                <a:gd name="T70" fmla="*/ 2147483647 w 576"/>
                <a:gd name="T71" fmla="*/ 2147483647 h 379"/>
                <a:gd name="T72" fmla="*/ 2147483647 w 576"/>
                <a:gd name="T73" fmla="*/ 2147483647 h 379"/>
                <a:gd name="T74" fmla="*/ 2147483647 w 576"/>
                <a:gd name="T75" fmla="*/ 2147483647 h 379"/>
                <a:gd name="T76" fmla="*/ 2147483647 w 576"/>
                <a:gd name="T77" fmla="*/ 2147483647 h 379"/>
                <a:gd name="T78" fmla="*/ 2147483647 w 576"/>
                <a:gd name="T79" fmla="*/ 2147483647 h 379"/>
                <a:gd name="T80" fmla="*/ 2147483647 w 576"/>
                <a:gd name="T81" fmla="*/ 2147483647 h 379"/>
                <a:gd name="T82" fmla="*/ 2147483647 w 576"/>
                <a:gd name="T83" fmla="*/ 2147483647 h 379"/>
                <a:gd name="T84" fmla="*/ 2147483647 w 576"/>
                <a:gd name="T85" fmla="*/ 2147483647 h 379"/>
                <a:gd name="T86" fmla="*/ 2147483647 w 576"/>
                <a:gd name="T87" fmla="*/ 2147483647 h 379"/>
                <a:gd name="T88" fmla="*/ 2147483647 w 576"/>
                <a:gd name="T89" fmla="*/ 2147483647 h 379"/>
                <a:gd name="T90" fmla="*/ 2147483647 w 576"/>
                <a:gd name="T91" fmla="*/ 2147483647 h 379"/>
                <a:gd name="T92" fmla="*/ 2147483647 w 576"/>
                <a:gd name="T93" fmla="*/ 2147483647 h 379"/>
                <a:gd name="T94" fmla="*/ 2147483647 w 576"/>
                <a:gd name="T95" fmla="*/ 2147483647 h 379"/>
                <a:gd name="T96" fmla="*/ 2147483647 w 576"/>
                <a:gd name="T97" fmla="*/ 2147483647 h 379"/>
                <a:gd name="T98" fmla="*/ 2147483647 w 576"/>
                <a:gd name="T99" fmla="*/ 2147483647 h 379"/>
                <a:gd name="T100" fmla="*/ 2147483647 w 576"/>
                <a:gd name="T101" fmla="*/ 2147483647 h 379"/>
                <a:gd name="T102" fmla="*/ 2147483647 w 576"/>
                <a:gd name="T103" fmla="*/ 2147483647 h 379"/>
                <a:gd name="T104" fmla="*/ 2147483647 w 576"/>
                <a:gd name="T105" fmla="*/ 2147483647 h 379"/>
                <a:gd name="T106" fmla="*/ 2147483647 w 576"/>
                <a:gd name="T107" fmla="*/ 2147483647 h 379"/>
                <a:gd name="T108" fmla="*/ 2147483647 w 576"/>
                <a:gd name="T109" fmla="*/ 2147483647 h 379"/>
                <a:gd name="T110" fmla="*/ 2147483647 w 576"/>
                <a:gd name="T111" fmla="*/ 2147483647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76"/>
                <a:gd name="T169" fmla="*/ 0 h 379"/>
                <a:gd name="T170" fmla="*/ 576 w 576"/>
                <a:gd name="T171" fmla="*/ 379 h 3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Freeform 425"/>
            <p:cNvSpPr>
              <a:spLocks/>
            </p:cNvSpPr>
            <p:nvPr/>
          </p:nvSpPr>
          <p:spPr bwMode="auto">
            <a:xfrm rot="-852288">
              <a:off x="2870840" y="1324069"/>
              <a:ext cx="1140144" cy="1590497"/>
            </a:xfrm>
            <a:custGeom>
              <a:avLst/>
              <a:gdLst>
                <a:gd name="T0" fmla="*/ 2147483647 w 1125"/>
                <a:gd name="T1" fmla="*/ 2147483647 h 2047"/>
                <a:gd name="T2" fmla="*/ 2147483647 w 1125"/>
                <a:gd name="T3" fmla="*/ 2147483647 h 2047"/>
                <a:gd name="T4" fmla="*/ 2147483647 w 1125"/>
                <a:gd name="T5" fmla="*/ 2147483647 h 2047"/>
                <a:gd name="T6" fmla="*/ 2147483647 w 1125"/>
                <a:gd name="T7" fmla="*/ 2147483647 h 2047"/>
                <a:gd name="T8" fmla="*/ 2147483647 w 1125"/>
                <a:gd name="T9" fmla="*/ 2147483647 h 2047"/>
                <a:gd name="T10" fmla="*/ 2147483647 w 1125"/>
                <a:gd name="T11" fmla="*/ 2147483647 h 2047"/>
                <a:gd name="T12" fmla="*/ 2147483647 w 1125"/>
                <a:gd name="T13" fmla="*/ 2147483647 h 2047"/>
                <a:gd name="T14" fmla="*/ 2147483647 w 1125"/>
                <a:gd name="T15" fmla="*/ 2147483647 h 2047"/>
                <a:gd name="T16" fmla="*/ 2147483647 w 1125"/>
                <a:gd name="T17" fmla="*/ 2147483647 h 2047"/>
                <a:gd name="T18" fmla="*/ 2147483647 w 1125"/>
                <a:gd name="T19" fmla="*/ 2147483647 h 2047"/>
                <a:gd name="T20" fmla="*/ 2147483647 w 1125"/>
                <a:gd name="T21" fmla="*/ 2147483647 h 2047"/>
                <a:gd name="T22" fmla="*/ 2147483647 w 1125"/>
                <a:gd name="T23" fmla="*/ 2147483647 h 2047"/>
                <a:gd name="T24" fmla="*/ 2147483647 w 1125"/>
                <a:gd name="T25" fmla="*/ 2147483647 h 2047"/>
                <a:gd name="T26" fmla="*/ 2147483647 w 1125"/>
                <a:gd name="T27" fmla="*/ 2147483647 h 2047"/>
                <a:gd name="T28" fmla="*/ 2147483647 w 1125"/>
                <a:gd name="T29" fmla="*/ 2147483647 h 2047"/>
                <a:gd name="T30" fmla="*/ 2147483647 w 1125"/>
                <a:gd name="T31" fmla="*/ 2147483647 h 2047"/>
                <a:gd name="T32" fmla="*/ 2147483647 w 1125"/>
                <a:gd name="T33" fmla="*/ 2147483647 h 2047"/>
                <a:gd name="T34" fmla="*/ 2147483647 w 1125"/>
                <a:gd name="T35" fmla="*/ 2147483647 h 2047"/>
                <a:gd name="T36" fmla="*/ 2147483647 w 1125"/>
                <a:gd name="T37" fmla="*/ 2147483647 h 2047"/>
                <a:gd name="T38" fmla="*/ 2147483647 w 1125"/>
                <a:gd name="T39" fmla="*/ 2147483647 h 2047"/>
                <a:gd name="T40" fmla="*/ 2147483647 w 1125"/>
                <a:gd name="T41" fmla="*/ 2147483647 h 2047"/>
                <a:gd name="T42" fmla="*/ 2147483647 w 1125"/>
                <a:gd name="T43" fmla="*/ 2147483647 h 2047"/>
                <a:gd name="T44" fmla="*/ 2147483647 w 1125"/>
                <a:gd name="T45" fmla="*/ 2147483647 h 2047"/>
                <a:gd name="T46" fmla="*/ 2147483647 w 1125"/>
                <a:gd name="T47" fmla="*/ 2147483647 h 2047"/>
                <a:gd name="T48" fmla="*/ 2147483647 w 1125"/>
                <a:gd name="T49" fmla="*/ 2147483647 h 2047"/>
                <a:gd name="T50" fmla="*/ 2147483647 w 1125"/>
                <a:gd name="T51" fmla="*/ 2147483647 h 2047"/>
                <a:gd name="T52" fmla="*/ 2147483647 w 1125"/>
                <a:gd name="T53" fmla="*/ 2147483647 h 2047"/>
                <a:gd name="T54" fmla="*/ 2147483647 w 1125"/>
                <a:gd name="T55" fmla="*/ 2147483647 h 2047"/>
                <a:gd name="T56" fmla="*/ 2147483647 w 1125"/>
                <a:gd name="T57" fmla="*/ 2147483647 h 2047"/>
                <a:gd name="T58" fmla="*/ 2147483647 w 1125"/>
                <a:gd name="T59" fmla="*/ 2147483647 h 2047"/>
                <a:gd name="T60" fmla="*/ 2147483647 w 1125"/>
                <a:gd name="T61" fmla="*/ 2147483647 h 2047"/>
                <a:gd name="T62" fmla="*/ 2147483647 w 1125"/>
                <a:gd name="T63" fmla="*/ 2147483647 h 2047"/>
                <a:gd name="T64" fmla="*/ 2147483647 w 1125"/>
                <a:gd name="T65" fmla="*/ 2147483647 h 2047"/>
                <a:gd name="T66" fmla="*/ 2147483647 w 1125"/>
                <a:gd name="T67" fmla="*/ 2147483647 h 2047"/>
                <a:gd name="T68" fmla="*/ 2147483647 w 1125"/>
                <a:gd name="T69" fmla="*/ 2147483647 h 2047"/>
                <a:gd name="T70" fmla="*/ 2147483647 w 1125"/>
                <a:gd name="T71" fmla="*/ 2147483647 h 2047"/>
                <a:gd name="T72" fmla="*/ 2147483647 w 1125"/>
                <a:gd name="T73" fmla="*/ 2147483647 h 2047"/>
                <a:gd name="T74" fmla="*/ 2147483647 w 1125"/>
                <a:gd name="T75" fmla="*/ 2147483647 h 2047"/>
                <a:gd name="T76" fmla="*/ 2147483647 w 1125"/>
                <a:gd name="T77" fmla="*/ 2147483647 h 2047"/>
                <a:gd name="T78" fmla="*/ 2147483647 w 1125"/>
                <a:gd name="T79" fmla="*/ 2147483647 h 2047"/>
                <a:gd name="T80" fmla="*/ 2147483647 w 1125"/>
                <a:gd name="T81" fmla="*/ 2147483647 h 2047"/>
                <a:gd name="T82" fmla="*/ 2147483647 w 1125"/>
                <a:gd name="T83" fmla="*/ 2147483647 h 2047"/>
                <a:gd name="T84" fmla="*/ 2147483647 w 1125"/>
                <a:gd name="T85" fmla="*/ 2147483647 h 2047"/>
                <a:gd name="T86" fmla="*/ 2147483647 w 1125"/>
                <a:gd name="T87" fmla="*/ 2147483647 h 2047"/>
                <a:gd name="T88" fmla="*/ 2147483647 w 1125"/>
                <a:gd name="T89" fmla="*/ 2147483647 h 2047"/>
                <a:gd name="T90" fmla="*/ 2147483647 w 1125"/>
                <a:gd name="T91" fmla="*/ 2147483647 h 2047"/>
                <a:gd name="T92" fmla="*/ 2147483647 w 1125"/>
                <a:gd name="T93" fmla="*/ 2147483647 h 2047"/>
                <a:gd name="T94" fmla="*/ 2147483647 w 1125"/>
                <a:gd name="T95" fmla="*/ 2147483647 h 2047"/>
                <a:gd name="T96" fmla="*/ 2147483647 w 1125"/>
                <a:gd name="T97" fmla="*/ 2147483647 h 2047"/>
                <a:gd name="T98" fmla="*/ 2147483647 w 1125"/>
                <a:gd name="T99" fmla="*/ 2147483647 h 2047"/>
                <a:gd name="T100" fmla="*/ 2147483647 w 1125"/>
                <a:gd name="T101" fmla="*/ 2147483647 h 2047"/>
                <a:gd name="T102" fmla="*/ 2147483647 w 1125"/>
                <a:gd name="T103" fmla="*/ 2147483647 h 2047"/>
                <a:gd name="T104" fmla="*/ 2147483647 w 1125"/>
                <a:gd name="T105" fmla="*/ 2147483647 h 2047"/>
                <a:gd name="T106" fmla="*/ 2147483647 w 1125"/>
                <a:gd name="T107" fmla="*/ 2147483647 h 2047"/>
                <a:gd name="T108" fmla="*/ 2147483647 w 1125"/>
                <a:gd name="T109" fmla="*/ 2147483647 h 2047"/>
                <a:gd name="T110" fmla="*/ 2147483647 w 1125"/>
                <a:gd name="T111" fmla="*/ 2147483647 h 2047"/>
                <a:gd name="T112" fmla="*/ 2147483647 w 1125"/>
                <a:gd name="T113" fmla="*/ 2147483647 h 2047"/>
                <a:gd name="T114" fmla="*/ 2147483647 w 1125"/>
                <a:gd name="T115" fmla="*/ 2147483647 h 2047"/>
                <a:gd name="T116" fmla="*/ 2147483647 w 1125"/>
                <a:gd name="T117" fmla="*/ 2147483647 h 2047"/>
                <a:gd name="T118" fmla="*/ 2147483647 w 1125"/>
                <a:gd name="T119" fmla="*/ 2147483647 h 2047"/>
                <a:gd name="T120" fmla="*/ 2147483647 w 1125"/>
                <a:gd name="T121" fmla="*/ 2147483647 h 2047"/>
                <a:gd name="T122" fmla="*/ 2147483647 w 1125"/>
                <a:gd name="T123" fmla="*/ 2147483647 h 2047"/>
                <a:gd name="T124" fmla="*/ 2147483647 w 1125"/>
                <a:gd name="T125" fmla="*/ 2147483647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25"/>
                <a:gd name="T190" fmla="*/ 0 h 2047"/>
                <a:gd name="T191" fmla="*/ 1125 w 1125"/>
                <a:gd name="T192" fmla="*/ 2047 h 20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Freeform 426"/>
            <p:cNvSpPr>
              <a:spLocks/>
            </p:cNvSpPr>
            <p:nvPr/>
          </p:nvSpPr>
          <p:spPr bwMode="auto">
            <a:xfrm>
              <a:off x="1751013" y="2073275"/>
              <a:ext cx="41275" cy="36513"/>
            </a:xfrm>
            <a:custGeom>
              <a:avLst/>
              <a:gdLst>
                <a:gd name="T0" fmla="*/ 2147483647 w 40"/>
                <a:gd name="T1" fmla="*/ 2147483647 h 36"/>
                <a:gd name="T2" fmla="*/ 2147483647 w 40"/>
                <a:gd name="T3" fmla="*/ 2147483647 h 36"/>
                <a:gd name="T4" fmla="*/ 2147483647 w 40"/>
                <a:gd name="T5" fmla="*/ 2147483647 h 36"/>
                <a:gd name="T6" fmla="*/ 2147483647 w 40"/>
                <a:gd name="T7" fmla="*/ 2147483647 h 36"/>
                <a:gd name="T8" fmla="*/ 2147483647 w 40"/>
                <a:gd name="T9" fmla="*/ 2147483647 h 36"/>
                <a:gd name="T10" fmla="*/ 2147483647 w 40"/>
                <a:gd name="T11" fmla="*/ 2147483647 h 36"/>
                <a:gd name="T12" fmla="*/ 2147483647 w 40"/>
                <a:gd name="T13" fmla="*/ 2147483647 h 36"/>
                <a:gd name="T14" fmla="*/ 2147483647 w 40"/>
                <a:gd name="T15" fmla="*/ 2147483647 h 36"/>
                <a:gd name="T16" fmla="*/ 2147483647 w 40"/>
                <a:gd name="T17" fmla="*/ 2147483647 h 36"/>
                <a:gd name="T18" fmla="*/ 2147483647 w 40"/>
                <a:gd name="T19" fmla="*/ 2147483647 h 36"/>
                <a:gd name="T20" fmla="*/ 2147483647 w 40"/>
                <a:gd name="T21" fmla="*/ 2147483647 h 36"/>
                <a:gd name="T22" fmla="*/ 2147483647 w 40"/>
                <a:gd name="T23" fmla="*/ 2147483647 h 36"/>
                <a:gd name="T24" fmla="*/ 2147483647 w 40"/>
                <a:gd name="T25" fmla="*/ 2147483647 h 36"/>
                <a:gd name="T26" fmla="*/ 2147483647 w 40"/>
                <a:gd name="T27" fmla="*/ 2147483647 h 36"/>
                <a:gd name="T28" fmla="*/ 0 w 40"/>
                <a:gd name="T29" fmla="*/ 2147483647 h 36"/>
                <a:gd name="T30" fmla="*/ 2147483647 w 40"/>
                <a:gd name="T31" fmla="*/ 2147483647 h 36"/>
                <a:gd name="T32" fmla="*/ 2147483647 w 40"/>
                <a:gd name="T33" fmla="*/ 2147483647 h 36"/>
                <a:gd name="T34" fmla="*/ 2147483647 w 40"/>
                <a:gd name="T35" fmla="*/ 2147483647 h 36"/>
                <a:gd name="T36" fmla="*/ 2147483647 w 40"/>
                <a:gd name="T37" fmla="*/ 2147483647 h 36"/>
                <a:gd name="T38" fmla="*/ 2147483647 w 40"/>
                <a:gd name="T39" fmla="*/ 0 h 36"/>
                <a:gd name="T40" fmla="*/ 2147483647 w 40"/>
                <a:gd name="T41" fmla="*/ 2147483647 h 36"/>
                <a:gd name="T42" fmla="*/ 2147483647 w 40"/>
                <a:gd name="T43" fmla="*/ 2147483647 h 36"/>
                <a:gd name="T44" fmla="*/ 2147483647 w 40"/>
                <a:gd name="T45" fmla="*/ 2147483647 h 36"/>
                <a:gd name="T46" fmla="*/ 2147483647 w 40"/>
                <a:gd name="T47" fmla="*/ 2147483647 h 36"/>
                <a:gd name="T48" fmla="*/ 2147483647 w 40"/>
                <a:gd name="T49" fmla="*/ 2147483647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"/>
                <a:gd name="T76" fmla="*/ 0 h 36"/>
                <a:gd name="T77" fmla="*/ 40 w 40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Freeform 427"/>
            <p:cNvSpPr>
              <a:spLocks/>
            </p:cNvSpPr>
            <p:nvPr/>
          </p:nvSpPr>
          <p:spPr bwMode="auto">
            <a:xfrm>
              <a:off x="2103438" y="2368550"/>
              <a:ext cx="0" cy="4763"/>
            </a:xfrm>
            <a:custGeom>
              <a:avLst/>
              <a:gdLst>
                <a:gd name="T0" fmla="*/ 0 w 1"/>
                <a:gd name="T1" fmla="*/ 2147483647 h 4"/>
                <a:gd name="T2" fmla="*/ 0 w 1"/>
                <a:gd name="T3" fmla="*/ 2147483647 h 4"/>
                <a:gd name="T4" fmla="*/ 0 w 1"/>
                <a:gd name="T5" fmla="*/ 2147483647 h 4"/>
                <a:gd name="T6" fmla="*/ 0 w 1"/>
                <a:gd name="T7" fmla="*/ 0 h 4"/>
                <a:gd name="T8" fmla="*/ 0 w 1"/>
                <a:gd name="T9" fmla="*/ 0 h 4"/>
                <a:gd name="T10" fmla="*/ 0 w 1"/>
                <a:gd name="T11" fmla="*/ 2147483647 h 4"/>
                <a:gd name="T12" fmla="*/ 0 w 1"/>
                <a:gd name="T13" fmla="*/ 2147483647 h 4"/>
                <a:gd name="T14" fmla="*/ 0 w 1"/>
                <a:gd name="T15" fmla="*/ 2147483647 h 4"/>
                <a:gd name="T16" fmla="*/ 0 w 1"/>
                <a:gd name="T17" fmla="*/ 21474836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4"/>
                <a:gd name="T29" fmla="*/ 0 w 1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Freeform 428"/>
            <p:cNvSpPr>
              <a:spLocks/>
            </p:cNvSpPr>
            <p:nvPr/>
          </p:nvSpPr>
          <p:spPr bwMode="auto">
            <a:xfrm>
              <a:off x="2460625" y="2401888"/>
              <a:ext cx="3175" cy="6350"/>
            </a:xfrm>
            <a:custGeom>
              <a:avLst/>
              <a:gdLst>
                <a:gd name="T0" fmla="*/ 2147483647 w 5"/>
                <a:gd name="T1" fmla="*/ 2147483647 h 8"/>
                <a:gd name="T2" fmla="*/ 2147483647 w 5"/>
                <a:gd name="T3" fmla="*/ 2147483647 h 8"/>
                <a:gd name="T4" fmla="*/ 2147483647 w 5"/>
                <a:gd name="T5" fmla="*/ 2147483647 h 8"/>
                <a:gd name="T6" fmla="*/ 2147483647 w 5"/>
                <a:gd name="T7" fmla="*/ 2147483647 h 8"/>
                <a:gd name="T8" fmla="*/ 2147483647 w 5"/>
                <a:gd name="T9" fmla="*/ 0 h 8"/>
                <a:gd name="T10" fmla="*/ 0 w 5"/>
                <a:gd name="T11" fmla="*/ 0 h 8"/>
                <a:gd name="T12" fmla="*/ 0 w 5"/>
                <a:gd name="T13" fmla="*/ 2147483647 h 8"/>
                <a:gd name="T14" fmla="*/ 2147483647 w 5"/>
                <a:gd name="T15" fmla="*/ 2147483647 h 8"/>
                <a:gd name="T16" fmla="*/ 2147483647 w 5"/>
                <a:gd name="T17" fmla="*/ 2147483647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8"/>
                <a:gd name="T29" fmla="*/ 5 w 5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Freeform 429"/>
            <p:cNvSpPr>
              <a:spLocks/>
            </p:cNvSpPr>
            <p:nvPr/>
          </p:nvSpPr>
          <p:spPr bwMode="auto">
            <a:xfrm>
              <a:off x="2109788" y="1984375"/>
              <a:ext cx="14287" cy="14288"/>
            </a:xfrm>
            <a:custGeom>
              <a:avLst/>
              <a:gdLst>
                <a:gd name="T0" fmla="*/ 2147483647 w 14"/>
                <a:gd name="T1" fmla="*/ 2147483647 h 15"/>
                <a:gd name="T2" fmla="*/ 2147483647 w 14"/>
                <a:gd name="T3" fmla="*/ 2147483647 h 15"/>
                <a:gd name="T4" fmla="*/ 2147483647 w 14"/>
                <a:gd name="T5" fmla="*/ 2147483647 h 15"/>
                <a:gd name="T6" fmla="*/ 2147483647 w 14"/>
                <a:gd name="T7" fmla="*/ 2147483647 h 15"/>
                <a:gd name="T8" fmla="*/ 2147483647 w 14"/>
                <a:gd name="T9" fmla="*/ 2147483647 h 15"/>
                <a:gd name="T10" fmla="*/ 2147483647 w 14"/>
                <a:gd name="T11" fmla="*/ 2147483647 h 15"/>
                <a:gd name="T12" fmla="*/ 2147483647 w 14"/>
                <a:gd name="T13" fmla="*/ 2147483647 h 15"/>
                <a:gd name="T14" fmla="*/ 2147483647 w 14"/>
                <a:gd name="T15" fmla="*/ 2147483647 h 15"/>
                <a:gd name="T16" fmla="*/ 2147483647 w 14"/>
                <a:gd name="T17" fmla="*/ 0 h 15"/>
                <a:gd name="T18" fmla="*/ 2147483647 w 14"/>
                <a:gd name="T19" fmla="*/ 2147483647 h 15"/>
                <a:gd name="T20" fmla="*/ 2147483647 w 14"/>
                <a:gd name="T21" fmla="*/ 2147483647 h 15"/>
                <a:gd name="T22" fmla="*/ 2147483647 w 14"/>
                <a:gd name="T23" fmla="*/ 2147483647 h 15"/>
                <a:gd name="T24" fmla="*/ 0 w 14"/>
                <a:gd name="T25" fmla="*/ 2147483647 h 15"/>
                <a:gd name="T26" fmla="*/ 2147483647 w 14"/>
                <a:gd name="T27" fmla="*/ 2147483647 h 15"/>
                <a:gd name="T28" fmla="*/ 2147483647 w 14"/>
                <a:gd name="T29" fmla="*/ 2147483647 h 15"/>
                <a:gd name="T30" fmla="*/ 2147483647 w 14"/>
                <a:gd name="T31" fmla="*/ 2147483647 h 15"/>
                <a:gd name="T32" fmla="*/ 2147483647 w 14"/>
                <a:gd name="T33" fmla="*/ 2147483647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5"/>
                <a:gd name="T53" fmla="*/ 14 w 14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Freeform 430"/>
            <p:cNvSpPr>
              <a:spLocks/>
            </p:cNvSpPr>
            <p:nvPr/>
          </p:nvSpPr>
          <p:spPr bwMode="auto">
            <a:xfrm>
              <a:off x="2297113" y="2452688"/>
              <a:ext cx="144462" cy="120650"/>
            </a:xfrm>
            <a:custGeom>
              <a:avLst/>
              <a:gdLst>
                <a:gd name="T0" fmla="*/ 2147483647 w 135"/>
                <a:gd name="T1" fmla="*/ 2147483647 h 119"/>
                <a:gd name="T2" fmla="*/ 2147483647 w 135"/>
                <a:gd name="T3" fmla="*/ 2147483647 h 119"/>
                <a:gd name="T4" fmla="*/ 2147483647 w 135"/>
                <a:gd name="T5" fmla="*/ 2147483647 h 119"/>
                <a:gd name="T6" fmla="*/ 2147483647 w 135"/>
                <a:gd name="T7" fmla="*/ 2147483647 h 119"/>
                <a:gd name="T8" fmla="*/ 2147483647 w 135"/>
                <a:gd name="T9" fmla="*/ 2147483647 h 119"/>
                <a:gd name="T10" fmla="*/ 2147483647 w 135"/>
                <a:gd name="T11" fmla="*/ 2147483647 h 119"/>
                <a:gd name="T12" fmla="*/ 2147483647 w 135"/>
                <a:gd name="T13" fmla="*/ 2147483647 h 119"/>
                <a:gd name="T14" fmla="*/ 2147483647 w 135"/>
                <a:gd name="T15" fmla="*/ 2147483647 h 119"/>
                <a:gd name="T16" fmla="*/ 2147483647 w 135"/>
                <a:gd name="T17" fmla="*/ 2147483647 h 119"/>
                <a:gd name="T18" fmla="*/ 2147483647 w 135"/>
                <a:gd name="T19" fmla="*/ 2147483647 h 119"/>
                <a:gd name="T20" fmla="*/ 2147483647 w 135"/>
                <a:gd name="T21" fmla="*/ 2147483647 h 119"/>
                <a:gd name="T22" fmla="*/ 2147483647 w 135"/>
                <a:gd name="T23" fmla="*/ 2147483647 h 119"/>
                <a:gd name="T24" fmla="*/ 2147483647 w 135"/>
                <a:gd name="T25" fmla="*/ 2147483647 h 119"/>
                <a:gd name="T26" fmla="*/ 2147483647 w 135"/>
                <a:gd name="T27" fmla="*/ 2147483647 h 119"/>
                <a:gd name="T28" fmla="*/ 2147483647 w 135"/>
                <a:gd name="T29" fmla="*/ 2147483647 h 119"/>
                <a:gd name="T30" fmla="*/ 2147483647 w 135"/>
                <a:gd name="T31" fmla="*/ 2147483647 h 119"/>
                <a:gd name="T32" fmla="*/ 2147483647 w 135"/>
                <a:gd name="T33" fmla="*/ 2147483647 h 119"/>
                <a:gd name="T34" fmla="*/ 2147483647 w 135"/>
                <a:gd name="T35" fmla="*/ 2147483647 h 119"/>
                <a:gd name="T36" fmla="*/ 2147483647 w 135"/>
                <a:gd name="T37" fmla="*/ 2147483647 h 119"/>
                <a:gd name="T38" fmla="*/ 2147483647 w 135"/>
                <a:gd name="T39" fmla="*/ 2147483647 h 119"/>
                <a:gd name="T40" fmla="*/ 2147483647 w 135"/>
                <a:gd name="T41" fmla="*/ 2147483647 h 119"/>
                <a:gd name="T42" fmla="*/ 2147483647 w 135"/>
                <a:gd name="T43" fmla="*/ 2147483647 h 119"/>
                <a:gd name="T44" fmla="*/ 2147483647 w 135"/>
                <a:gd name="T45" fmla="*/ 2147483647 h 119"/>
                <a:gd name="T46" fmla="*/ 2147483647 w 135"/>
                <a:gd name="T47" fmla="*/ 2147483647 h 119"/>
                <a:gd name="T48" fmla="*/ 2147483647 w 135"/>
                <a:gd name="T49" fmla="*/ 2147483647 h 119"/>
                <a:gd name="T50" fmla="*/ 2147483647 w 135"/>
                <a:gd name="T51" fmla="*/ 2147483647 h 119"/>
                <a:gd name="T52" fmla="*/ 2147483647 w 135"/>
                <a:gd name="T53" fmla="*/ 2147483647 h 119"/>
                <a:gd name="T54" fmla="*/ 2147483647 w 135"/>
                <a:gd name="T55" fmla="*/ 2147483647 h 119"/>
                <a:gd name="T56" fmla="*/ 2147483647 w 135"/>
                <a:gd name="T57" fmla="*/ 2147483647 h 119"/>
                <a:gd name="T58" fmla="*/ 2147483647 w 135"/>
                <a:gd name="T59" fmla="*/ 2147483647 h 119"/>
                <a:gd name="T60" fmla="*/ 2147483647 w 135"/>
                <a:gd name="T61" fmla="*/ 2147483647 h 119"/>
                <a:gd name="T62" fmla="*/ 2147483647 w 135"/>
                <a:gd name="T63" fmla="*/ 2147483647 h 119"/>
                <a:gd name="T64" fmla="*/ 2147483647 w 135"/>
                <a:gd name="T65" fmla="*/ 2147483647 h 119"/>
                <a:gd name="T66" fmla="*/ 2147483647 w 135"/>
                <a:gd name="T67" fmla="*/ 2147483647 h 119"/>
                <a:gd name="T68" fmla="*/ 2147483647 w 135"/>
                <a:gd name="T69" fmla="*/ 2147483647 h 119"/>
                <a:gd name="T70" fmla="*/ 2147483647 w 135"/>
                <a:gd name="T71" fmla="*/ 2147483647 h 119"/>
                <a:gd name="T72" fmla="*/ 2147483647 w 135"/>
                <a:gd name="T73" fmla="*/ 2147483647 h 119"/>
                <a:gd name="T74" fmla="*/ 2147483647 w 135"/>
                <a:gd name="T75" fmla="*/ 2147483647 h 119"/>
                <a:gd name="T76" fmla="*/ 2147483647 w 135"/>
                <a:gd name="T77" fmla="*/ 2147483647 h 119"/>
                <a:gd name="T78" fmla="*/ 2147483647 w 135"/>
                <a:gd name="T79" fmla="*/ 2147483647 h 119"/>
                <a:gd name="T80" fmla="*/ 2147483647 w 135"/>
                <a:gd name="T81" fmla="*/ 2147483647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5"/>
                <a:gd name="T124" fmla="*/ 0 h 119"/>
                <a:gd name="T125" fmla="*/ 135 w 135"/>
                <a:gd name="T126" fmla="*/ 119 h 1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Freeform 431"/>
            <p:cNvSpPr>
              <a:spLocks/>
            </p:cNvSpPr>
            <p:nvPr/>
          </p:nvSpPr>
          <p:spPr bwMode="auto">
            <a:xfrm>
              <a:off x="2181225" y="2090738"/>
              <a:ext cx="598488" cy="400050"/>
            </a:xfrm>
            <a:custGeom>
              <a:avLst/>
              <a:gdLst>
                <a:gd name="T0" fmla="*/ 2147483647 w 556"/>
                <a:gd name="T1" fmla="*/ 2147483647 h 395"/>
                <a:gd name="T2" fmla="*/ 2147483647 w 556"/>
                <a:gd name="T3" fmla="*/ 2147483647 h 395"/>
                <a:gd name="T4" fmla="*/ 2147483647 w 556"/>
                <a:gd name="T5" fmla="*/ 2147483647 h 395"/>
                <a:gd name="T6" fmla="*/ 2147483647 w 556"/>
                <a:gd name="T7" fmla="*/ 2147483647 h 395"/>
                <a:gd name="T8" fmla="*/ 2147483647 w 556"/>
                <a:gd name="T9" fmla="*/ 2147483647 h 395"/>
                <a:gd name="T10" fmla="*/ 2147483647 w 556"/>
                <a:gd name="T11" fmla="*/ 2147483647 h 395"/>
                <a:gd name="T12" fmla="*/ 2147483647 w 556"/>
                <a:gd name="T13" fmla="*/ 2147483647 h 395"/>
                <a:gd name="T14" fmla="*/ 2147483647 w 556"/>
                <a:gd name="T15" fmla="*/ 2147483647 h 395"/>
                <a:gd name="T16" fmla="*/ 2147483647 w 556"/>
                <a:gd name="T17" fmla="*/ 2147483647 h 395"/>
                <a:gd name="T18" fmla="*/ 2147483647 w 556"/>
                <a:gd name="T19" fmla="*/ 2147483647 h 395"/>
                <a:gd name="T20" fmla="*/ 2147483647 w 556"/>
                <a:gd name="T21" fmla="*/ 2147483647 h 395"/>
                <a:gd name="T22" fmla="*/ 2147483647 w 556"/>
                <a:gd name="T23" fmla="*/ 2147483647 h 395"/>
                <a:gd name="T24" fmla="*/ 2147483647 w 556"/>
                <a:gd name="T25" fmla="*/ 2147483647 h 395"/>
                <a:gd name="T26" fmla="*/ 2147483647 w 556"/>
                <a:gd name="T27" fmla="*/ 2147483647 h 395"/>
                <a:gd name="T28" fmla="*/ 2147483647 w 556"/>
                <a:gd name="T29" fmla="*/ 2147483647 h 395"/>
                <a:gd name="T30" fmla="*/ 2147483647 w 556"/>
                <a:gd name="T31" fmla="*/ 2147483647 h 395"/>
                <a:gd name="T32" fmla="*/ 2147483647 w 556"/>
                <a:gd name="T33" fmla="*/ 2147483647 h 395"/>
                <a:gd name="T34" fmla="*/ 2147483647 w 556"/>
                <a:gd name="T35" fmla="*/ 2147483647 h 395"/>
                <a:gd name="T36" fmla="*/ 2147483647 w 556"/>
                <a:gd name="T37" fmla="*/ 2147483647 h 395"/>
                <a:gd name="T38" fmla="*/ 2147483647 w 556"/>
                <a:gd name="T39" fmla="*/ 2147483647 h 395"/>
                <a:gd name="T40" fmla="*/ 2147483647 w 556"/>
                <a:gd name="T41" fmla="*/ 2147483647 h 395"/>
                <a:gd name="T42" fmla="*/ 2147483647 w 556"/>
                <a:gd name="T43" fmla="*/ 2147483647 h 395"/>
                <a:gd name="T44" fmla="*/ 2147483647 w 556"/>
                <a:gd name="T45" fmla="*/ 2147483647 h 395"/>
                <a:gd name="T46" fmla="*/ 2147483647 w 556"/>
                <a:gd name="T47" fmla="*/ 2147483647 h 395"/>
                <a:gd name="T48" fmla="*/ 2147483647 w 556"/>
                <a:gd name="T49" fmla="*/ 2147483647 h 395"/>
                <a:gd name="T50" fmla="*/ 0 w 556"/>
                <a:gd name="T51" fmla="*/ 2147483647 h 395"/>
                <a:gd name="T52" fmla="*/ 2147483647 w 556"/>
                <a:gd name="T53" fmla="*/ 2147483647 h 395"/>
                <a:gd name="T54" fmla="*/ 2147483647 w 556"/>
                <a:gd name="T55" fmla="*/ 2147483647 h 395"/>
                <a:gd name="T56" fmla="*/ 2147483647 w 556"/>
                <a:gd name="T57" fmla="*/ 2147483647 h 395"/>
                <a:gd name="T58" fmla="*/ 2147483647 w 556"/>
                <a:gd name="T59" fmla="*/ 2147483647 h 395"/>
                <a:gd name="T60" fmla="*/ 2147483647 w 556"/>
                <a:gd name="T61" fmla="*/ 2147483647 h 395"/>
                <a:gd name="T62" fmla="*/ 2147483647 w 556"/>
                <a:gd name="T63" fmla="*/ 2147483647 h 395"/>
                <a:gd name="T64" fmla="*/ 2147483647 w 556"/>
                <a:gd name="T65" fmla="*/ 2147483647 h 395"/>
                <a:gd name="T66" fmla="*/ 2147483647 w 556"/>
                <a:gd name="T67" fmla="*/ 2147483647 h 395"/>
                <a:gd name="T68" fmla="*/ 2147483647 w 556"/>
                <a:gd name="T69" fmla="*/ 2147483647 h 395"/>
                <a:gd name="T70" fmla="*/ 2147483647 w 556"/>
                <a:gd name="T71" fmla="*/ 2147483647 h 395"/>
                <a:gd name="T72" fmla="*/ 2147483647 w 556"/>
                <a:gd name="T73" fmla="*/ 2147483647 h 395"/>
                <a:gd name="T74" fmla="*/ 2147483647 w 556"/>
                <a:gd name="T75" fmla="*/ 2147483647 h 395"/>
                <a:gd name="T76" fmla="*/ 2147483647 w 556"/>
                <a:gd name="T77" fmla="*/ 2147483647 h 395"/>
                <a:gd name="T78" fmla="*/ 2147483647 w 556"/>
                <a:gd name="T79" fmla="*/ 2147483647 h 395"/>
                <a:gd name="T80" fmla="*/ 2147483647 w 556"/>
                <a:gd name="T81" fmla="*/ 2147483647 h 395"/>
                <a:gd name="T82" fmla="*/ 2147483647 w 556"/>
                <a:gd name="T83" fmla="*/ 2147483647 h 395"/>
                <a:gd name="T84" fmla="*/ 2147483647 w 556"/>
                <a:gd name="T85" fmla="*/ 2147483647 h 395"/>
                <a:gd name="T86" fmla="*/ 2147483647 w 556"/>
                <a:gd name="T87" fmla="*/ 2147483647 h 395"/>
                <a:gd name="T88" fmla="*/ 2147483647 w 556"/>
                <a:gd name="T89" fmla="*/ 2147483647 h 395"/>
                <a:gd name="T90" fmla="*/ 2147483647 w 556"/>
                <a:gd name="T91" fmla="*/ 2147483647 h 395"/>
                <a:gd name="T92" fmla="*/ 2147483647 w 556"/>
                <a:gd name="T93" fmla="*/ 2147483647 h 395"/>
                <a:gd name="T94" fmla="*/ 2147483647 w 556"/>
                <a:gd name="T95" fmla="*/ 2147483647 h 395"/>
                <a:gd name="T96" fmla="*/ 2147483647 w 556"/>
                <a:gd name="T97" fmla="*/ 2147483647 h 395"/>
                <a:gd name="T98" fmla="*/ 2147483647 w 556"/>
                <a:gd name="T99" fmla="*/ 2147483647 h 395"/>
                <a:gd name="T100" fmla="*/ 2147483647 w 556"/>
                <a:gd name="T101" fmla="*/ 2147483647 h 395"/>
                <a:gd name="T102" fmla="*/ 2147483647 w 556"/>
                <a:gd name="T103" fmla="*/ 2147483647 h 395"/>
                <a:gd name="T104" fmla="*/ 2147483647 w 556"/>
                <a:gd name="T105" fmla="*/ 2147483647 h 395"/>
                <a:gd name="T106" fmla="*/ 2147483647 w 556"/>
                <a:gd name="T107" fmla="*/ 2147483647 h 395"/>
                <a:gd name="T108" fmla="*/ 2147483647 w 556"/>
                <a:gd name="T109" fmla="*/ 2147483647 h 395"/>
                <a:gd name="T110" fmla="*/ 2147483647 w 556"/>
                <a:gd name="T111" fmla="*/ 2147483647 h 395"/>
                <a:gd name="T112" fmla="*/ 2147483647 w 556"/>
                <a:gd name="T113" fmla="*/ 2147483647 h 395"/>
                <a:gd name="T114" fmla="*/ 2147483647 w 556"/>
                <a:gd name="T115" fmla="*/ 2147483647 h 395"/>
                <a:gd name="T116" fmla="*/ 2147483647 w 556"/>
                <a:gd name="T117" fmla="*/ 2147483647 h 395"/>
                <a:gd name="T118" fmla="*/ 2147483647 w 556"/>
                <a:gd name="T119" fmla="*/ 2147483647 h 395"/>
                <a:gd name="T120" fmla="*/ 2147483647 w 556"/>
                <a:gd name="T121" fmla="*/ 2147483647 h 395"/>
                <a:gd name="T122" fmla="*/ 2147483647 w 556"/>
                <a:gd name="T123" fmla="*/ 2147483647 h 395"/>
                <a:gd name="T124" fmla="*/ 2147483647 w 556"/>
                <a:gd name="T125" fmla="*/ 2147483647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395"/>
                <a:gd name="T191" fmla="*/ 556 w 556"/>
                <a:gd name="T192" fmla="*/ 395 h 39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Freeform 432"/>
            <p:cNvSpPr>
              <a:spLocks/>
            </p:cNvSpPr>
            <p:nvPr/>
          </p:nvSpPr>
          <p:spPr bwMode="auto">
            <a:xfrm>
              <a:off x="1663700" y="2024063"/>
              <a:ext cx="158750" cy="146050"/>
            </a:xfrm>
            <a:custGeom>
              <a:avLst/>
              <a:gdLst>
                <a:gd name="T0" fmla="*/ 2147483647 w 148"/>
                <a:gd name="T1" fmla="*/ 2147483647 h 146"/>
                <a:gd name="T2" fmla="*/ 2147483647 w 148"/>
                <a:gd name="T3" fmla="*/ 2147483647 h 146"/>
                <a:gd name="T4" fmla="*/ 2147483647 w 148"/>
                <a:gd name="T5" fmla="*/ 2147483647 h 146"/>
                <a:gd name="T6" fmla="*/ 2147483647 w 148"/>
                <a:gd name="T7" fmla="*/ 2147483647 h 146"/>
                <a:gd name="T8" fmla="*/ 2147483647 w 148"/>
                <a:gd name="T9" fmla="*/ 2147483647 h 146"/>
                <a:gd name="T10" fmla="*/ 2147483647 w 148"/>
                <a:gd name="T11" fmla="*/ 2147483647 h 146"/>
                <a:gd name="T12" fmla="*/ 2147483647 w 148"/>
                <a:gd name="T13" fmla="*/ 2147483647 h 146"/>
                <a:gd name="T14" fmla="*/ 2147483647 w 148"/>
                <a:gd name="T15" fmla="*/ 2147483647 h 146"/>
                <a:gd name="T16" fmla="*/ 2147483647 w 148"/>
                <a:gd name="T17" fmla="*/ 2147483647 h 146"/>
                <a:gd name="T18" fmla="*/ 2147483647 w 148"/>
                <a:gd name="T19" fmla="*/ 0 h 146"/>
                <a:gd name="T20" fmla="*/ 2147483647 w 148"/>
                <a:gd name="T21" fmla="*/ 2147483647 h 146"/>
                <a:gd name="T22" fmla="*/ 2147483647 w 148"/>
                <a:gd name="T23" fmla="*/ 2147483647 h 146"/>
                <a:gd name="T24" fmla="*/ 2147483647 w 148"/>
                <a:gd name="T25" fmla="*/ 2147483647 h 146"/>
                <a:gd name="T26" fmla="*/ 2147483647 w 148"/>
                <a:gd name="T27" fmla="*/ 2147483647 h 146"/>
                <a:gd name="T28" fmla="*/ 2147483647 w 148"/>
                <a:gd name="T29" fmla="*/ 2147483647 h 146"/>
                <a:gd name="T30" fmla="*/ 2147483647 w 148"/>
                <a:gd name="T31" fmla="*/ 2147483647 h 146"/>
                <a:gd name="T32" fmla="*/ 2147483647 w 148"/>
                <a:gd name="T33" fmla="*/ 2147483647 h 146"/>
                <a:gd name="T34" fmla="*/ 2147483647 w 148"/>
                <a:gd name="T35" fmla="*/ 2147483647 h 146"/>
                <a:gd name="T36" fmla="*/ 2147483647 w 148"/>
                <a:gd name="T37" fmla="*/ 2147483647 h 146"/>
                <a:gd name="T38" fmla="*/ 2147483647 w 148"/>
                <a:gd name="T39" fmla="*/ 2147483647 h 146"/>
                <a:gd name="T40" fmla="*/ 2147483647 w 148"/>
                <a:gd name="T41" fmla="*/ 2147483647 h 146"/>
                <a:gd name="T42" fmla="*/ 2147483647 w 148"/>
                <a:gd name="T43" fmla="*/ 2147483647 h 146"/>
                <a:gd name="T44" fmla="*/ 2147483647 w 148"/>
                <a:gd name="T45" fmla="*/ 2147483647 h 146"/>
                <a:gd name="T46" fmla="*/ 2147483647 w 148"/>
                <a:gd name="T47" fmla="*/ 2147483647 h 146"/>
                <a:gd name="T48" fmla="*/ 2147483647 w 148"/>
                <a:gd name="T49" fmla="*/ 2147483647 h 146"/>
                <a:gd name="T50" fmla="*/ 2147483647 w 148"/>
                <a:gd name="T51" fmla="*/ 2147483647 h 146"/>
                <a:gd name="T52" fmla="*/ 2147483647 w 148"/>
                <a:gd name="T53" fmla="*/ 2147483647 h 146"/>
                <a:gd name="T54" fmla="*/ 2147483647 w 148"/>
                <a:gd name="T55" fmla="*/ 2147483647 h 146"/>
                <a:gd name="T56" fmla="*/ 2147483647 w 148"/>
                <a:gd name="T57" fmla="*/ 2147483647 h 146"/>
                <a:gd name="T58" fmla="*/ 2147483647 w 148"/>
                <a:gd name="T59" fmla="*/ 2147483647 h 146"/>
                <a:gd name="T60" fmla="*/ 2147483647 w 148"/>
                <a:gd name="T61" fmla="*/ 2147483647 h 146"/>
                <a:gd name="T62" fmla="*/ 2147483647 w 148"/>
                <a:gd name="T63" fmla="*/ 214748364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"/>
                <a:gd name="T97" fmla="*/ 0 h 146"/>
                <a:gd name="T98" fmla="*/ 148 w 148"/>
                <a:gd name="T99" fmla="*/ 146 h 1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Freeform 433"/>
            <p:cNvSpPr>
              <a:spLocks/>
            </p:cNvSpPr>
            <p:nvPr/>
          </p:nvSpPr>
          <p:spPr bwMode="auto">
            <a:xfrm>
              <a:off x="1831975" y="1970088"/>
              <a:ext cx="144463" cy="93662"/>
            </a:xfrm>
            <a:custGeom>
              <a:avLst/>
              <a:gdLst>
                <a:gd name="T0" fmla="*/ 2147483647 w 133"/>
                <a:gd name="T1" fmla="*/ 2147483647 h 91"/>
                <a:gd name="T2" fmla="*/ 2147483647 w 133"/>
                <a:gd name="T3" fmla="*/ 2147483647 h 91"/>
                <a:gd name="T4" fmla="*/ 2147483647 w 133"/>
                <a:gd name="T5" fmla="*/ 2147483647 h 91"/>
                <a:gd name="T6" fmla="*/ 2147483647 w 133"/>
                <a:gd name="T7" fmla="*/ 2147483647 h 91"/>
                <a:gd name="T8" fmla="*/ 2147483647 w 133"/>
                <a:gd name="T9" fmla="*/ 2147483647 h 91"/>
                <a:gd name="T10" fmla="*/ 2147483647 w 133"/>
                <a:gd name="T11" fmla="*/ 2147483647 h 91"/>
                <a:gd name="T12" fmla="*/ 2147483647 w 133"/>
                <a:gd name="T13" fmla="*/ 2147483647 h 91"/>
                <a:gd name="T14" fmla="*/ 2147483647 w 133"/>
                <a:gd name="T15" fmla="*/ 2147483647 h 91"/>
                <a:gd name="T16" fmla="*/ 2147483647 w 133"/>
                <a:gd name="T17" fmla="*/ 2147483647 h 91"/>
                <a:gd name="T18" fmla="*/ 2147483647 w 133"/>
                <a:gd name="T19" fmla="*/ 2147483647 h 91"/>
                <a:gd name="T20" fmla="*/ 2147483647 w 133"/>
                <a:gd name="T21" fmla="*/ 2147483647 h 91"/>
                <a:gd name="T22" fmla="*/ 2147483647 w 133"/>
                <a:gd name="T23" fmla="*/ 2147483647 h 91"/>
                <a:gd name="T24" fmla="*/ 2147483647 w 133"/>
                <a:gd name="T25" fmla="*/ 2147483647 h 91"/>
                <a:gd name="T26" fmla="*/ 2147483647 w 133"/>
                <a:gd name="T27" fmla="*/ 2147483647 h 91"/>
                <a:gd name="T28" fmla="*/ 2147483647 w 133"/>
                <a:gd name="T29" fmla="*/ 2147483647 h 91"/>
                <a:gd name="T30" fmla="*/ 2147483647 w 133"/>
                <a:gd name="T31" fmla="*/ 2147483647 h 91"/>
                <a:gd name="T32" fmla="*/ 2147483647 w 133"/>
                <a:gd name="T33" fmla="*/ 2147483647 h 91"/>
                <a:gd name="T34" fmla="*/ 2147483647 w 133"/>
                <a:gd name="T35" fmla="*/ 2147483647 h 91"/>
                <a:gd name="T36" fmla="*/ 2147483647 w 133"/>
                <a:gd name="T37" fmla="*/ 2147483647 h 91"/>
                <a:gd name="T38" fmla="*/ 2147483647 w 133"/>
                <a:gd name="T39" fmla="*/ 2147483647 h 91"/>
                <a:gd name="T40" fmla="*/ 2147483647 w 133"/>
                <a:gd name="T41" fmla="*/ 2147483647 h 91"/>
                <a:gd name="T42" fmla="*/ 2147483647 w 133"/>
                <a:gd name="T43" fmla="*/ 2147483647 h 91"/>
                <a:gd name="T44" fmla="*/ 2147483647 w 133"/>
                <a:gd name="T45" fmla="*/ 2147483647 h 91"/>
                <a:gd name="T46" fmla="*/ 2147483647 w 133"/>
                <a:gd name="T47" fmla="*/ 2147483647 h 91"/>
                <a:gd name="T48" fmla="*/ 2147483647 w 133"/>
                <a:gd name="T49" fmla="*/ 2147483647 h 91"/>
                <a:gd name="T50" fmla="*/ 2147483647 w 133"/>
                <a:gd name="T51" fmla="*/ 2147483647 h 91"/>
                <a:gd name="T52" fmla="*/ 2147483647 w 133"/>
                <a:gd name="T53" fmla="*/ 2147483647 h 91"/>
                <a:gd name="T54" fmla="*/ 2147483647 w 133"/>
                <a:gd name="T55" fmla="*/ 2147483647 h 91"/>
                <a:gd name="T56" fmla="*/ 0 w 133"/>
                <a:gd name="T57" fmla="*/ 2147483647 h 91"/>
                <a:gd name="T58" fmla="*/ 2147483647 w 133"/>
                <a:gd name="T59" fmla="*/ 2147483647 h 91"/>
                <a:gd name="T60" fmla="*/ 2147483647 w 133"/>
                <a:gd name="T61" fmla="*/ 2147483647 h 91"/>
                <a:gd name="T62" fmla="*/ 2147483647 w 133"/>
                <a:gd name="T63" fmla="*/ 2147483647 h 91"/>
                <a:gd name="T64" fmla="*/ 2147483647 w 133"/>
                <a:gd name="T65" fmla="*/ 2147483647 h 91"/>
                <a:gd name="T66" fmla="*/ 2147483647 w 133"/>
                <a:gd name="T67" fmla="*/ 2147483647 h 91"/>
                <a:gd name="T68" fmla="*/ 2147483647 w 133"/>
                <a:gd name="T69" fmla="*/ 0 h 91"/>
                <a:gd name="T70" fmla="*/ 2147483647 w 133"/>
                <a:gd name="T71" fmla="*/ 2147483647 h 91"/>
                <a:gd name="T72" fmla="*/ 2147483647 w 133"/>
                <a:gd name="T73" fmla="*/ 2147483647 h 91"/>
                <a:gd name="T74" fmla="*/ 2147483647 w 133"/>
                <a:gd name="T75" fmla="*/ 2147483647 h 91"/>
                <a:gd name="T76" fmla="*/ 2147483647 w 133"/>
                <a:gd name="T77" fmla="*/ 2147483647 h 91"/>
                <a:gd name="T78" fmla="*/ 2147483647 w 133"/>
                <a:gd name="T79" fmla="*/ 2147483647 h 91"/>
                <a:gd name="T80" fmla="*/ 2147483647 w 133"/>
                <a:gd name="T81" fmla="*/ 2147483647 h 91"/>
                <a:gd name="T82" fmla="*/ 2147483647 w 133"/>
                <a:gd name="T83" fmla="*/ 2147483647 h 91"/>
                <a:gd name="T84" fmla="*/ 2147483647 w 133"/>
                <a:gd name="T85" fmla="*/ 2147483647 h 91"/>
                <a:gd name="T86" fmla="*/ 2147483647 w 133"/>
                <a:gd name="T87" fmla="*/ 2147483647 h 91"/>
                <a:gd name="T88" fmla="*/ 2147483647 w 133"/>
                <a:gd name="T89" fmla="*/ 2147483647 h 91"/>
                <a:gd name="T90" fmla="*/ 2147483647 w 133"/>
                <a:gd name="T91" fmla="*/ 2147483647 h 91"/>
                <a:gd name="T92" fmla="*/ 2147483647 w 133"/>
                <a:gd name="T93" fmla="*/ 2147483647 h 91"/>
                <a:gd name="T94" fmla="*/ 2147483647 w 133"/>
                <a:gd name="T95" fmla="*/ 2147483647 h 91"/>
                <a:gd name="T96" fmla="*/ 2147483647 w 133"/>
                <a:gd name="T97" fmla="*/ 2147483647 h 91"/>
                <a:gd name="T98" fmla="*/ 2147483647 w 133"/>
                <a:gd name="T99" fmla="*/ 2147483647 h 91"/>
                <a:gd name="T100" fmla="*/ 2147483647 w 133"/>
                <a:gd name="T101" fmla="*/ 2147483647 h 91"/>
                <a:gd name="T102" fmla="*/ 2147483647 w 133"/>
                <a:gd name="T103" fmla="*/ 2147483647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3"/>
                <a:gd name="T157" fmla="*/ 0 h 91"/>
                <a:gd name="T158" fmla="*/ 133 w 133"/>
                <a:gd name="T159" fmla="*/ 91 h 9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Freeform 434"/>
            <p:cNvSpPr>
              <a:spLocks/>
            </p:cNvSpPr>
            <p:nvPr/>
          </p:nvSpPr>
          <p:spPr bwMode="auto">
            <a:xfrm>
              <a:off x="1771650" y="1920875"/>
              <a:ext cx="109538" cy="61913"/>
            </a:xfrm>
            <a:custGeom>
              <a:avLst/>
              <a:gdLst>
                <a:gd name="T0" fmla="*/ 2147483647 w 102"/>
                <a:gd name="T1" fmla="*/ 2147483647 h 60"/>
                <a:gd name="T2" fmla="*/ 2147483647 w 102"/>
                <a:gd name="T3" fmla="*/ 2147483647 h 60"/>
                <a:gd name="T4" fmla="*/ 2147483647 w 102"/>
                <a:gd name="T5" fmla="*/ 2147483647 h 60"/>
                <a:gd name="T6" fmla="*/ 2147483647 w 102"/>
                <a:gd name="T7" fmla="*/ 2147483647 h 60"/>
                <a:gd name="T8" fmla="*/ 2147483647 w 102"/>
                <a:gd name="T9" fmla="*/ 2147483647 h 60"/>
                <a:gd name="T10" fmla="*/ 2147483647 w 102"/>
                <a:gd name="T11" fmla="*/ 2147483647 h 60"/>
                <a:gd name="T12" fmla="*/ 2147483647 w 102"/>
                <a:gd name="T13" fmla="*/ 2147483647 h 60"/>
                <a:gd name="T14" fmla="*/ 2147483647 w 102"/>
                <a:gd name="T15" fmla="*/ 2147483647 h 60"/>
                <a:gd name="T16" fmla="*/ 2147483647 w 102"/>
                <a:gd name="T17" fmla="*/ 2147483647 h 60"/>
                <a:gd name="T18" fmla="*/ 2147483647 w 102"/>
                <a:gd name="T19" fmla="*/ 2147483647 h 60"/>
                <a:gd name="T20" fmla="*/ 2147483647 w 102"/>
                <a:gd name="T21" fmla="*/ 2147483647 h 60"/>
                <a:gd name="T22" fmla="*/ 2147483647 w 102"/>
                <a:gd name="T23" fmla="*/ 2147483647 h 60"/>
                <a:gd name="T24" fmla="*/ 2147483647 w 102"/>
                <a:gd name="T25" fmla="*/ 2147483647 h 60"/>
                <a:gd name="T26" fmla="*/ 2147483647 w 102"/>
                <a:gd name="T27" fmla="*/ 2147483647 h 60"/>
                <a:gd name="T28" fmla="*/ 2147483647 w 102"/>
                <a:gd name="T29" fmla="*/ 2147483647 h 60"/>
                <a:gd name="T30" fmla="*/ 2147483647 w 102"/>
                <a:gd name="T31" fmla="*/ 2147483647 h 60"/>
                <a:gd name="T32" fmla="*/ 2147483647 w 102"/>
                <a:gd name="T33" fmla="*/ 2147483647 h 60"/>
                <a:gd name="T34" fmla="*/ 2147483647 w 102"/>
                <a:gd name="T35" fmla="*/ 2147483647 h 60"/>
                <a:gd name="T36" fmla="*/ 2147483647 w 102"/>
                <a:gd name="T37" fmla="*/ 2147483647 h 60"/>
                <a:gd name="T38" fmla="*/ 2147483647 w 102"/>
                <a:gd name="T39" fmla="*/ 2147483647 h 60"/>
                <a:gd name="T40" fmla="*/ 2147483647 w 102"/>
                <a:gd name="T41" fmla="*/ 2147483647 h 60"/>
                <a:gd name="T42" fmla="*/ 2147483647 w 102"/>
                <a:gd name="T43" fmla="*/ 2147483647 h 60"/>
                <a:gd name="T44" fmla="*/ 2147483647 w 102"/>
                <a:gd name="T45" fmla="*/ 2147483647 h 60"/>
                <a:gd name="T46" fmla="*/ 0 w 102"/>
                <a:gd name="T47" fmla="*/ 2147483647 h 60"/>
                <a:gd name="T48" fmla="*/ 2147483647 w 102"/>
                <a:gd name="T49" fmla="*/ 2147483647 h 60"/>
                <a:gd name="T50" fmla="*/ 2147483647 w 102"/>
                <a:gd name="T51" fmla="*/ 2147483647 h 60"/>
                <a:gd name="T52" fmla="*/ 2147483647 w 102"/>
                <a:gd name="T53" fmla="*/ 2147483647 h 60"/>
                <a:gd name="T54" fmla="*/ 2147483647 w 102"/>
                <a:gd name="T55" fmla="*/ 2147483647 h 60"/>
                <a:gd name="T56" fmla="*/ 2147483647 w 102"/>
                <a:gd name="T57" fmla="*/ 2147483647 h 60"/>
                <a:gd name="T58" fmla="*/ 2147483647 w 102"/>
                <a:gd name="T59" fmla="*/ 2147483647 h 60"/>
                <a:gd name="T60" fmla="*/ 2147483647 w 102"/>
                <a:gd name="T61" fmla="*/ 2147483647 h 60"/>
                <a:gd name="T62" fmla="*/ 2147483647 w 102"/>
                <a:gd name="T63" fmla="*/ 2147483647 h 60"/>
                <a:gd name="T64" fmla="*/ 2147483647 w 102"/>
                <a:gd name="T65" fmla="*/ 0 h 60"/>
                <a:gd name="T66" fmla="*/ 2147483647 w 102"/>
                <a:gd name="T67" fmla="*/ 0 h 60"/>
                <a:gd name="T68" fmla="*/ 2147483647 w 102"/>
                <a:gd name="T69" fmla="*/ 0 h 60"/>
                <a:gd name="T70" fmla="*/ 2147483647 w 102"/>
                <a:gd name="T71" fmla="*/ 0 h 60"/>
                <a:gd name="T72" fmla="*/ 2147483647 w 102"/>
                <a:gd name="T73" fmla="*/ 0 h 60"/>
                <a:gd name="T74" fmla="*/ 2147483647 w 102"/>
                <a:gd name="T75" fmla="*/ 0 h 60"/>
                <a:gd name="T76" fmla="*/ 2147483647 w 102"/>
                <a:gd name="T77" fmla="*/ 2147483647 h 60"/>
                <a:gd name="T78" fmla="*/ 2147483647 w 102"/>
                <a:gd name="T79" fmla="*/ 2147483647 h 60"/>
                <a:gd name="T80" fmla="*/ 2147483647 w 102"/>
                <a:gd name="T81" fmla="*/ 2147483647 h 60"/>
                <a:gd name="T82" fmla="*/ 2147483647 w 102"/>
                <a:gd name="T83" fmla="*/ 2147483647 h 60"/>
                <a:gd name="T84" fmla="*/ 2147483647 w 102"/>
                <a:gd name="T85" fmla="*/ 2147483647 h 60"/>
                <a:gd name="T86" fmla="*/ 2147483647 w 102"/>
                <a:gd name="T87" fmla="*/ 2147483647 h 60"/>
                <a:gd name="T88" fmla="*/ 2147483647 w 102"/>
                <a:gd name="T89" fmla="*/ 2147483647 h 60"/>
                <a:gd name="T90" fmla="*/ 2147483647 w 102"/>
                <a:gd name="T91" fmla="*/ 2147483647 h 60"/>
                <a:gd name="T92" fmla="*/ 2147483647 w 102"/>
                <a:gd name="T93" fmla="*/ 2147483647 h 60"/>
                <a:gd name="T94" fmla="*/ 2147483647 w 102"/>
                <a:gd name="T95" fmla="*/ 2147483647 h 60"/>
                <a:gd name="T96" fmla="*/ 2147483647 w 102"/>
                <a:gd name="T97" fmla="*/ 2147483647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2"/>
                <a:gd name="T148" fmla="*/ 0 h 60"/>
                <a:gd name="T149" fmla="*/ 102 w 102"/>
                <a:gd name="T150" fmla="*/ 60 h 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Freeform 435"/>
            <p:cNvSpPr>
              <a:spLocks/>
            </p:cNvSpPr>
            <p:nvPr/>
          </p:nvSpPr>
          <p:spPr bwMode="auto">
            <a:xfrm>
              <a:off x="1987550" y="1982788"/>
              <a:ext cx="92075" cy="80962"/>
            </a:xfrm>
            <a:custGeom>
              <a:avLst/>
              <a:gdLst>
                <a:gd name="T0" fmla="*/ 2147483647 w 86"/>
                <a:gd name="T1" fmla="*/ 2147483647 h 80"/>
                <a:gd name="T2" fmla="*/ 2147483647 w 86"/>
                <a:gd name="T3" fmla="*/ 0 h 80"/>
                <a:gd name="T4" fmla="*/ 2147483647 w 86"/>
                <a:gd name="T5" fmla="*/ 2147483647 h 80"/>
                <a:gd name="T6" fmla="*/ 2147483647 w 86"/>
                <a:gd name="T7" fmla="*/ 2147483647 h 80"/>
                <a:gd name="T8" fmla="*/ 2147483647 w 86"/>
                <a:gd name="T9" fmla="*/ 2147483647 h 80"/>
                <a:gd name="T10" fmla="*/ 2147483647 w 86"/>
                <a:gd name="T11" fmla="*/ 2147483647 h 80"/>
                <a:gd name="T12" fmla="*/ 2147483647 w 86"/>
                <a:gd name="T13" fmla="*/ 2147483647 h 80"/>
                <a:gd name="T14" fmla="*/ 2147483647 w 86"/>
                <a:gd name="T15" fmla="*/ 2147483647 h 80"/>
                <a:gd name="T16" fmla="*/ 2147483647 w 86"/>
                <a:gd name="T17" fmla="*/ 2147483647 h 80"/>
                <a:gd name="T18" fmla="*/ 2147483647 w 86"/>
                <a:gd name="T19" fmla="*/ 2147483647 h 80"/>
                <a:gd name="T20" fmla="*/ 2147483647 w 86"/>
                <a:gd name="T21" fmla="*/ 2147483647 h 80"/>
                <a:gd name="T22" fmla="*/ 2147483647 w 86"/>
                <a:gd name="T23" fmla="*/ 2147483647 h 80"/>
                <a:gd name="T24" fmla="*/ 2147483647 w 86"/>
                <a:gd name="T25" fmla="*/ 2147483647 h 80"/>
                <a:gd name="T26" fmla="*/ 2147483647 w 86"/>
                <a:gd name="T27" fmla="*/ 2147483647 h 80"/>
                <a:gd name="T28" fmla="*/ 2147483647 w 86"/>
                <a:gd name="T29" fmla="*/ 2147483647 h 80"/>
                <a:gd name="T30" fmla="*/ 2147483647 w 86"/>
                <a:gd name="T31" fmla="*/ 2147483647 h 80"/>
                <a:gd name="T32" fmla="*/ 2147483647 w 86"/>
                <a:gd name="T33" fmla="*/ 2147483647 h 80"/>
                <a:gd name="T34" fmla="*/ 2147483647 w 86"/>
                <a:gd name="T35" fmla="*/ 2147483647 h 80"/>
                <a:gd name="T36" fmla="*/ 2147483647 w 86"/>
                <a:gd name="T37" fmla="*/ 2147483647 h 80"/>
                <a:gd name="T38" fmla="*/ 2147483647 w 86"/>
                <a:gd name="T39" fmla="*/ 2147483647 h 80"/>
                <a:gd name="T40" fmla="*/ 2147483647 w 86"/>
                <a:gd name="T41" fmla="*/ 2147483647 h 80"/>
                <a:gd name="T42" fmla="*/ 2147483647 w 86"/>
                <a:gd name="T43" fmla="*/ 2147483647 h 80"/>
                <a:gd name="T44" fmla="*/ 2147483647 w 86"/>
                <a:gd name="T45" fmla="*/ 2147483647 h 80"/>
                <a:gd name="T46" fmla="*/ 2147483647 w 86"/>
                <a:gd name="T47" fmla="*/ 2147483647 h 80"/>
                <a:gd name="T48" fmla="*/ 2147483647 w 86"/>
                <a:gd name="T49" fmla="*/ 2147483647 h 80"/>
                <a:gd name="T50" fmla="*/ 2147483647 w 86"/>
                <a:gd name="T51" fmla="*/ 2147483647 h 80"/>
                <a:gd name="T52" fmla="*/ 2147483647 w 86"/>
                <a:gd name="T53" fmla="*/ 2147483647 h 80"/>
                <a:gd name="T54" fmla="*/ 2147483647 w 86"/>
                <a:gd name="T55" fmla="*/ 2147483647 h 80"/>
                <a:gd name="T56" fmla="*/ 2147483647 w 86"/>
                <a:gd name="T57" fmla="*/ 2147483647 h 80"/>
                <a:gd name="T58" fmla="*/ 2147483647 w 86"/>
                <a:gd name="T59" fmla="*/ 2147483647 h 80"/>
                <a:gd name="T60" fmla="*/ 2147483647 w 86"/>
                <a:gd name="T61" fmla="*/ 2147483647 h 80"/>
                <a:gd name="T62" fmla="*/ 2147483647 w 86"/>
                <a:gd name="T63" fmla="*/ 2147483647 h 80"/>
                <a:gd name="T64" fmla="*/ 2147483647 w 86"/>
                <a:gd name="T65" fmla="*/ 2147483647 h 80"/>
                <a:gd name="T66" fmla="*/ 2147483647 w 86"/>
                <a:gd name="T67" fmla="*/ 2147483647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6"/>
                <a:gd name="T103" fmla="*/ 0 h 80"/>
                <a:gd name="T104" fmla="*/ 86 w 86"/>
                <a:gd name="T105" fmla="*/ 80 h 8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Freeform 436"/>
            <p:cNvSpPr>
              <a:spLocks/>
            </p:cNvSpPr>
            <p:nvPr/>
          </p:nvSpPr>
          <p:spPr bwMode="auto">
            <a:xfrm>
              <a:off x="2081213" y="2032000"/>
              <a:ext cx="36512" cy="46038"/>
            </a:xfrm>
            <a:custGeom>
              <a:avLst/>
              <a:gdLst>
                <a:gd name="T0" fmla="*/ 2147483647 w 34"/>
                <a:gd name="T1" fmla="*/ 2147483647 h 46"/>
                <a:gd name="T2" fmla="*/ 2147483647 w 34"/>
                <a:gd name="T3" fmla="*/ 2147483647 h 46"/>
                <a:gd name="T4" fmla="*/ 2147483647 w 34"/>
                <a:gd name="T5" fmla="*/ 2147483647 h 46"/>
                <a:gd name="T6" fmla="*/ 2147483647 w 34"/>
                <a:gd name="T7" fmla="*/ 2147483647 h 46"/>
                <a:gd name="T8" fmla="*/ 2147483647 w 34"/>
                <a:gd name="T9" fmla="*/ 2147483647 h 46"/>
                <a:gd name="T10" fmla="*/ 2147483647 w 34"/>
                <a:gd name="T11" fmla="*/ 2147483647 h 46"/>
                <a:gd name="T12" fmla="*/ 2147483647 w 34"/>
                <a:gd name="T13" fmla="*/ 2147483647 h 46"/>
                <a:gd name="T14" fmla="*/ 0 w 34"/>
                <a:gd name="T15" fmla="*/ 2147483647 h 46"/>
                <a:gd name="T16" fmla="*/ 2147483647 w 34"/>
                <a:gd name="T17" fmla="*/ 2147483647 h 46"/>
                <a:gd name="T18" fmla="*/ 2147483647 w 34"/>
                <a:gd name="T19" fmla="*/ 2147483647 h 46"/>
                <a:gd name="T20" fmla="*/ 2147483647 w 34"/>
                <a:gd name="T21" fmla="*/ 2147483647 h 46"/>
                <a:gd name="T22" fmla="*/ 2147483647 w 34"/>
                <a:gd name="T23" fmla="*/ 2147483647 h 46"/>
                <a:gd name="T24" fmla="*/ 2147483647 w 34"/>
                <a:gd name="T25" fmla="*/ 2147483647 h 46"/>
                <a:gd name="T26" fmla="*/ 2147483647 w 34"/>
                <a:gd name="T27" fmla="*/ 2147483647 h 46"/>
                <a:gd name="T28" fmla="*/ 2147483647 w 34"/>
                <a:gd name="T29" fmla="*/ 2147483647 h 46"/>
                <a:gd name="T30" fmla="*/ 2147483647 w 34"/>
                <a:gd name="T31" fmla="*/ 2147483647 h 46"/>
                <a:gd name="T32" fmla="*/ 2147483647 w 34"/>
                <a:gd name="T33" fmla="*/ 2147483647 h 46"/>
                <a:gd name="T34" fmla="*/ 2147483647 w 34"/>
                <a:gd name="T35" fmla="*/ 2147483647 h 46"/>
                <a:gd name="T36" fmla="*/ 2147483647 w 34"/>
                <a:gd name="T37" fmla="*/ 2147483647 h 46"/>
                <a:gd name="T38" fmla="*/ 2147483647 w 34"/>
                <a:gd name="T39" fmla="*/ 2147483647 h 46"/>
                <a:gd name="T40" fmla="*/ 2147483647 w 34"/>
                <a:gd name="T41" fmla="*/ 2147483647 h 46"/>
                <a:gd name="T42" fmla="*/ 2147483647 w 34"/>
                <a:gd name="T43" fmla="*/ 2147483647 h 46"/>
                <a:gd name="T44" fmla="*/ 2147483647 w 34"/>
                <a:gd name="T45" fmla="*/ 2147483647 h 46"/>
                <a:gd name="T46" fmla="*/ 2147483647 w 34"/>
                <a:gd name="T47" fmla="*/ 2147483647 h 46"/>
                <a:gd name="T48" fmla="*/ 2147483647 w 34"/>
                <a:gd name="T49" fmla="*/ 0 h 46"/>
                <a:gd name="T50" fmla="*/ 2147483647 w 34"/>
                <a:gd name="T51" fmla="*/ 0 h 46"/>
                <a:gd name="T52" fmla="*/ 2147483647 w 34"/>
                <a:gd name="T53" fmla="*/ 0 h 46"/>
                <a:gd name="T54" fmla="*/ 2147483647 w 34"/>
                <a:gd name="T55" fmla="*/ 2147483647 h 46"/>
                <a:gd name="T56" fmla="*/ 2147483647 w 34"/>
                <a:gd name="T57" fmla="*/ 2147483647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4"/>
                <a:gd name="T88" fmla="*/ 0 h 46"/>
                <a:gd name="T89" fmla="*/ 34 w 34"/>
                <a:gd name="T90" fmla="*/ 46 h 4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Freeform 437"/>
            <p:cNvSpPr>
              <a:spLocks/>
            </p:cNvSpPr>
            <p:nvPr/>
          </p:nvSpPr>
          <p:spPr bwMode="auto">
            <a:xfrm>
              <a:off x="2071688" y="1968500"/>
              <a:ext cx="215900" cy="103188"/>
            </a:xfrm>
            <a:custGeom>
              <a:avLst/>
              <a:gdLst>
                <a:gd name="T0" fmla="*/ 2147483647 w 202"/>
                <a:gd name="T1" fmla="*/ 2147483647 h 100"/>
                <a:gd name="T2" fmla="*/ 2147483647 w 202"/>
                <a:gd name="T3" fmla="*/ 2147483647 h 100"/>
                <a:gd name="T4" fmla="*/ 2147483647 w 202"/>
                <a:gd name="T5" fmla="*/ 2147483647 h 100"/>
                <a:gd name="T6" fmla="*/ 2147483647 w 202"/>
                <a:gd name="T7" fmla="*/ 2147483647 h 100"/>
                <a:gd name="T8" fmla="*/ 2147483647 w 202"/>
                <a:gd name="T9" fmla="*/ 2147483647 h 100"/>
                <a:gd name="T10" fmla="*/ 2147483647 w 202"/>
                <a:gd name="T11" fmla="*/ 2147483647 h 100"/>
                <a:gd name="T12" fmla="*/ 2147483647 w 202"/>
                <a:gd name="T13" fmla="*/ 2147483647 h 100"/>
                <a:gd name="T14" fmla="*/ 2147483647 w 202"/>
                <a:gd name="T15" fmla="*/ 2147483647 h 100"/>
                <a:gd name="T16" fmla="*/ 2147483647 w 202"/>
                <a:gd name="T17" fmla="*/ 2147483647 h 100"/>
                <a:gd name="T18" fmla="*/ 2147483647 w 202"/>
                <a:gd name="T19" fmla="*/ 2147483647 h 100"/>
                <a:gd name="T20" fmla="*/ 2147483647 w 202"/>
                <a:gd name="T21" fmla="*/ 2147483647 h 100"/>
                <a:gd name="T22" fmla="*/ 2147483647 w 202"/>
                <a:gd name="T23" fmla="*/ 2147483647 h 100"/>
                <a:gd name="T24" fmla="*/ 2147483647 w 202"/>
                <a:gd name="T25" fmla="*/ 2147483647 h 100"/>
                <a:gd name="T26" fmla="*/ 2147483647 w 202"/>
                <a:gd name="T27" fmla="*/ 2147483647 h 100"/>
                <a:gd name="T28" fmla="*/ 2147483647 w 202"/>
                <a:gd name="T29" fmla="*/ 2147483647 h 100"/>
                <a:gd name="T30" fmla="*/ 2147483647 w 202"/>
                <a:gd name="T31" fmla="*/ 2147483647 h 100"/>
                <a:gd name="T32" fmla="*/ 2147483647 w 202"/>
                <a:gd name="T33" fmla="*/ 2147483647 h 100"/>
                <a:gd name="T34" fmla="*/ 2147483647 w 202"/>
                <a:gd name="T35" fmla="*/ 2147483647 h 100"/>
                <a:gd name="T36" fmla="*/ 2147483647 w 202"/>
                <a:gd name="T37" fmla="*/ 2147483647 h 100"/>
                <a:gd name="T38" fmla="*/ 2147483647 w 202"/>
                <a:gd name="T39" fmla="*/ 2147483647 h 100"/>
                <a:gd name="T40" fmla="*/ 2147483647 w 202"/>
                <a:gd name="T41" fmla="*/ 2147483647 h 100"/>
                <a:gd name="T42" fmla="*/ 2147483647 w 202"/>
                <a:gd name="T43" fmla="*/ 2147483647 h 100"/>
                <a:gd name="T44" fmla="*/ 2147483647 w 202"/>
                <a:gd name="T45" fmla="*/ 2147483647 h 100"/>
                <a:gd name="T46" fmla="*/ 2147483647 w 202"/>
                <a:gd name="T47" fmla="*/ 2147483647 h 100"/>
                <a:gd name="T48" fmla="*/ 2147483647 w 202"/>
                <a:gd name="T49" fmla="*/ 2147483647 h 100"/>
                <a:gd name="T50" fmla="*/ 2147483647 w 202"/>
                <a:gd name="T51" fmla="*/ 2147483647 h 100"/>
                <a:gd name="T52" fmla="*/ 2147483647 w 202"/>
                <a:gd name="T53" fmla="*/ 2147483647 h 100"/>
                <a:gd name="T54" fmla="*/ 0 w 202"/>
                <a:gd name="T55" fmla="*/ 2147483647 h 100"/>
                <a:gd name="T56" fmla="*/ 2147483647 w 202"/>
                <a:gd name="T57" fmla="*/ 2147483647 h 100"/>
                <a:gd name="T58" fmla="*/ 2147483647 w 202"/>
                <a:gd name="T59" fmla="*/ 0 h 100"/>
                <a:gd name="T60" fmla="*/ 2147483647 w 202"/>
                <a:gd name="T61" fmla="*/ 2147483647 h 100"/>
                <a:gd name="T62" fmla="*/ 2147483647 w 202"/>
                <a:gd name="T63" fmla="*/ 2147483647 h 100"/>
                <a:gd name="T64" fmla="*/ 2147483647 w 202"/>
                <a:gd name="T65" fmla="*/ 2147483647 h 100"/>
                <a:gd name="T66" fmla="*/ 2147483647 w 202"/>
                <a:gd name="T67" fmla="*/ 2147483647 h 100"/>
                <a:gd name="T68" fmla="*/ 2147483647 w 202"/>
                <a:gd name="T69" fmla="*/ 2147483647 h 100"/>
                <a:gd name="T70" fmla="*/ 2147483647 w 202"/>
                <a:gd name="T71" fmla="*/ 2147483647 h 100"/>
                <a:gd name="T72" fmla="*/ 2147483647 w 202"/>
                <a:gd name="T73" fmla="*/ 2147483647 h 100"/>
                <a:gd name="T74" fmla="*/ 2147483647 w 202"/>
                <a:gd name="T75" fmla="*/ 2147483647 h 100"/>
                <a:gd name="T76" fmla="*/ 2147483647 w 202"/>
                <a:gd name="T77" fmla="*/ 2147483647 h 100"/>
                <a:gd name="T78" fmla="*/ 2147483647 w 202"/>
                <a:gd name="T79" fmla="*/ 2147483647 h 100"/>
                <a:gd name="T80" fmla="*/ 2147483647 w 202"/>
                <a:gd name="T81" fmla="*/ 2147483647 h 100"/>
                <a:gd name="T82" fmla="*/ 2147483647 w 202"/>
                <a:gd name="T83" fmla="*/ 2147483647 h 100"/>
                <a:gd name="T84" fmla="*/ 2147483647 w 202"/>
                <a:gd name="T85" fmla="*/ 2147483647 h 100"/>
                <a:gd name="T86" fmla="*/ 2147483647 w 202"/>
                <a:gd name="T87" fmla="*/ 2147483647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2"/>
                <a:gd name="T133" fmla="*/ 0 h 100"/>
                <a:gd name="T134" fmla="*/ 202 w 202"/>
                <a:gd name="T135" fmla="*/ 100 h 1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Freeform 438"/>
            <p:cNvSpPr>
              <a:spLocks/>
            </p:cNvSpPr>
            <p:nvPr/>
          </p:nvSpPr>
          <p:spPr bwMode="auto">
            <a:xfrm>
              <a:off x="1901825" y="1903413"/>
              <a:ext cx="44450" cy="38100"/>
            </a:xfrm>
            <a:custGeom>
              <a:avLst/>
              <a:gdLst>
                <a:gd name="T0" fmla="*/ 2147483647 w 40"/>
                <a:gd name="T1" fmla="*/ 2147483647 h 37"/>
                <a:gd name="T2" fmla="*/ 2147483647 w 40"/>
                <a:gd name="T3" fmla="*/ 2147483647 h 37"/>
                <a:gd name="T4" fmla="*/ 2147483647 w 40"/>
                <a:gd name="T5" fmla="*/ 2147483647 h 37"/>
                <a:gd name="T6" fmla="*/ 2147483647 w 40"/>
                <a:gd name="T7" fmla="*/ 2147483647 h 37"/>
                <a:gd name="T8" fmla="*/ 2147483647 w 40"/>
                <a:gd name="T9" fmla="*/ 2147483647 h 37"/>
                <a:gd name="T10" fmla="*/ 2147483647 w 40"/>
                <a:gd name="T11" fmla="*/ 2147483647 h 37"/>
                <a:gd name="T12" fmla="*/ 2147483647 w 40"/>
                <a:gd name="T13" fmla="*/ 2147483647 h 37"/>
                <a:gd name="T14" fmla="*/ 2147483647 w 40"/>
                <a:gd name="T15" fmla="*/ 2147483647 h 37"/>
                <a:gd name="T16" fmla="*/ 2147483647 w 40"/>
                <a:gd name="T17" fmla="*/ 2147483647 h 37"/>
                <a:gd name="T18" fmla="*/ 2147483647 w 40"/>
                <a:gd name="T19" fmla="*/ 2147483647 h 37"/>
                <a:gd name="T20" fmla="*/ 2147483647 w 40"/>
                <a:gd name="T21" fmla="*/ 2147483647 h 37"/>
                <a:gd name="T22" fmla="*/ 2147483647 w 40"/>
                <a:gd name="T23" fmla="*/ 2147483647 h 37"/>
                <a:gd name="T24" fmla="*/ 2147483647 w 40"/>
                <a:gd name="T25" fmla="*/ 2147483647 h 37"/>
                <a:gd name="T26" fmla="*/ 2147483647 w 40"/>
                <a:gd name="T27" fmla="*/ 2147483647 h 37"/>
                <a:gd name="T28" fmla="*/ 0 w 40"/>
                <a:gd name="T29" fmla="*/ 2147483647 h 37"/>
                <a:gd name="T30" fmla="*/ 2147483647 w 40"/>
                <a:gd name="T31" fmla="*/ 2147483647 h 37"/>
                <a:gd name="T32" fmla="*/ 2147483647 w 40"/>
                <a:gd name="T33" fmla="*/ 2147483647 h 37"/>
                <a:gd name="T34" fmla="*/ 2147483647 w 40"/>
                <a:gd name="T35" fmla="*/ 2147483647 h 37"/>
                <a:gd name="T36" fmla="*/ 2147483647 w 40"/>
                <a:gd name="T37" fmla="*/ 2147483647 h 37"/>
                <a:gd name="T38" fmla="*/ 2147483647 w 40"/>
                <a:gd name="T39" fmla="*/ 0 h 37"/>
                <a:gd name="T40" fmla="*/ 2147483647 w 40"/>
                <a:gd name="T41" fmla="*/ 2147483647 h 37"/>
                <a:gd name="T42" fmla="*/ 2147483647 w 40"/>
                <a:gd name="T43" fmla="*/ 2147483647 h 37"/>
                <a:gd name="T44" fmla="*/ 2147483647 w 40"/>
                <a:gd name="T45" fmla="*/ 2147483647 h 37"/>
                <a:gd name="T46" fmla="*/ 2147483647 w 40"/>
                <a:gd name="T47" fmla="*/ 2147483647 h 37"/>
                <a:gd name="T48" fmla="*/ 2147483647 w 40"/>
                <a:gd name="T49" fmla="*/ 2147483647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"/>
                <a:gd name="T76" fmla="*/ 0 h 37"/>
                <a:gd name="T77" fmla="*/ 40 w 40"/>
                <a:gd name="T78" fmla="*/ 37 h 3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Freeform 439"/>
            <p:cNvSpPr>
              <a:spLocks/>
            </p:cNvSpPr>
            <p:nvPr/>
          </p:nvSpPr>
          <p:spPr bwMode="auto">
            <a:xfrm flipV="1">
              <a:off x="2071688" y="1662113"/>
              <a:ext cx="215900" cy="323850"/>
            </a:xfrm>
            <a:custGeom>
              <a:avLst/>
              <a:gdLst>
                <a:gd name="T0" fmla="*/ 2147483647 w 201"/>
                <a:gd name="T1" fmla="*/ 2147483647 h 319"/>
                <a:gd name="T2" fmla="*/ 2147483647 w 201"/>
                <a:gd name="T3" fmla="*/ 2147483647 h 319"/>
                <a:gd name="T4" fmla="*/ 2147483647 w 201"/>
                <a:gd name="T5" fmla="*/ 2147483647 h 319"/>
                <a:gd name="T6" fmla="*/ 2147483647 w 201"/>
                <a:gd name="T7" fmla="*/ 2147483647 h 319"/>
                <a:gd name="T8" fmla="*/ 2147483647 w 201"/>
                <a:gd name="T9" fmla="*/ 2147483647 h 319"/>
                <a:gd name="T10" fmla="*/ 2147483647 w 201"/>
                <a:gd name="T11" fmla="*/ 2147483647 h 319"/>
                <a:gd name="T12" fmla="*/ 2147483647 w 201"/>
                <a:gd name="T13" fmla="*/ 2147483647 h 319"/>
                <a:gd name="T14" fmla="*/ 2147483647 w 201"/>
                <a:gd name="T15" fmla="*/ 2147483647 h 319"/>
                <a:gd name="T16" fmla="*/ 2147483647 w 201"/>
                <a:gd name="T17" fmla="*/ 2147483647 h 319"/>
                <a:gd name="T18" fmla="*/ 2147483647 w 201"/>
                <a:gd name="T19" fmla="*/ 2147483647 h 319"/>
                <a:gd name="T20" fmla="*/ 2147483647 w 201"/>
                <a:gd name="T21" fmla="*/ 2147483647 h 319"/>
                <a:gd name="T22" fmla="*/ 2147483647 w 201"/>
                <a:gd name="T23" fmla="*/ 2147483647 h 319"/>
                <a:gd name="T24" fmla="*/ 2147483647 w 201"/>
                <a:gd name="T25" fmla="*/ 2147483647 h 319"/>
                <a:gd name="T26" fmla="*/ 2147483647 w 201"/>
                <a:gd name="T27" fmla="*/ 2147483647 h 319"/>
                <a:gd name="T28" fmla="*/ 2147483647 w 201"/>
                <a:gd name="T29" fmla="*/ 2147483647 h 319"/>
                <a:gd name="T30" fmla="*/ 2147483647 w 201"/>
                <a:gd name="T31" fmla="*/ 2147483647 h 319"/>
                <a:gd name="T32" fmla="*/ 2147483647 w 201"/>
                <a:gd name="T33" fmla="*/ 2147483647 h 319"/>
                <a:gd name="T34" fmla="*/ 2147483647 w 201"/>
                <a:gd name="T35" fmla="*/ 2147483647 h 319"/>
                <a:gd name="T36" fmla="*/ 2147483647 w 201"/>
                <a:gd name="T37" fmla="*/ 2147483647 h 319"/>
                <a:gd name="T38" fmla="*/ 2147483647 w 201"/>
                <a:gd name="T39" fmla="*/ 2147483647 h 319"/>
                <a:gd name="T40" fmla="*/ 2147483647 w 201"/>
                <a:gd name="T41" fmla="*/ 2147483647 h 319"/>
                <a:gd name="T42" fmla="*/ 2147483647 w 201"/>
                <a:gd name="T43" fmla="*/ 2147483647 h 319"/>
                <a:gd name="T44" fmla="*/ 2147483647 w 201"/>
                <a:gd name="T45" fmla="*/ 2147483647 h 319"/>
                <a:gd name="T46" fmla="*/ 2147483647 w 201"/>
                <a:gd name="T47" fmla="*/ 2147483647 h 319"/>
                <a:gd name="T48" fmla="*/ 2147483647 w 201"/>
                <a:gd name="T49" fmla="*/ 2147483647 h 319"/>
                <a:gd name="T50" fmla="*/ 2147483647 w 201"/>
                <a:gd name="T51" fmla="*/ 0 h 319"/>
                <a:gd name="T52" fmla="*/ 2147483647 w 201"/>
                <a:gd name="T53" fmla="*/ 2147483647 h 319"/>
                <a:gd name="T54" fmla="*/ 2147483647 w 201"/>
                <a:gd name="T55" fmla="*/ 2147483647 h 319"/>
                <a:gd name="T56" fmla="*/ 2147483647 w 201"/>
                <a:gd name="T57" fmla="*/ 2147483647 h 319"/>
                <a:gd name="T58" fmla="*/ 2147483647 w 201"/>
                <a:gd name="T59" fmla="*/ 2147483647 h 319"/>
                <a:gd name="T60" fmla="*/ 2147483647 w 201"/>
                <a:gd name="T61" fmla="*/ 2147483647 h 319"/>
                <a:gd name="T62" fmla="*/ 2147483647 w 201"/>
                <a:gd name="T63" fmla="*/ 2147483647 h 319"/>
                <a:gd name="T64" fmla="*/ 2147483647 w 201"/>
                <a:gd name="T65" fmla="*/ 2147483647 h 319"/>
                <a:gd name="T66" fmla="*/ 2147483647 w 201"/>
                <a:gd name="T67" fmla="*/ 2147483647 h 319"/>
                <a:gd name="T68" fmla="*/ 2147483647 w 201"/>
                <a:gd name="T69" fmla="*/ 2147483647 h 319"/>
                <a:gd name="T70" fmla="*/ 2147483647 w 201"/>
                <a:gd name="T71" fmla="*/ 2147483647 h 319"/>
                <a:gd name="T72" fmla="*/ 2147483647 w 201"/>
                <a:gd name="T73" fmla="*/ 2147483647 h 319"/>
                <a:gd name="T74" fmla="*/ 2147483647 w 201"/>
                <a:gd name="T75" fmla="*/ 2147483647 h 319"/>
                <a:gd name="T76" fmla="*/ 2147483647 w 201"/>
                <a:gd name="T77" fmla="*/ 2147483647 h 319"/>
                <a:gd name="T78" fmla="*/ 2147483647 w 201"/>
                <a:gd name="T79" fmla="*/ 2147483647 h 319"/>
                <a:gd name="T80" fmla="*/ 2147483647 w 201"/>
                <a:gd name="T81" fmla="*/ 2147483647 h 319"/>
                <a:gd name="T82" fmla="*/ 2147483647 w 201"/>
                <a:gd name="T83" fmla="*/ 2147483647 h 319"/>
                <a:gd name="T84" fmla="*/ 2147483647 w 201"/>
                <a:gd name="T85" fmla="*/ 2147483647 h 319"/>
                <a:gd name="T86" fmla="*/ 0 w 201"/>
                <a:gd name="T87" fmla="*/ 2147483647 h 319"/>
                <a:gd name="T88" fmla="*/ 2147483647 w 201"/>
                <a:gd name="T89" fmla="*/ 2147483647 h 319"/>
                <a:gd name="T90" fmla="*/ 2147483647 w 201"/>
                <a:gd name="T91" fmla="*/ 2147483647 h 319"/>
                <a:gd name="T92" fmla="*/ 2147483647 w 201"/>
                <a:gd name="T93" fmla="*/ 2147483647 h 319"/>
                <a:gd name="T94" fmla="*/ 2147483647 w 201"/>
                <a:gd name="T95" fmla="*/ 2147483647 h 319"/>
                <a:gd name="T96" fmla="*/ 2147483647 w 201"/>
                <a:gd name="T97" fmla="*/ 2147483647 h 319"/>
                <a:gd name="T98" fmla="*/ 2147483647 w 201"/>
                <a:gd name="T99" fmla="*/ 2147483647 h 319"/>
                <a:gd name="T100" fmla="*/ 2147483647 w 201"/>
                <a:gd name="T101" fmla="*/ 2147483647 h 319"/>
                <a:gd name="T102" fmla="*/ 2147483647 w 201"/>
                <a:gd name="T103" fmla="*/ 2147483647 h 319"/>
                <a:gd name="T104" fmla="*/ 2147483647 w 201"/>
                <a:gd name="T105" fmla="*/ 2147483647 h 319"/>
                <a:gd name="T106" fmla="*/ 2147483647 w 201"/>
                <a:gd name="T107" fmla="*/ 2147483647 h 319"/>
                <a:gd name="T108" fmla="*/ 2147483647 w 201"/>
                <a:gd name="T109" fmla="*/ 2147483647 h 319"/>
                <a:gd name="T110" fmla="*/ 2147483647 w 201"/>
                <a:gd name="T111" fmla="*/ 2147483647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1"/>
                <a:gd name="T169" fmla="*/ 0 h 319"/>
                <a:gd name="T170" fmla="*/ 201 w 201"/>
                <a:gd name="T171" fmla="*/ 319 h 3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Freeform 440"/>
            <p:cNvSpPr>
              <a:spLocks/>
            </p:cNvSpPr>
            <p:nvPr/>
          </p:nvSpPr>
          <p:spPr bwMode="auto">
            <a:xfrm>
              <a:off x="2076450" y="1930400"/>
              <a:ext cx="36513" cy="17463"/>
            </a:xfrm>
            <a:custGeom>
              <a:avLst/>
              <a:gdLst>
                <a:gd name="T0" fmla="*/ 2147483647 w 34"/>
                <a:gd name="T1" fmla="*/ 0 h 18"/>
                <a:gd name="T2" fmla="*/ 2147483647 w 34"/>
                <a:gd name="T3" fmla="*/ 2147483647 h 18"/>
                <a:gd name="T4" fmla="*/ 2147483647 w 34"/>
                <a:gd name="T5" fmla="*/ 2147483647 h 18"/>
                <a:gd name="T6" fmla="*/ 2147483647 w 34"/>
                <a:gd name="T7" fmla="*/ 2147483647 h 18"/>
                <a:gd name="T8" fmla="*/ 2147483647 w 34"/>
                <a:gd name="T9" fmla="*/ 2147483647 h 18"/>
                <a:gd name="T10" fmla="*/ 2147483647 w 34"/>
                <a:gd name="T11" fmla="*/ 2147483647 h 18"/>
                <a:gd name="T12" fmla="*/ 2147483647 w 34"/>
                <a:gd name="T13" fmla="*/ 2147483647 h 18"/>
                <a:gd name="T14" fmla="*/ 2147483647 w 34"/>
                <a:gd name="T15" fmla="*/ 2147483647 h 18"/>
                <a:gd name="T16" fmla="*/ 2147483647 w 34"/>
                <a:gd name="T17" fmla="*/ 2147483647 h 18"/>
                <a:gd name="T18" fmla="*/ 2147483647 w 34"/>
                <a:gd name="T19" fmla="*/ 2147483647 h 18"/>
                <a:gd name="T20" fmla="*/ 0 w 34"/>
                <a:gd name="T21" fmla="*/ 2147483647 h 18"/>
                <a:gd name="T22" fmla="*/ 0 w 34"/>
                <a:gd name="T23" fmla="*/ 2147483647 h 18"/>
                <a:gd name="T24" fmla="*/ 2147483647 w 34"/>
                <a:gd name="T25" fmla="*/ 2147483647 h 18"/>
                <a:gd name="T26" fmla="*/ 2147483647 w 34"/>
                <a:gd name="T27" fmla="*/ 2147483647 h 18"/>
                <a:gd name="T28" fmla="*/ 2147483647 w 34"/>
                <a:gd name="T29" fmla="*/ 2147483647 h 18"/>
                <a:gd name="T30" fmla="*/ 2147483647 w 34"/>
                <a:gd name="T31" fmla="*/ 2147483647 h 18"/>
                <a:gd name="T32" fmla="*/ 2147483647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18"/>
                <a:gd name="T53" fmla="*/ 34 w 3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Freeform 441"/>
            <p:cNvSpPr>
              <a:spLocks/>
            </p:cNvSpPr>
            <p:nvPr/>
          </p:nvSpPr>
          <p:spPr bwMode="auto">
            <a:xfrm>
              <a:off x="2057400" y="1884363"/>
              <a:ext cx="33338" cy="47625"/>
            </a:xfrm>
            <a:custGeom>
              <a:avLst/>
              <a:gdLst>
                <a:gd name="T0" fmla="*/ 2147483647 w 34"/>
                <a:gd name="T1" fmla="*/ 2147483647 h 46"/>
                <a:gd name="T2" fmla="*/ 2147483647 w 34"/>
                <a:gd name="T3" fmla="*/ 2147483647 h 46"/>
                <a:gd name="T4" fmla="*/ 2147483647 w 34"/>
                <a:gd name="T5" fmla="*/ 2147483647 h 46"/>
                <a:gd name="T6" fmla="*/ 2147483647 w 34"/>
                <a:gd name="T7" fmla="*/ 0 h 46"/>
                <a:gd name="T8" fmla="*/ 2147483647 w 34"/>
                <a:gd name="T9" fmla="*/ 0 h 46"/>
                <a:gd name="T10" fmla="*/ 2147483647 w 34"/>
                <a:gd name="T11" fmla="*/ 2147483647 h 46"/>
                <a:gd name="T12" fmla="*/ 0 w 34"/>
                <a:gd name="T13" fmla="*/ 2147483647 h 46"/>
                <a:gd name="T14" fmla="*/ 2147483647 w 34"/>
                <a:gd name="T15" fmla="*/ 2147483647 h 46"/>
                <a:gd name="T16" fmla="*/ 2147483647 w 34"/>
                <a:gd name="T17" fmla="*/ 2147483647 h 46"/>
                <a:gd name="T18" fmla="*/ 2147483647 w 34"/>
                <a:gd name="T19" fmla="*/ 2147483647 h 46"/>
                <a:gd name="T20" fmla="*/ 2147483647 w 34"/>
                <a:gd name="T21" fmla="*/ 2147483647 h 46"/>
                <a:gd name="T22" fmla="*/ 2147483647 w 34"/>
                <a:gd name="T23" fmla="*/ 2147483647 h 46"/>
                <a:gd name="T24" fmla="*/ 2147483647 w 34"/>
                <a:gd name="T25" fmla="*/ 2147483647 h 46"/>
                <a:gd name="T26" fmla="*/ 2147483647 w 34"/>
                <a:gd name="T27" fmla="*/ 2147483647 h 46"/>
                <a:gd name="T28" fmla="*/ 2147483647 w 34"/>
                <a:gd name="T29" fmla="*/ 2147483647 h 46"/>
                <a:gd name="T30" fmla="*/ 2147483647 w 34"/>
                <a:gd name="T31" fmla="*/ 2147483647 h 46"/>
                <a:gd name="T32" fmla="*/ 2147483647 w 34"/>
                <a:gd name="T33" fmla="*/ 2147483647 h 46"/>
                <a:gd name="T34" fmla="*/ 2147483647 w 34"/>
                <a:gd name="T35" fmla="*/ 2147483647 h 46"/>
                <a:gd name="T36" fmla="*/ 2147483647 w 34"/>
                <a:gd name="T37" fmla="*/ 2147483647 h 46"/>
                <a:gd name="T38" fmla="*/ 2147483647 w 34"/>
                <a:gd name="T39" fmla="*/ 2147483647 h 46"/>
                <a:gd name="T40" fmla="*/ 2147483647 w 34"/>
                <a:gd name="T41" fmla="*/ 2147483647 h 46"/>
                <a:gd name="T42" fmla="*/ 2147483647 w 34"/>
                <a:gd name="T43" fmla="*/ 2147483647 h 46"/>
                <a:gd name="T44" fmla="*/ 2147483647 w 34"/>
                <a:gd name="T45" fmla="*/ 2147483647 h 46"/>
                <a:gd name="T46" fmla="*/ 2147483647 w 34"/>
                <a:gd name="T47" fmla="*/ 2147483647 h 46"/>
                <a:gd name="T48" fmla="*/ 2147483647 w 34"/>
                <a:gd name="T49" fmla="*/ 2147483647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4"/>
                <a:gd name="T76" fmla="*/ 0 h 46"/>
                <a:gd name="T77" fmla="*/ 34 w 34"/>
                <a:gd name="T78" fmla="*/ 46 h 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442"/>
            <p:cNvSpPr>
              <a:spLocks/>
            </p:cNvSpPr>
            <p:nvPr/>
          </p:nvSpPr>
          <p:spPr bwMode="auto">
            <a:xfrm>
              <a:off x="1990725" y="1862138"/>
              <a:ext cx="60325" cy="68262"/>
            </a:xfrm>
            <a:custGeom>
              <a:avLst/>
              <a:gdLst>
                <a:gd name="T0" fmla="*/ 2147483647 w 58"/>
                <a:gd name="T1" fmla="*/ 2147483647 h 67"/>
                <a:gd name="T2" fmla="*/ 2147483647 w 58"/>
                <a:gd name="T3" fmla="*/ 2147483647 h 67"/>
                <a:gd name="T4" fmla="*/ 2147483647 w 58"/>
                <a:gd name="T5" fmla="*/ 2147483647 h 67"/>
                <a:gd name="T6" fmla="*/ 2147483647 w 58"/>
                <a:gd name="T7" fmla="*/ 2147483647 h 67"/>
                <a:gd name="T8" fmla="*/ 2147483647 w 58"/>
                <a:gd name="T9" fmla="*/ 2147483647 h 67"/>
                <a:gd name="T10" fmla="*/ 2147483647 w 58"/>
                <a:gd name="T11" fmla="*/ 2147483647 h 67"/>
                <a:gd name="T12" fmla="*/ 2147483647 w 58"/>
                <a:gd name="T13" fmla="*/ 2147483647 h 67"/>
                <a:gd name="T14" fmla="*/ 2147483647 w 58"/>
                <a:gd name="T15" fmla="*/ 2147483647 h 67"/>
                <a:gd name="T16" fmla="*/ 2147483647 w 58"/>
                <a:gd name="T17" fmla="*/ 2147483647 h 67"/>
                <a:gd name="T18" fmla="*/ 2147483647 w 58"/>
                <a:gd name="T19" fmla="*/ 2147483647 h 67"/>
                <a:gd name="T20" fmla="*/ 2147483647 w 58"/>
                <a:gd name="T21" fmla="*/ 2147483647 h 67"/>
                <a:gd name="T22" fmla="*/ 2147483647 w 58"/>
                <a:gd name="T23" fmla="*/ 2147483647 h 67"/>
                <a:gd name="T24" fmla="*/ 2147483647 w 58"/>
                <a:gd name="T25" fmla="*/ 2147483647 h 67"/>
                <a:gd name="T26" fmla="*/ 2147483647 w 58"/>
                <a:gd name="T27" fmla="*/ 2147483647 h 67"/>
                <a:gd name="T28" fmla="*/ 2147483647 w 58"/>
                <a:gd name="T29" fmla="*/ 2147483647 h 67"/>
                <a:gd name="T30" fmla="*/ 2147483647 w 58"/>
                <a:gd name="T31" fmla="*/ 2147483647 h 67"/>
                <a:gd name="T32" fmla="*/ 2147483647 w 58"/>
                <a:gd name="T33" fmla="*/ 2147483647 h 67"/>
                <a:gd name="T34" fmla="*/ 2147483647 w 58"/>
                <a:gd name="T35" fmla="*/ 2147483647 h 67"/>
                <a:gd name="T36" fmla="*/ 2147483647 w 58"/>
                <a:gd name="T37" fmla="*/ 2147483647 h 67"/>
                <a:gd name="T38" fmla="*/ 2147483647 w 58"/>
                <a:gd name="T39" fmla="*/ 2147483647 h 67"/>
                <a:gd name="T40" fmla="*/ 2147483647 w 58"/>
                <a:gd name="T41" fmla="*/ 2147483647 h 67"/>
                <a:gd name="T42" fmla="*/ 2147483647 w 58"/>
                <a:gd name="T43" fmla="*/ 2147483647 h 67"/>
                <a:gd name="T44" fmla="*/ 2147483647 w 58"/>
                <a:gd name="T45" fmla="*/ 2147483647 h 67"/>
                <a:gd name="T46" fmla="*/ 0 w 58"/>
                <a:gd name="T47" fmla="*/ 2147483647 h 67"/>
                <a:gd name="T48" fmla="*/ 2147483647 w 58"/>
                <a:gd name="T49" fmla="*/ 0 h 67"/>
                <a:gd name="T50" fmla="*/ 2147483647 w 58"/>
                <a:gd name="T51" fmla="*/ 0 h 67"/>
                <a:gd name="T52" fmla="*/ 2147483647 w 58"/>
                <a:gd name="T53" fmla="*/ 0 h 67"/>
                <a:gd name="T54" fmla="*/ 2147483647 w 58"/>
                <a:gd name="T55" fmla="*/ 2147483647 h 67"/>
                <a:gd name="T56" fmla="*/ 2147483647 w 58"/>
                <a:gd name="T57" fmla="*/ 2147483647 h 67"/>
                <a:gd name="T58" fmla="*/ 2147483647 w 58"/>
                <a:gd name="T59" fmla="*/ 2147483647 h 67"/>
                <a:gd name="T60" fmla="*/ 2147483647 w 58"/>
                <a:gd name="T61" fmla="*/ 2147483647 h 67"/>
                <a:gd name="T62" fmla="*/ 2147483647 w 58"/>
                <a:gd name="T63" fmla="*/ 2147483647 h 67"/>
                <a:gd name="T64" fmla="*/ 2147483647 w 58"/>
                <a:gd name="T65" fmla="*/ 2147483647 h 67"/>
                <a:gd name="T66" fmla="*/ 2147483647 w 58"/>
                <a:gd name="T67" fmla="*/ 2147483647 h 67"/>
                <a:gd name="T68" fmla="*/ 2147483647 w 58"/>
                <a:gd name="T69" fmla="*/ 2147483647 h 67"/>
                <a:gd name="T70" fmla="*/ 2147483647 w 58"/>
                <a:gd name="T71" fmla="*/ 2147483647 h 67"/>
                <a:gd name="T72" fmla="*/ 2147483647 w 58"/>
                <a:gd name="T73" fmla="*/ 2147483647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8"/>
                <a:gd name="T112" fmla="*/ 0 h 67"/>
                <a:gd name="T113" fmla="*/ 58 w 58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443"/>
            <p:cNvSpPr>
              <a:spLocks/>
            </p:cNvSpPr>
            <p:nvPr/>
          </p:nvSpPr>
          <p:spPr bwMode="auto">
            <a:xfrm>
              <a:off x="1747838" y="2109788"/>
              <a:ext cx="269875" cy="234950"/>
            </a:xfrm>
            <a:custGeom>
              <a:avLst/>
              <a:gdLst>
                <a:gd name="T0" fmla="*/ 2147483647 w 249"/>
                <a:gd name="T1" fmla="*/ 2147483647 h 231"/>
                <a:gd name="T2" fmla="*/ 2147483647 w 249"/>
                <a:gd name="T3" fmla="*/ 2147483647 h 231"/>
                <a:gd name="T4" fmla="*/ 2147483647 w 249"/>
                <a:gd name="T5" fmla="*/ 2147483647 h 231"/>
                <a:gd name="T6" fmla="*/ 2147483647 w 249"/>
                <a:gd name="T7" fmla="*/ 2147483647 h 231"/>
                <a:gd name="T8" fmla="*/ 2147483647 w 249"/>
                <a:gd name="T9" fmla="*/ 2147483647 h 231"/>
                <a:gd name="T10" fmla="*/ 2147483647 w 249"/>
                <a:gd name="T11" fmla="*/ 2147483647 h 231"/>
                <a:gd name="T12" fmla="*/ 2147483647 w 249"/>
                <a:gd name="T13" fmla="*/ 2147483647 h 231"/>
                <a:gd name="T14" fmla="*/ 2147483647 w 249"/>
                <a:gd name="T15" fmla="*/ 2147483647 h 231"/>
                <a:gd name="T16" fmla="*/ 2147483647 w 249"/>
                <a:gd name="T17" fmla="*/ 2147483647 h 231"/>
                <a:gd name="T18" fmla="*/ 2147483647 w 249"/>
                <a:gd name="T19" fmla="*/ 2147483647 h 231"/>
                <a:gd name="T20" fmla="*/ 2147483647 w 249"/>
                <a:gd name="T21" fmla="*/ 2147483647 h 231"/>
                <a:gd name="T22" fmla="*/ 2147483647 w 249"/>
                <a:gd name="T23" fmla="*/ 2147483647 h 231"/>
                <a:gd name="T24" fmla="*/ 2147483647 w 249"/>
                <a:gd name="T25" fmla="*/ 2147483647 h 231"/>
                <a:gd name="T26" fmla="*/ 2147483647 w 249"/>
                <a:gd name="T27" fmla="*/ 2147483647 h 231"/>
                <a:gd name="T28" fmla="*/ 2147483647 w 249"/>
                <a:gd name="T29" fmla="*/ 2147483647 h 231"/>
                <a:gd name="T30" fmla="*/ 2147483647 w 249"/>
                <a:gd name="T31" fmla="*/ 2147483647 h 231"/>
                <a:gd name="T32" fmla="*/ 2147483647 w 249"/>
                <a:gd name="T33" fmla="*/ 2147483647 h 231"/>
                <a:gd name="T34" fmla="*/ 2147483647 w 249"/>
                <a:gd name="T35" fmla="*/ 2147483647 h 231"/>
                <a:gd name="T36" fmla="*/ 2147483647 w 249"/>
                <a:gd name="T37" fmla="*/ 2147483647 h 231"/>
                <a:gd name="T38" fmla="*/ 2147483647 w 249"/>
                <a:gd name="T39" fmla="*/ 2147483647 h 231"/>
                <a:gd name="T40" fmla="*/ 2147483647 w 249"/>
                <a:gd name="T41" fmla="*/ 2147483647 h 231"/>
                <a:gd name="T42" fmla="*/ 2147483647 w 249"/>
                <a:gd name="T43" fmla="*/ 2147483647 h 231"/>
                <a:gd name="T44" fmla="*/ 2147483647 w 249"/>
                <a:gd name="T45" fmla="*/ 2147483647 h 231"/>
                <a:gd name="T46" fmla="*/ 2147483647 w 249"/>
                <a:gd name="T47" fmla="*/ 2147483647 h 231"/>
                <a:gd name="T48" fmla="*/ 2147483647 w 249"/>
                <a:gd name="T49" fmla="*/ 2147483647 h 231"/>
                <a:gd name="T50" fmla="*/ 2147483647 w 249"/>
                <a:gd name="T51" fmla="*/ 2147483647 h 231"/>
                <a:gd name="T52" fmla="*/ 2147483647 w 249"/>
                <a:gd name="T53" fmla="*/ 2147483647 h 231"/>
                <a:gd name="T54" fmla="*/ 2147483647 w 249"/>
                <a:gd name="T55" fmla="*/ 2147483647 h 231"/>
                <a:gd name="T56" fmla="*/ 2147483647 w 249"/>
                <a:gd name="T57" fmla="*/ 2147483647 h 231"/>
                <a:gd name="T58" fmla="*/ 2147483647 w 249"/>
                <a:gd name="T59" fmla="*/ 2147483647 h 231"/>
                <a:gd name="T60" fmla="*/ 2147483647 w 249"/>
                <a:gd name="T61" fmla="*/ 2147483647 h 231"/>
                <a:gd name="T62" fmla="*/ 2147483647 w 249"/>
                <a:gd name="T63" fmla="*/ 2147483647 h 231"/>
                <a:gd name="T64" fmla="*/ 2147483647 w 249"/>
                <a:gd name="T65" fmla="*/ 2147483647 h 231"/>
                <a:gd name="T66" fmla="*/ 2147483647 w 249"/>
                <a:gd name="T67" fmla="*/ 2147483647 h 231"/>
                <a:gd name="T68" fmla="*/ 2147483647 w 249"/>
                <a:gd name="T69" fmla="*/ 2147483647 h 231"/>
                <a:gd name="T70" fmla="*/ 2147483647 w 249"/>
                <a:gd name="T71" fmla="*/ 2147483647 h 231"/>
                <a:gd name="T72" fmla="*/ 2147483647 w 249"/>
                <a:gd name="T73" fmla="*/ 2147483647 h 231"/>
                <a:gd name="T74" fmla="*/ 2147483647 w 249"/>
                <a:gd name="T75" fmla="*/ 2147483647 h 231"/>
                <a:gd name="T76" fmla="*/ 2147483647 w 249"/>
                <a:gd name="T77" fmla="*/ 2147483647 h 231"/>
                <a:gd name="T78" fmla="*/ 2147483647 w 249"/>
                <a:gd name="T79" fmla="*/ 2147483647 h 231"/>
                <a:gd name="T80" fmla="*/ 2147483647 w 249"/>
                <a:gd name="T81" fmla="*/ 2147483647 h 231"/>
                <a:gd name="T82" fmla="*/ 2147483647 w 249"/>
                <a:gd name="T83" fmla="*/ 2147483647 h 231"/>
                <a:gd name="T84" fmla="*/ 2147483647 w 249"/>
                <a:gd name="T85" fmla="*/ 2147483647 h 231"/>
                <a:gd name="T86" fmla="*/ 2147483647 w 249"/>
                <a:gd name="T87" fmla="*/ 2147483647 h 231"/>
                <a:gd name="T88" fmla="*/ 2147483647 w 249"/>
                <a:gd name="T89" fmla="*/ 2147483647 h 231"/>
                <a:gd name="T90" fmla="*/ 2147483647 w 249"/>
                <a:gd name="T91" fmla="*/ 2147483647 h 231"/>
                <a:gd name="T92" fmla="*/ 2147483647 w 249"/>
                <a:gd name="T93" fmla="*/ 2147483647 h 231"/>
                <a:gd name="T94" fmla="*/ 2147483647 w 249"/>
                <a:gd name="T95" fmla="*/ 2147483647 h 231"/>
                <a:gd name="T96" fmla="*/ 2147483647 w 249"/>
                <a:gd name="T97" fmla="*/ 2147483647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9"/>
                <a:gd name="T148" fmla="*/ 0 h 231"/>
                <a:gd name="T149" fmla="*/ 249 w 249"/>
                <a:gd name="T150" fmla="*/ 231 h 2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445"/>
            <p:cNvSpPr>
              <a:spLocks/>
            </p:cNvSpPr>
            <p:nvPr/>
          </p:nvSpPr>
          <p:spPr bwMode="auto">
            <a:xfrm>
              <a:off x="2776538" y="4244975"/>
              <a:ext cx="36512" cy="19050"/>
            </a:xfrm>
            <a:custGeom>
              <a:avLst/>
              <a:gdLst>
                <a:gd name="T0" fmla="*/ 2147483647 w 23"/>
                <a:gd name="T1" fmla="*/ 0 h 18"/>
                <a:gd name="T2" fmla="*/ 2147483647 w 23"/>
                <a:gd name="T3" fmla="*/ 2147483647 h 18"/>
                <a:gd name="T4" fmla="*/ 2147483647 w 23"/>
                <a:gd name="T5" fmla="*/ 2147483647 h 18"/>
                <a:gd name="T6" fmla="*/ 0 w 23"/>
                <a:gd name="T7" fmla="*/ 2147483647 h 18"/>
                <a:gd name="T8" fmla="*/ 2147483647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8"/>
                <a:gd name="T17" fmla="*/ 23 w 2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 w="6350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450"/>
            <p:cNvSpPr>
              <a:spLocks/>
            </p:cNvSpPr>
            <p:nvPr/>
          </p:nvSpPr>
          <p:spPr bwMode="auto">
            <a:xfrm>
              <a:off x="3851920" y="2708920"/>
              <a:ext cx="144016" cy="144016"/>
            </a:xfrm>
            <a:custGeom>
              <a:avLst/>
              <a:gdLst>
                <a:gd name="T0" fmla="*/ 2147483647 w 114"/>
                <a:gd name="T1" fmla="*/ 0 h 54"/>
                <a:gd name="T2" fmla="*/ 2147483647 w 114"/>
                <a:gd name="T3" fmla="*/ 2147483647 h 54"/>
                <a:gd name="T4" fmla="*/ 2147483647 w 114"/>
                <a:gd name="T5" fmla="*/ 2147483647 h 54"/>
                <a:gd name="T6" fmla="*/ 2147483647 w 114"/>
                <a:gd name="T7" fmla="*/ 0 h 54"/>
                <a:gd name="T8" fmla="*/ 2147483647 w 114"/>
                <a:gd name="T9" fmla="*/ 2147483647 h 54"/>
                <a:gd name="T10" fmla="*/ 2147483647 w 114"/>
                <a:gd name="T11" fmla="*/ 2147483647 h 54"/>
                <a:gd name="T12" fmla="*/ 2147483647 w 114"/>
                <a:gd name="T13" fmla="*/ 2147483647 h 54"/>
                <a:gd name="T14" fmla="*/ 2147483647 w 114"/>
                <a:gd name="T15" fmla="*/ 2147483647 h 54"/>
                <a:gd name="T16" fmla="*/ 2147483647 w 114"/>
                <a:gd name="T17" fmla="*/ 2147483647 h 54"/>
                <a:gd name="T18" fmla="*/ 2147483647 w 114"/>
                <a:gd name="T19" fmla="*/ 2147483647 h 54"/>
                <a:gd name="T20" fmla="*/ 2147483647 w 114"/>
                <a:gd name="T21" fmla="*/ 2147483647 h 54"/>
                <a:gd name="T22" fmla="*/ 0 w 114"/>
                <a:gd name="T23" fmla="*/ 2147483647 h 54"/>
                <a:gd name="T24" fmla="*/ 2147483647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4"/>
                <a:gd name="T40" fmla="*/ 0 h 54"/>
                <a:gd name="T41" fmla="*/ 114 w 114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06" name="Freeform 451"/>
            <p:cNvSpPr>
              <a:spLocks/>
            </p:cNvSpPr>
            <p:nvPr/>
          </p:nvSpPr>
          <p:spPr bwMode="auto">
            <a:xfrm>
              <a:off x="7815263" y="4605338"/>
              <a:ext cx="215900" cy="185737"/>
            </a:xfrm>
            <a:custGeom>
              <a:avLst/>
              <a:gdLst>
                <a:gd name="T0" fmla="*/ 2147483647 w 575"/>
                <a:gd name="T1" fmla="*/ 2147483647 h 488"/>
                <a:gd name="T2" fmla="*/ 2147483647 w 575"/>
                <a:gd name="T3" fmla="*/ 2147483647 h 488"/>
                <a:gd name="T4" fmla="*/ 2147483647 w 575"/>
                <a:gd name="T5" fmla="*/ 2147483647 h 488"/>
                <a:gd name="T6" fmla="*/ 2147483647 w 575"/>
                <a:gd name="T7" fmla="*/ 2147483647 h 488"/>
                <a:gd name="T8" fmla="*/ 2147483647 w 575"/>
                <a:gd name="T9" fmla="*/ 0 h 488"/>
                <a:gd name="T10" fmla="*/ 2147483647 w 575"/>
                <a:gd name="T11" fmla="*/ 2147483647 h 488"/>
                <a:gd name="T12" fmla="*/ 0 w 575"/>
                <a:gd name="T13" fmla="*/ 2147483647 h 488"/>
                <a:gd name="T14" fmla="*/ 2147483647 w 575"/>
                <a:gd name="T15" fmla="*/ 2147483647 h 488"/>
                <a:gd name="T16" fmla="*/ 2147483647 w 575"/>
                <a:gd name="T17" fmla="*/ 2147483647 h 488"/>
                <a:gd name="T18" fmla="*/ 2147483647 w 575"/>
                <a:gd name="T19" fmla="*/ 2147483647 h 488"/>
                <a:gd name="T20" fmla="*/ 2147483647 w 575"/>
                <a:gd name="T21" fmla="*/ 2147483647 h 488"/>
                <a:gd name="T22" fmla="*/ 2147483647 w 575"/>
                <a:gd name="T23" fmla="*/ 2147483647 h 488"/>
                <a:gd name="T24" fmla="*/ 2147483647 w 575"/>
                <a:gd name="T25" fmla="*/ 2147483647 h 488"/>
                <a:gd name="T26" fmla="*/ 2147483647 w 575"/>
                <a:gd name="T27" fmla="*/ 2147483647 h 488"/>
                <a:gd name="T28" fmla="*/ 2147483647 w 575"/>
                <a:gd name="T29" fmla="*/ 2147483647 h 488"/>
                <a:gd name="T30" fmla="*/ 2147483647 w 575"/>
                <a:gd name="T31" fmla="*/ 2147483647 h 488"/>
                <a:gd name="T32" fmla="*/ 2147483647 w 575"/>
                <a:gd name="T33" fmla="*/ 2147483647 h 488"/>
                <a:gd name="T34" fmla="*/ 2147483647 w 575"/>
                <a:gd name="T35" fmla="*/ 2147483647 h 488"/>
                <a:gd name="T36" fmla="*/ 2147483647 w 575"/>
                <a:gd name="T37" fmla="*/ 2147483647 h 488"/>
                <a:gd name="T38" fmla="*/ 2147483647 w 575"/>
                <a:gd name="T39" fmla="*/ 2147483647 h 488"/>
                <a:gd name="T40" fmla="*/ 2147483647 w 575"/>
                <a:gd name="T41" fmla="*/ 2147483647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5"/>
                <a:gd name="T64" fmla="*/ 0 h 488"/>
                <a:gd name="T65" fmla="*/ 575 w 575"/>
                <a:gd name="T66" fmla="*/ 488 h 4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452"/>
            <p:cNvSpPr>
              <a:spLocks/>
            </p:cNvSpPr>
            <p:nvPr/>
          </p:nvSpPr>
          <p:spPr bwMode="auto">
            <a:xfrm>
              <a:off x="8031163" y="4649788"/>
              <a:ext cx="174625" cy="169862"/>
            </a:xfrm>
            <a:custGeom>
              <a:avLst/>
              <a:gdLst>
                <a:gd name="T0" fmla="*/ 2147483647 w 460"/>
                <a:gd name="T1" fmla="*/ 2147483647 h 443"/>
                <a:gd name="T2" fmla="*/ 2147483647 w 460"/>
                <a:gd name="T3" fmla="*/ 2147483647 h 443"/>
                <a:gd name="T4" fmla="*/ 2147483647 w 460"/>
                <a:gd name="T5" fmla="*/ 2147483647 h 443"/>
                <a:gd name="T6" fmla="*/ 2147483647 w 460"/>
                <a:gd name="T7" fmla="*/ 2147483647 h 443"/>
                <a:gd name="T8" fmla="*/ 2147483647 w 460"/>
                <a:gd name="T9" fmla="*/ 2147483647 h 443"/>
                <a:gd name="T10" fmla="*/ 2147483647 w 460"/>
                <a:gd name="T11" fmla="*/ 2147483647 h 443"/>
                <a:gd name="T12" fmla="*/ 0 w 460"/>
                <a:gd name="T13" fmla="*/ 0 h 443"/>
                <a:gd name="T14" fmla="*/ 0 w 460"/>
                <a:gd name="T15" fmla="*/ 2147483647 h 443"/>
                <a:gd name="T16" fmla="*/ 2147483647 w 460"/>
                <a:gd name="T17" fmla="*/ 2147483647 h 443"/>
                <a:gd name="T18" fmla="*/ 2147483647 w 460"/>
                <a:gd name="T19" fmla="*/ 2147483647 h 443"/>
                <a:gd name="T20" fmla="*/ 2147483647 w 460"/>
                <a:gd name="T21" fmla="*/ 2147483647 h 443"/>
                <a:gd name="T22" fmla="*/ 2147483647 w 460"/>
                <a:gd name="T23" fmla="*/ 2147483647 h 443"/>
                <a:gd name="T24" fmla="*/ 2147483647 w 460"/>
                <a:gd name="T25" fmla="*/ 2147483647 h 443"/>
                <a:gd name="T26" fmla="*/ 2147483647 w 460"/>
                <a:gd name="T27" fmla="*/ 2147483647 h 443"/>
                <a:gd name="T28" fmla="*/ 2147483647 w 460"/>
                <a:gd name="T29" fmla="*/ 2147483647 h 443"/>
                <a:gd name="T30" fmla="*/ 2147483647 w 460"/>
                <a:gd name="T31" fmla="*/ 2147483647 h 443"/>
                <a:gd name="T32" fmla="*/ 2147483647 w 460"/>
                <a:gd name="T33" fmla="*/ 2147483647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0"/>
                <a:gd name="T52" fmla="*/ 0 h 443"/>
                <a:gd name="T53" fmla="*/ 460 w 460"/>
                <a:gd name="T54" fmla="*/ 443 h 4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" name="Group 453"/>
            <p:cNvGrpSpPr>
              <a:grpSpLocks/>
            </p:cNvGrpSpPr>
            <p:nvPr/>
          </p:nvGrpSpPr>
          <p:grpSpPr bwMode="auto">
            <a:xfrm>
              <a:off x="4292600" y="2860675"/>
              <a:ext cx="250825" cy="368300"/>
              <a:chOff x="2201" y="1250"/>
              <a:chExt cx="133" cy="193"/>
            </a:xfrm>
            <a:solidFill>
              <a:srgbClr val="7030A0"/>
            </a:solidFill>
          </p:grpSpPr>
          <p:sp>
            <p:nvSpPr>
              <p:cNvPr id="2249" name="Freeform 454"/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56 h 47"/>
                  <a:gd name="T2" fmla="*/ 1548613 w 24"/>
                  <a:gd name="T3" fmla="*/ 10984912 h 47"/>
                  <a:gd name="T4" fmla="*/ 3815241 w 24"/>
                  <a:gd name="T5" fmla="*/ 9628015 h 47"/>
                  <a:gd name="T6" fmla="*/ 3443575 w 24"/>
                  <a:gd name="T7" fmla="*/ 8328598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1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4 h 47"/>
                  <a:gd name="T36" fmla="*/ 6452554 w 24"/>
                  <a:gd name="T37" fmla="*/ 8012160 h 47"/>
                  <a:gd name="T38" fmla="*/ 7174704 w 24"/>
                  <a:gd name="T39" fmla="*/ 9628015 h 47"/>
                  <a:gd name="T40" fmla="*/ 7174704 w 24"/>
                  <a:gd name="T41" fmla="*/ 10591397 h 47"/>
                  <a:gd name="T42" fmla="*/ 8723387 w 24"/>
                  <a:gd name="T43" fmla="*/ 10591397 h 47"/>
                  <a:gd name="T44" fmla="*/ 8351424 w 24"/>
                  <a:gd name="T45" fmla="*/ 12936043 h 47"/>
                  <a:gd name="T46" fmla="*/ 9094985 w 24"/>
                  <a:gd name="T47" fmla="*/ 13252209 h 47"/>
                  <a:gd name="T48" fmla="*/ 6452554 w 24"/>
                  <a:gd name="T49" fmla="*/ 14312535 h 47"/>
                  <a:gd name="T50" fmla="*/ 4185991 w 24"/>
                  <a:gd name="T51" fmla="*/ 14628972 h 47"/>
                  <a:gd name="T52" fmla="*/ 3008975 w 24"/>
                  <a:gd name="T53" fmla="*/ 14963979 h 47"/>
                  <a:gd name="T54" fmla="*/ 1548613 w 24"/>
                  <a:gd name="T55" fmla="*/ 14963979 h 47"/>
                  <a:gd name="T56" fmla="*/ 371667 w 24"/>
                  <a:gd name="T57" fmla="*/ 15280417 h 47"/>
                  <a:gd name="T58" fmla="*/ 1920279 w 24"/>
                  <a:gd name="T59" fmla="*/ 13899088 h 47"/>
                  <a:gd name="T60" fmla="*/ 2265696 w 24"/>
                  <a:gd name="T61" fmla="*/ 12619531 h 47"/>
                  <a:gd name="T62" fmla="*/ 1177883 w 24"/>
                  <a:gd name="T63" fmla="*/ 12284327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"/>
                  <a:gd name="T97" fmla="*/ 0 h 47"/>
                  <a:gd name="T98" fmla="*/ 24 w 24"/>
                  <a:gd name="T99" fmla="*/ 47 h 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solidFill>
                <a:srgbClr val="6600CC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455"/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22"/>
                  <a:gd name="T20" fmla="*/ 34 w 3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solidFill>
                <a:srgbClr val="6600CC"/>
              </a:solidFill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09" name="Freeform 458"/>
            <p:cNvSpPr>
              <a:spLocks/>
            </p:cNvSpPr>
            <p:nvPr/>
          </p:nvSpPr>
          <p:spPr bwMode="auto">
            <a:xfrm>
              <a:off x="5275263" y="3709988"/>
              <a:ext cx="73025" cy="44450"/>
            </a:xfrm>
            <a:custGeom>
              <a:avLst/>
              <a:gdLst>
                <a:gd name="T0" fmla="*/ 0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0 h 28"/>
                <a:gd name="T12" fmla="*/ 2147483647 w 46"/>
                <a:gd name="T13" fmla="*/ 2147483647 h 28"/>
                <a:gd name="T14" fmla="*/ 2147483647 w 46"/>
                <a:gd name="T15" fmla="*/ 2147483647 h 28"/>
                <a:gd name="T16" fmla="*/ 2147483647 w 46"/>
                <a:gd name="T17" fmla="*/ 2147483647 h 28"/>
                <a:gd name="T18" fmla="*/ 2147483647 w 46"/>
                <a:gd name="T19" fmla="*/ 2147483647 h 28"/>
                <a:gd name="T20" fmla="*/ 2147483647 w 46"/>
                <a:gd name="T21" fmla="*/ 2147483647 h 28"/>
                <a:gd name="T22" fmla="*/ 2147483647 w 46"/>
                <a:gd name="T23" fmla="*/ 2147483647 h 28"/>
                <a:gd name="T24" fmla="*/ 2147483647 w 46"/>
                <a:gd name="T25" fmla="*/ 2147483647 h 28"/>
                <a:gd name="T26" fmla="*/ 2147483647 w 46"/>
                <a:gd name="T27" fmla="*/ 2147483647 h 28"/>
                <a:gd name="T28" fmla="*/ 0 w 46"/>
                <a:gd name="T29" fmla="*/ 2147483647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"/>
                <a:gd name="T46" fmla="*/ 0 h 28"/>
                <a:gd name="T47" fmla="*/ 46 w 46"/>
                <a:gd name="T48" fmla="*/ 28 h 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507"/>
            <p:cNvSpPr>
              <a:spLocks/>
            </p:cNvSpPr>
            <p:nvPr/>
          </p:nvSpPr>
          <p:spPr bwMode="auto">
            <a:xfrm>
              <a:off x="6342063" y="3095625"/>
              <a:ext cx="1508125" cy="1047750"/>
            </a:xfrm>
            <a:custGeom>
              <a:avLst/>
              <a:gdLst>
                <a:gd name="T0" fmla="*/ 2147483647 w 950"/>
                <a:gd name="T1" fmla="*/ 2147483647 h 660"/>
                <a:gd name="T2" fmla="*/ 2147483647 w 950"/>
                <a:gd name="T3" fmla="*/ 2147483647 h 660"/>
                <a:gd name="T4" fmla="*/ 2147483647 w 950"/>
                <a:gd name="T5" fmla="*/ 2147483647 h 660"/>
                <a:gd name="T6" fmla="*/ 2147483647 w 950"/>
                <a:gd name="T7" fmla="*/ 2147483647 h 660"/>
                <a:gd name="T8" fmla="*/ 2147483647 w 950"/>
                <a:gd name="T9" fmla="*/ 2147483647 h 660"/>
                <a:gd name="T10" fmla="*/ 2147483647 w 950"/>
                <a:gd name="T11" fmla="*/ 2147483647 h 660"/>
                <a:gd name="T12" fmla="*/ 2147483647 w 950"/>
                <a:gd name="T13" fmla="*/ 2147483647 h 660"/>
                <a:gd name="T14" fmla="*/ 2147483647 w 950"/>
                <a:gd name="T15" fmla="*/ 2147483647 h 660"/>
                <a:gd name="T16" fmla="*/ 2147483647 w 950"/>
                <a:gd name="T17" fmla="*/ 2147483647 h 660"/>
                <a:gd name="T18" fmla="*/ 2147483647 w 950"/>
                <a:gd name="T19" fmla="*/ 2147483647 h 660"/>
                <a:gd name="T20" fmla="*/ 2147483647 w 950"/>
                <a:gd name="T21" fmla="*/ 2147483647 h 660"/>
                <a:gd name="T22" fmla="*/ 2147483647 w 950"/>
                <a:gd name="T23" fmla="*/ 2147483647 h 660"/>
                <a:gd name="T24" fmla="*/ 2147483647 w 950"/>
                <a:gd name="T25" fmla="*/ 2147483647 h 660"/>
                <a:gd name="T26" fmla="*/ 2147483647 w 950"/>
                <a:gd name="T27" fmla="*/ 2147483647 h 660"/>
                <a:gd name="T28" fmla="*/ 2147483647 w 950"/>
                <a:gd name="T29" fmla="*/ 2147483647 h 660"/>
                <a:gd name="T30" fmla="*/ 2147483647 w 950"/>
                <a:gd name="T31" fmla="*/ 2147483647 h 660"/>
                <a:gd name="T32" fmla="*/ 2147483647 w 950"/>
                <a:gd name="T33" fmla="*/ 2147483647 h 660"/>
                <a:gd name="T34" fmla="*/ 2147483647 w 950"/>
                <a:gd name="T35" fmla="*/ 2147483647 h 660"/>
                <a:gd name="T36" fmla="*/ 2147483647 w 950"/>
                <a:gd name="T37" fmla="*/ 2147483647 h 660"/>
                <a:gd name="T38" fmla="*/ 2147483647 w 950"/>
                <a:gd name="T39" fmla="*/ 2147483647 h 660"/>
                <a:gd name="T40" fmla="*/ 2147483647 w 950"/>
                <a:gd name="T41" fmla="*/ 2147483647 h 660"/>
                <a:gd name="T42" fmla="*/ 2147483647 w 950"/>
                <a:gd name="T43" fmla="*/ 2147483647 h 660"/>
                <a:gd name="T44" fmla="*/ 2147483647 w 950"/>
                <a:gd name="T45" fmla="*/ 2147483647 h 660"/>
                <a:gd name="T46" fmla="*/ 2147483647 w 950"/>
                <a:gd name="T47" fmla="*/ 2147483647 h 660"/>
                <a:gd name="T48" fmla="*/ 2147483647 w 950"/>
                <a:gd name="T49" fmla="*/ 2147483647 h 660"/>
                <a:gd name="T50" fmla="*/ 2147483647 w 950"/>
                <a:gd name="T51" fmla="*/ 2147483647 h 660"/>
                <a:gd name="T52" fmla="*/ 2147483647 w 950"/>
                <a:gd name="T53" fmla="*/ 2147483647 h 660"/>
                <a:gd name="T54" fmla="*/ 2147483647 w 950"/>
                <a:gd name="T55" fmla="*/ 2147483647 h 660"/>
                <a:gd name="T56" fmla="*/ 2147483647 w 950"/>
                <a:gd name="T57" fmla="*/ 2147483647 h 660"/>
                <a:gd name="T58" fmla="*/ 2147483647 w 950"/>
                <a:gd name="T59" fmla="*/ 2147483647 h 660"/>
                <a:gd name="T60" fmla="*/ 2147483647 w 950"/>
                <a:gd name="T61" fmla="*/ 2147483647 h 660"/>
                <a:gd name="T62" fmla="*/ 2147483647 w 950"/>
                <a:gd name="T63" fmla="*/ 2147483647 h 660"/>
                <a:gd name="T64" fmla="*/ 2147483647 w 950"/>
                <a:gd name="T65" fmla="*/ 2147483647 h 660"/>
                <a:gd name="T66" fmla="*/ 2147483647 w 950"/>
                <a:gd name="T67" fmla="*/ 2147483647 h 660"/>
                <a:gd name="T68" fmla="*/ 2147483647 w 950"/>
                <a:gd name="T69" fmla="*/ 2147483647 h 660"/>
                <a:gd name="T70" fmla="*/ 2147483647 w 950"/>
                <a:gd name="T71" fmla="*/ 2147483647 h 660"/>
                <a:gd name="T72" fmla="*/ 2147483647 w 950"/>
                <a:gd name="T73" fmla="*/ 2147483647 h 660"/>
                <a:gd name="T74" fmla="*/ 2147483647 w 950"/>
                <a:gd name="T75" fmla="*/ 2147483647 h 660"/>
                <a:gd name="T76" fmla="*/ 2147483647 w 950"/>
                <a:gd name="T77" fmla="*/ 2147483647 h 660"/>
                <a:gd name="T78" fmla="*/ 2147483647 w 950"/>
                <a:gd name="T79" fmla="*/ 2147483647 h 660"/>
                <a:gd name="T80" fmla="*/ 2147483647 w 950"/>
                <a:gd name="T81" fmla="*/ 2147483647 h 660"/>
                <a:gd name="T82" fmla="*/ 2147483647 w 950"/>
                <a:gd name="T83" fmla="*/ 2147483647 h 660"/>
                <a:gd name="T84" fmla="*/ 2147483647 w 950"/>
                <a:gd name="T85" fmla="*/ 2147483647 h 660"/>
                <a:gd name="T86" fmla="*/ 2147483647 w 950"/>
                <a:gd name="T87" fmla="*/ 2147483647 h 660"/>
                <a:gd name="T88" fmla="*/ 2147483647 w 950"/>
                <a:gd name="T89" fmla="*/ 2147483647 h 660"/>
                <a:gd name="T90" fmla="*/ 2147483647 w 950"/>
                <a:gd name="T91" fmla="*/ 2147483647 h 660"/>
                <a:gd name="T92" fmla="*/ 2147483647 w 950"/>
                <a:gd name="T93" fmla="*/ 2147483647 h 660"/>
                <a:gd name="T94" fmla="*/ 2147483647 w 950"/>
                <a:gd name="T95" fmla="*/ 2147483647 h 660"/>
                <a:gd name="T96" fmla="*/ 2147483647 w 950"/>
                <a:gd name="T97" fmla="*/ 2147483647 h 660"/>
                <a:gd name="T98" fmla="*/ 2147483647 w 950"/>
                <a:gd name="T99" fmla="*/ 2147483647 h 660"/>
                <a:gd name="T100" fmla="*/ 2147483647 w 950"/>
                <a:gd name="T101" fmla="*/ 2147483647 h 660"/>
                <a:gd name="T102" fmla="*/ 2147483647 w 950"/>
                <a:gd name="T103" fmla="*/ 2147483647 h 660"/>
                <a:gd name="T104" fmla="*/ 2147483647 w 950"/>
                <a:gd name="T105" fmla="*/ 2147483647 h 660"/>
                <a:gd name="T106" fmla="*/ 2147483647 w 950"/>
                <a:gd name="T107" fmla="*/ 2147483647 h 660"/>
                <a:gd name="T108" fmla="*/ 2147483647 w 950"/>
                <a:gd name="T109" fmla="*/ 2147483647 h 660"/>
                <a:gd name="T110" fmla="*/ 2147483647 w 950"/>
                <a:gd name="T111" fmla="*/ 2147483647 h 660"/>
                <a:gd name="T112" fmla="*/ 2147483647 w 950"/>
                <a:gd name="T113" fmla="*/ 2147483647 h 660"/>
                <a:gd name="T114" fmla="*/ 2147483647 w 950"/>
                <a:gd name="T115" fmla="*/ 2147483647 h 660"/>
                <a:gd name="T116" fmla="*/ 2147483647 w 950"/>
                <a:gd name="T117" fmla="*/ 2147483647 h 660"/>
                <a:gd name="T118" fmla="*/ 2147483647 w 950"/>
                <a:gd name="T119" fmla="*/ 2147483647 h 660"/>
                <a:gd name="T120" fmla="*/ 2147483647 w 950"/>
                <a:gd name="T121" fmla="*/ 2147483647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0"/>
                <a:gd name="T184" fmla="*/ 0 h 660"/>
                <a:gd name="T185" fmla="*/ 950 w 950"/>
                <a:gd name="T186" fmla="*/ 660 h 6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260"/>
            <p:cNvSpPr>
              <a:spLocks/>
            </p:cNvSpPr>
            <p:nvPr/>
          </p:nvSpPr>
          <p:spPr bwMode="auto">
            <a:xfrm>
              <a:off x="6588224" y="4581128"/>
              <a:ext cx="57150" cy="68263"/>
            </a:xfrm>
            <a:custGeom>
              <a:avLst/>
              <a:gdLst>
                <a:gd name="T0" fmla="*/ 2147483647 w 42"/>
                <a:gd name="T1" fmla="*/ 0 h 54"/>
                <a:gd name="T2" fmla="*/ 0 w 42"/>
                <a:gd name="T3" fmla="*/ 2147483647 h 54"/>
                <a:gd name="T4" fmla="*/ 2147483647 w 42"/>
                <a:gd name="T5" fmla="*/ 2147483647 h 54"/>
                <a:gd name="T6" fmla="*/ 2147483647 w 42"/>
                <a:gd name="T7" fmla="*/ 2147483647 h 54"/>
                <a:gd name="T8" fmla="*/ 2147483647 w 42"/>
                <a:gd name="T9" fmla="*/ 2147483647 h 54"/>
                <a:gd name="T10" fmla="*/ 2147483647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54"/>
                <a:gd name="T20" fmla="*/ 42 w 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Freeform 261"/>
            <p:cNvSpPr>
              <a:spLocks/>
            </p:cNvSpPr>
            <p:nvPr/>
          </p:nvSpPr>
          <p:spPr bwMode="auto">
            <a:xfrm>
              <a:off x="7205663" y="4143375"/>
              <a:ext cx="53975" cy="53975"/>
            </a:xfrm>
            <a:custGeom>
              <a:avLst/>
              <a:gdLst>
                <a:gd name="T0" fmla="*/ 0 w 42"/>
                <a:gd name="T1" fmla="*/ 2147483647 h 42"/>
                <a:gd name="T2" fmla="*/ 2147483647 w 42"/>
                <a:gd name="T3" fmla="*/ 2147483647 h 42"/>
                <a:gd name="T4" fmla="*/ 2147483647 w 42"/>
                <a:gd name="T5" fmla="*/ 0 h 42"/>
                <a:gd name="T6" fmla="*/ 2147483647 w 42"/>
                <a:gd name="T7" fmla="*/ 2147483647 h 42"/>
                <a:gd name="T8" fmla="*/ 2147483647 w 42"/>
                <a:gd name="T9" fmla="*/ 2147483647 h 42"/>
                <a:gd name="T10" fmla="*/ 2147483647 w 42"/>
                <a:gd name="T11" fmla="*/ 2147483647 h 42"/>
                <a:gd name="T12" fmla="*/ 0 w 42"/>
                <a:gd name="T13" fmla="*/ 214748364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42"/>
                <a:gd name="T23" fmla="*/ 42 w 42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3" name="Freeform 262"/>
            <p:cNvSpPr>
              <a:spLocks/>
            </p:cNvSpPr>
            <p:nvPr/>
          </p:nvSpPr>
          <p:spPr bwMode="auto">
            <a:xfrm>
              <a:off x="7496175" y="4010025"/>
              <a:ext cx="31750" cy="93663"/>
            </a:xfrm>
            <a:custGeom>
              <a:avLst/>
              <a:gdLst>
                <a:gd name="T0" fmla="*/ 0 w 24"/>
                <a:gd name="T1" fmla="*/ 2147483647 h 72"/>
                <a:gd name="T2" fmla="*/ 0 w 24"/>
                <a:gd name="T3" fmla="*/ 2147483647 h 72"/>
                <a:gd name="T4" fmla="*/ 2147483647 w 24"/>
                <a:gd name="T5" fmla="*/ 0 h 72"/>
                <a:gd name="T6" fmla="*/ 2147483647 w 24"/>
                <a:gd name="T7" fmla="*/ 2147483647 h 72"/>
                <a:gd name="T8" fmla="*/ 2147483647 w 24"/>
                <a:gd name="T9" fmla="*/ 2147483647 h 72"/>
                <a:gd name="T10" fmla="*/ 0 w 24"/>
                <a:gd name="T11" fmla="*/ 2147483647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72"/>
                <a:gd name="T20" fmla="*/ 24 w 24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4" name="Freeform 263"/>
            <p:cNvSpPr>
              <a:spLocks/>
            </p:cNvSpPr>
            <p:nvPr/>
          </p:nvSpPr>
          <p:spPr bwMode="auto">
            <a:xfrm>
              <a:off x="7731125" y="3767138"/>
              <a:ext cx="46038" cy="69850"/>
            </a:xfrm>
            <a:custGeom>
              <a:avLst/>
              <a:gdLst>
                <a:gd name="T0" fmla="*/ 0 w 36"/>
                <a:gd name="T1" fmla="*/ 2147483647 h 54"/>
                <a:gd name="T2" fmla="*/ 2147483647 w 36"/>
                <a:gd name="T3" fmla="*/ 2147483647 h 54"/>
                <a:gd name="T4" fmla="*/ 2147483647 w 36"/>
                <a:gd name="T5" fmla="*/ 2147483647 h 54"/>
                <a:gd name="T6" fmla="*/ 2147483647 w 36"/>
                <a:gd name="T7" fmla="*/ 2147483647 h 54"/>
                <a:gd name="T8" fmla="*/ 2147483647 w 36"/>
                <a:gd name="T9" fmla="*/ 2147483647 h 54"/>
                <a:gd name="T10" fmla="*/ 2147483647 w 36"/>
                <a:gd name="T11" fmla="*/ 0 h 54"/>
                <a:gd name="T12" fmla="*/ 0 w 36"/>
                <a:gd name="T13" fmla="*/ 2147483647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54"/>
                <a:gd name="T23" fmla="*/ 36 w 36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5" name="Freeform 264"/>
            <p:cNvSpPr>
              <a:spLocks/>
            </p:cNvSpPr>
            <p:nvPr/>
          </p:nvSpPr>
          <p:spPr bwMode="auto">
            <a:xfrm>
              <a:off x="7786688" y="3408363"/>
              <a:ext cx="344487" cy="374650"/>
            </a:xfrm>
            <a:custGeom>
              <a:avLst/>
              <a:gdLst>
                <a:gd name="T0" fmla="*/ 2147483647 w 264"/>
                <a:gd name="T1" fmla="*/ 2147483647 h 289"/>
                <a:gd name="T2" fmla="*/ 2147483647 w 264"/>
                <a:gd name="T3" fmla="*/ 2147483647 h 289"/>
                <a:gd name="T4" fmla="*/ 2147483647 w 264"/>
                <a:gd name="T5" fmla="*/ 2147483647 h 289"/>
                <a:gd name="T6" fmla="*/ 2147483647 w 264"/>
                <a:gd name="T7" fmla="*/ 2147483647 h 289"/>
                <a:gd name="T8" fmla="*/ 2147483647 w 264"/>
                <a:gd name="T9" fmla="*/ 2147483647 h 289"/>
                <a:gd name="T10" fmla="*/ 2147483647 w 264"/>
                <a:gd name="T11" fmla="*/ 2147483647 h 289"/>
                <a:gd name="T12" fmla="*/ 2147483647 w 264"/>
                <a:gd name="T13" fmla="*/ 2147483647 h 289"/>
                <a:gd name="T14" fmla="*/ 2147483647 w 264"/>
                <a:gd name="T15" fmla="*/ 2147483647 h 289"/>
                <a:gd name="T16" fmla="*/ 2147483647 w 264"/>
                <a:gd name="T17" fmla="*/ 2147483647 h 289"/>
                <a:gd name="T18" fmla="*/ 2147483647 w 264"/>
                <a:gd name="T19" fmla="*/ 2147483647 h 289"/>
                <a:gd name="T20" fmla="*/ 2147483647 w 264"/>
                <a:gd name="T21" fmla="*/ 0 h 289"/>
                <a:gd name="T22" fmla="*/ 2147483647 w 264"/>
                <a:gd name="T23" fmla="*/ 2147483647 h 289"/>
                <a:gd name="T24" fmla="*/ 2147483647 w 264"/>
                <a:gd name="T25" fmla="*/ 2147483647 h 289"/>
                <a:gd name="T26" fmla="*/ 2147483647 w 264"/>
                <a:gd name="T27" fmla="*/ 2147483647 h 289"/>
                <a:gd name="T28" fmla="*/ 2147483647 w 264"/>
                <a:gd name="T29" fmla="*/ 2147483647 h 289"/>
                <a:gd name="T30" fmla="*/ 2147483647 w 264"/>
                <a:gd name="T31" fmla="*/ 2147483647 h 289"/>
                <a:gd name="T32" fmla="*/ 2147483647 w 264"/>
                <a:gd name="T33" fmla="*/ 2147483647 h 289"/>
                <a:gd name="T34" fmla="*/ 2147483647 w 264"/>
                <a:gd name="T35" fmla="*/ 2147483647 h 289"/>
                <a:gd name="T36" fmla="*/ 2147483647 w 264"/>
                <a:gd name="T37" fmla="*/ 2147483647 h 289"/>
                <a:gd name="T38" fmla="*/ 2147483647 w 264"/>
                <a:gd name="T39" fmla="*/ 2147483647 h 289"/>
                <a:gd name="T40" fmla="*/ 2147483647 w 264"/>
                <a:gd name="T41" fmla="*/ 2147483647 h 289"/>
                <a:gd name="T42" fmla="*/ 2147483647 w 264"/>
                <a:gd name="T43" fmla="*/ 2147483647 h 289"/>
                <a:gd name="T44" fmla="*/ 2147483647 w 264"/>
                <a:gd name="T45" fmla="*/ 2147483647 h 289"/>
                <a:gd name="T46" fmla="*/ 2147483647 w 264"/>
                <a:gd name="T47" fmla="*/ 2147483647 h 289"/>
                <a:gd name="T48" fmla="*/ 2147483647 w 264"/>
                <a:gd name="T49" fmla="*/ 2147483647 h 289"/>
                <a:gd name="T50" fmla="*/ 2147483647 w 264"/>
                <a:gd name="T51" fmla="*/ 2147483647 h 289"/>
                <a:gd name="T52" fmla="*/ 2147483647 w 264"/>
                <a:gd name="T53" fmla="*/ 2147483647 h 289"/>
                <a:gd name="T54" fmla="*/ 2147483647 w 264"/>
                <a:gd name="T55" fmla="*/ 2147483647 h 289"/>
                <a:gd name="T56" fmla="*/ 2147483647 w 264"/>
                <a:gd name="T57" fmla="*/ 2147483647 h 289"/>
                <a:gd name="T58" fmla="*/ 2147483647 w 264"/>
                <a:gd name="T59" fmla="*/ 2147483647 h 289"/>
                <a:gd name="T60" fmla="*/ 2147483647 w 264"/>
                <a:gd name="T61" fmla="*/ 2147483647 h 289"/>
                <a:gd name="T62" fmla="*/ 2147483647 w 264"/>
                <a:gd name="T63" fmla="*/ 2147483647 h 289"/>
                <a:gd name="T64" fmla="*/ 2147483647 w 264"/>
                <a:gd name="T65" fmla="*/ 2147483647 h 289"/>
                <a:gd name="T66" fmla="*/ 0 w 264"/>
                <a:gd name="T67" fmla="*/ 2147483647 h 289"/>
                <a:gd name="T68" fmla="*/ 2147483647 w 264"/>
                <a:gd name="T69" fmla="*/ 2147483647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64"/>
                <a:gd name="T106" fmla="*/ 0 h 289"/>
                <a:gd name="T107" fmla="*/ 264 w 264"/>
                <a:gd name="T108" fmla="*/ 289 h 28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6" name="Freeform 265"/>
            <p:cNvSpPr>
              <a:spLocks/>
            </p:cNvSpPr>
            <p:nvPr/>
          </p:nvSpPr>
          <p:spPr bwMode="auto">
            <a:xfrm>
              <a:off x="8029575" y="3063875"/>
              <a:ext cx="61913" cy="306388"/>
            </a:xfrm>
            <a:custGeom>
              <a:avLst/>
              <a:gdLst>
                <a:gd name="T0" fmla="*/ 2147483647 w 48"/>
                <a:gd name="T1" fmla="*/ 2147483647 h 234"/>
                <a:gd name="T2" fmla="*/ 2147483647 w 48"/>
                <a:gd name="T3" fmla="*/ 2147483647 h 234"/>
                <a:gd name="T4" fmla="*/ 2147483647 w 48"/>
                <a:gd name="T5" fmla="*/ 2147483647 h 234"/>
                <a:gd name="T6" fmla="*/ 0 w 48"/>
                <a:gd name="T7" fmla="*/ 2147483647 h 234"/>
                <a:gd name="T8" fmla="*/ 2147483647 w 48"/>
                <a:gd name="T9" fmla="*/ 2147483647 h 234"/>
                <a:gd name="T10" fmla="*/ 2147483647 w 48"/>
                <a:gd name="T11" fmla="*/ 0 h 234"/>
                <a:gd name="T12" fmla="*/ 2147483647 w 48"/>
                <a:gd name="T13" fmla="*/ 2147483647 h 234"/>
                <a:gd name="T14" fmla="*/ 2147483647 w 48"/>
                <a:gd name="T15" fmla="*/ 2147483647 h 234"/>
                <a:gd name="T16" fmla="*/ 2147483647 w 48"/>
                <a:gd name="T17" fmla="*/ 2147483647 h 234"/>
                <a:gd name="T18" fmla="*/ 2147483647 w 48"/>
                <a:gd name="T19" fmla="*/ 2147483647 h 234"/>
                <a:gd name="T20" fmla="*/ 2147483647 w 48"/>
                <a:gd name="T21" fmla="*/ 2147483647 h 234"/>
                <a:gd name="T22" fmla="*/ 2147483647 w 48"/>
                <a:gd name="T23" fmla="*/ 2147483647 h 234"/>
                <a:gd name="T24" fmla="*/ 2147483647 w 48"/>
                <a:gd name="T25" fmla="*/ 2147483647 h 234"/>
                <a:gd name="T26" fmla="*/ 2147483647 w 48"/>
                <a:gd name="T27" fmla="*/ 214748364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234"/>
                <a:gd name="T44" fmla="*/ 48 w 48"/>
                <a:gd name="T45" fmla="*/ 234 h 2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7" name="Freeform 272"/>
            <p:cNvSpPr>
              <a:spLocks/>
            </p:cNvSpPr>
            <p:nvPr/>
          </p:nvSpPr>
          <p:spPr bwMode="auto">
            <a:xfrm>
              <a:off x="7478713" y="4189413"/>
              <a:ext cx="141287" cy="195262"/>
            </a:xfrm>
            <a:custGeom>
              <a:avLst/>
              <a:gdLst>
                <a:gd name="T0" fmla="*/ 2147483647 w 108"/>
                <a:gd name="T1" fmla="*/ 2147483647 h 151"/>
                <a:gd name="T2" fmla="*/ 0 w 108"/>
                <a:gd name="T3" fmla="*/ 2147483647 h 151"/>
                <a:gd name="T4" fmla="*/ 2147483647 w 108"/>
                <a:gd name="T5" fmla="*/ 2147483647 h 151"/>
                <a:gd name="T6" fmla="*/ 2147483647 w 108"/>
                <a:gd name="T7" fmla="*/ 2147483647 h 151"/>
                <a:gd name="T8" fmla="*/ 2147483647 w 108"/>
                <a:gd name="T9" fmla="*/ 2147483647 h 151"/>
                <a:gd name="T10" fmla="*/ 2147483647 w 108"/>
                <a:gd name="T11" fmla="*/ 2147483647 h 151"/>
                <a:gd name="T12" fmla="*/ 2147483647 w 108"/>
                <a:gd name="T13" fmla="*/ 2147483647 h 151"/>
                <a:gd name="T14" fmla="*/ 2147483647 w 108"/>
                <a:gd name="T15" fmla="*/ 2147483647 h 151"/>
                <a:gd name="T16" fmla="*/ 2147483647 w 108"/>
                <a:gd name="T17" fmla="*/ 2147483647 h 151"/>
                <a:gd name="T18" fmla="*/ 2147483647 w 108"/>
                <a:gd name="T19" fmla="*/ 2147483647 h 151"/>
                <a:gd name="T20" fmla="*/ 2147483647 w 108"/>
                <a:gd name="T21" fmla="*/ 2147483647 h 151"/>
                <a:gd name="T22" fmla="*/ 2147483647 w 108"/>
                <a:gd name="T23" fmla="*/ 2147483647 h 151"/>
                <a:gd name="T24" fmla="*/ 2147483647 w 108"/>
                <a:gd name="T25" fmla="*/ 2147483647 h 151"/>
                <a:gd name="T26" fmla="*/ 2147483647 w 108"/>
                <a:gd name="T27" fmla="*/ 0 h 151"/>
                <a:gd name="T28" fmla="*/ 2147483647 w 108"/>
                <a:gd name="T29" fmla="*/ 2147483647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8"/>
                <a:gd name="T46" fmla="*/ 0 h 151"/>
                <a:gd name="T47" fmla="*/ 108 w 108"/>
                <a:gd name="T48" fmla="*/ 151 h 15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8" name="Freeform 273"/>
            <p:cNvSpPr>
              <a:spLocks/>
            </p:cNvSpPr>
            <p:nvPr/>
          </p:nvSpPr>
          <p:spPr bwMode="auto">
            <a:xfrm>
              <a:off x="7535863" y="4416425"/>
              <a:ext cx="115887" cy="92075"/>
            </a:xfrm>
            <a:custGeom>
              <a:avLst/>
              <a:gdLst>
                <a:gd name="T0" fmla="*/ 0 w 90"/>
                <a:gd name="T1" fmla="*/ 2147483647 h 72"/>
                <a:gd name="T2" fmla="*/ 2147483647 w 90"/>
                <a:gd name="T3" fmla="*/ 2147483647 h 72"/>
                <a:gd name="T4" fmla="*/ 2147483647 w 90"/>
                <a:gd name="T5" fmla="*/ 2147483647 h 72"/>
                <a:gd name="T6" fmla="*/ 2147483647 w 90"/>
                <a:gd name="T7" fmla="*/ 0 h 72"/>
                <a:gd name="T8" fmla="*/ 2147483647 w 90"/>
                <a:gd name="T9" fmla="*/ 2147483647 h 72"/>
                <a:gd name="T10" fmla="*/ 2147483647 w 90"/>
                <a:gd name="T11" fmla="*/ 2147483647 h 72"/>
                <a:gd name="T12" fmla="*/ 2147483647 w 90"/>
                <a:gd name="T13" fmla="*/ 2147483647 h 72"/>
                <a:gd name="T14" fmla="*/ 2147483647 w 90"/>
                <a:gd name="T15" fmla="*/ 2147483647 h 72"/>
                <a:gd name="T16" fmla="*/ 2147483647 w 90"/>
                <a:gd name="T17" fmla="*/ 2147483647 h 72"/>
                <a:gd name="T18" fmla="*/ 0 w 90"/>
                <a:gd name="T19" fmla="*/ 2147483647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72"/>
                <a:gd name="T32" fmla="*/ 90 w 90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9" name="Freeform 333"/>
            <p:cNvSpPr>
              <a:spLocks/>
            </p:cNvSpPr>
            <p:nvPr/>
          </p:nvSpPr>
          <p:spPr bwMode="auto">
            <a:xfrm>
              <a:off x="6692900" y="3143250"/>
              <a:ext cx="777875" cy="390525"/>
            </a:xfrm>
            <a:custGeom>
              <a:avLst/>
              <a:gdLst>
                <a:gd name="T0" fmla="*/ 2147483647 w 595"/>
                <a:gd name="T1" fmla="*/ 2147483647 h 301"/>
                <a:gd name="T2" fmla="*/ 2147483647 w 595"/>
                <a:gd name="T3" fmla="*/ 2147483647 h 301"/>
                <a:gd name="T4" fmla="*/ 2147483647 w 595"/>
                <a:gd name="T5" fmla="*/ 2147483647 h 301"/>
                <a:gd name="T6" fmla="*/ 2147483647 w 595"/>
                <a:gd name="T7" fmla="*/ 2147483647 h 301"/>
                <a:gd name="T8" fmla="*/ 2147483647 w 595"/>
                <a:gd name="T9" fmla="*/ 2147483647 h 301"/>
                <a:gd name="T10" fmla="*/ 2147483647 w 595"/>
                <a:gd name="T11" fmla="*/ 2147483647 h 301"/>
                <a:gd name="T12" fmla="*/ 2147483647 w 595"/>
                <a:gd name="T13" fmla="*/ 2147483647 h 301"/>
                <a:gd name="T14" fmla="*/ 2147483647 w 595"/>
                <a:gd name="T15" fmla="*/ 2147483647 h 301"/>
                <a:gd name="T16" fmla="*/ 2147483647 w 595"/>
                <a:gd name="T17" fmla="*/ 2147483647 h 301"/>
                <a:gd name="T18" fmla="*/ 2147483647 w 595"/>
                <a:gd name="T19" fmla="*/ 2147483647 h 301"/>
                <a:gd name="T20" fmla="*/ 2147483647 w 595"/>
                <a:gd name="T21" fmla="*/ 2147483647 h 301"/>
                <a:gd name="T22" fmla="*/ 2147483647 w 595"/>
                <a:gd name="T23" fmla="*/ 2147483647 h 301"/>
                <a:gd name="T24" fmla="*/ 2147483647 w 595"/>
                <a:gd name="T25" fmla="*/ 2147483647 h 301"/>
                <a:gd name="T26" fmla="*/ 2147483647 w 595"/>
                <a:gd name="T27" fmla="*/ 2147483647 h 301"/>
                <a:gd name="T28" fmla="*/ 2147483647 w 595"/>
                <a:gd name="T29" fmla="*/ 2147483647 h 301"/>
                <a:gd name="T30" fmla="*/ 2147483647 w 595"/>
                <a:gd name="T31" fmla="*/ 2147483647 h 301"/>
                <a:gd name="T32" fmla="*/ 2147483647 w 595"/>
                <a:gd name="T33" fmla="*/ 2147483647 h 301"/>
                <a:gd name="T34" fmla="*/ 2147483647 w 595"/>
                <a:gd name="T35" fmla="*/ 2147483647 h 301"/>
                <a:gd name="T36" fmla="*/ 2147483647 w 595"/>
                <a:gd name="T37" fmla="*/ 2147483647 h 301"/>
                <a:gd name="T38" fmla="*/ 2147483647 w 595"/>
                <a:gd name="T39" fmla="*/ 2147483647 h 301"/>
                <a:gd name="T40" fmla="*/ 2147483647 w 595"/>
                <a:gd name="T41" fmla="*/ 2147483647 h 301"/>
                <a:gd name="T42" fmla="*/ 2147483647 w 595"/>
                <a:gd name="T43" fmla="*/ 0 h 301"/>
                <a:gd name="T44" fmla="*/ 2147483647 w 595"/>
                <a:gd name="T45" fmla="*/ 2147483647 h 301"/>
                <a:gd name="T46" fmla="*/ 2147483647 w 595"/>
                <a:gd name="T47" fmla="*/ 2147483647 h 301"/>
                <a:gd name="T48" fmla="*/ 2147483647 w 595"/>
                <a:gd name="T49" fmla="*/ 2147483647 h 301"/>
                <a:gd name="T50" fmla="*/ 2147483647 w 595"/>
                <a:gd name="T51" fmla="*/ 2147483647 h 301"/>
                <a:gd name="T52" fmla="*/ 2147483647 w 595"/>
                <a:gd name="T53" fmla="*/ 2147483647 h 301"/>
                <a:gd name="T54" fmla="*/ 0 w 595"/>
                <a:gd name="T55" fmla="*/ 2147483647 h 301"/>
                <a:gd name="T56" fmla="*/ 2147483647 w 595"/>
                <a:gd name="T57" fmla="*/ 2147483647 h 301"/>
                <a:gd name="T58" fmla="*/ 2147483647 w 595"/>
                <a:gd name="T59" fmla="*/ 2147483647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95"/>
                <a:gd name="T91" fmla="*/ 0 h 301"/>
                <a:gd name="T92" fmla="*/ 595 w 595"/>
                <a:gd name="T93" fmla="*/ 301 h 30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0" name="Line 449"/>
            <p:cNvSpPr>
              <a:spLocks noChangeShapeType="1"/>
            </p:cNvSpPr>
            <p:nvPr/>
          </p:nvSpPr>
          <p:spPr bwMode="auto">
            <a:xfrm>
              <a:off x="7440613" y="4206875"/>
              <a:ext cx="0" cy="0"/>
            </a:xfrm>
            <a:prstGeom prst="line">
              <a:avLst/>
            </a:prstGeom>
            <a:noFill/>
            <a:ln w="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1" name="Freeform 506"/>
            <p:cNvSpPr>
              <a:spLocks/>
            </p:cNvSpPr>
            <p:nvPr/>
          </p:nvSpPr>
          <p:spPr bwMode="auto">
            <a:xfrm>
              <a:off x="7589838" y="3492500"/>
              <a:ext cx="123825" cy="155575"/>
            </a:xfrm>
            <a:custGeom>
              <a:avLst/>
              <a:gdLst>
                <a:gd name="T0" fmla="*/ 2147483647 w 78"/>
                <a:gd name="T1" fmla="*/ 2147483647 h 98"/>
                <a:gd name="T2" fmla="*/ 2147483647 w 78"/>
                <a:gd name="T3" fmla="*/ 2147483647 h 98"/>
                <a:gd name="T4" fmla="*/ 2147483647 w 78"/>
                <a:gd name="T5" fmla="*/ 2147483647 h 98"/>
                <a:gd name="T6" fmla="*/ 2147483647 w 78"/>
                <a:gd name="T7" fmla="*/ 2147483647 h 98"/>
                <a:gd name="T8" fmla="*/ 0 w 78"/>
                <a:gd name="T9" fmla="*/ 2147483647 h 98"/>
                <a:gd name="T10" fmla="*/ 0 w 78"/>
                <a:gd name="T11" fmla="*/ 2147483647 h 98"/>
                <a:gd name="T12" fmla="*/ 2147483647 w 78"/>
                <a:gd name="T13" fmla="*/ 2147483647 h 98"/>
                <a:gd name="T14" fmla="*/ 2147483647 w 78"/>
                <a:gd name="T15" fmla="*/ 2147483647 h 98"/>
                <a:gd name="T16" fmla="*/ 2147483647 w 78"/>
                <a:gd name="T17" fmla="*/ 2147483647 h 98"/>
                <a:gd name="T18" fmla="*/ 2147483647 w 78"/>
                <a:gd name="T19" fmla="*/ 2147483647 h 98"/>
                <a:gd name="T20" fmla="*/ 2147483647 w 78"/>
                <a:gd name="T21" fmla="*/ 2147483647 h 98"/>
                <a:gd name="T22" fmla="*/ 2147483647 w 78"/>
                <a:gd name="T23" fmla="*/ 2147483647 h 98"/>
                <a:gd name="T24" fmla="*/ 2147483647 w 78"/>
                <a:gd name="T25" fmla="*/ 2147483647 h 98"/>
                <a:gd name="T26" fmla="*/ 2147483647 w 78"/>
                <a:gd name="T27" fmla="*/ 2147483647 h 98"/>
                <a:gd name="T28" fmla="*/ 2147483647 w 78"/>
                <a:gd name="T29" fmla="*/ 2147483647 h 98"/>
                <a:gd name="T30" fmla="*/ 2147483647 w 78"/>
                <a:gd name="T31" fmla="*/ 2147483647 h 98"/>
                <a:gd name="T32" fmla="*/ 2147483647 w 78"/>
                <a:gd name="T33" fmla="*/ 2147483647 h 98"/>
                <a:gd name="T34" fmla="*/ 2147483647 w 78"/>
                <a:gd name="T35" fmla="*/ 2147483647 h 98"/>
                <a:gd name="T36" fmla="*/ 2147483647 w 78"/>
                <a:gd name="T37" fmla="*/ 2147483647 h 98"/>
                <a:gd name="T38" fmla="*/ 2147483647 w 78"/>
                <a:gd name="T39" fmla="*/ 2147483647 h 98"/>
                <a:gd name="T40" fmla="*/ 2147483647 w 78"/>
                <a:gd name="T41" fmla="*/ 2147483647 h 98"/>
                <a:gd name="T42" fmla="*/ 2147483647 w 78"/>
                <a:gd name="T43" fmla="*/ 2147483647 h 98"/>
                <a:gd name="T44" fmla="*/ 2147483647 w 78"/>
                <a:gd name="T45" fmla="*/ 2147483647 h 98"/>
                <a:gd name="T46" fmla="*/ 2147483647 w 78"/>
                <a:gd name="T47" fmla="*/ 2147483647 h 98"/>
                <a:gd name="T48" fmla="*/ 2147483647 w 78"/>
                <a:gd name="T49" fmla="*/ 2147483647 h 98"/>
                <a:gd name="T50" fmla="*/ 2147483647 w 78"/>
                <a:gd name="T51" fmla="*/ 2147483647 h 98"/>
                <a:gd name="T52" fmla="*/ 2147483647 w 78"/>
                <a:gd name="T53" fmla="*/ 2147483647 h 98"/>
                <a:gd name="T54" fmla="*/ 2147483647 w 78"/>
                <a:gd name="T55" fmla="*/ 2147483647 h 98"/>
                <a:gd name="T56" fmla="*/ 2147483647 w 78"/>
                <a:gd name="T57" fmla="*/ 2147483647 h 98"/>
                <a:gd name="T58" fmla="*/ 2147483647 w 78"/>
                <a:gd name="T59" fmla="*/ 2147483647 h 98"/>
                <a:gd name="T60" fmla="*/ 2147483647 w 78"/>
                <a:gd name="T61" fmla="*/ 2147483647 h 98"/>
                <a:gd name="T62" fmla="*/ 2147483647 w 78"/>
                <a:gd name="T63" fmla="*/ 0 h 98"/>
                <a:gd name="T64" fmla="*/ 2147483647 w 78"/>
                <a:gd name="T65" fmla="*/ 2147483647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8"/>
                <a:gd name="T100" fmla="*/ 0 h 98"/>
                <a:gd name="T101" fmla="*/ 78 w 78"/>
                <a:gd name="T102" fmla="*/ 98 h 9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" name="Freeform 517"/>
            <p:cNvSpPr>
              <a:spLocks/>
            </p:cNvSpPr>
            <p:nvPr/>
          </p:nvSpPr>
          <p:spPr bwMode="auto">
            <a:xfrm>
              <a:off x="7637463" y="3632200"/>
              <a:ext cx="85725" cy="104775"/>
            </a:xfrm>
            <a:custGeom>
              <a:avLst/>
              <a:gdLst>
                <a:gd name="T0" fmla="*/ 2147483647 w 54"/>
                <a:gd name="T1" fmla="*/ 2147483647 h 66"/>
                <a:gd name="T2" fmla="*/ 2147483647 w 54"/>
                <a:gd name="T3" fmla="*/ 2147483647 h 66"/>
                <a:gd name="T4" fmla="*/ 2147483647 w 54"/>
                <a:gd name="T5" fmla="*/ 2147483647 h 66"/>
                <a:gd name="T6" fmla="*/ 2147483647 w 54"/>
                <a:gd name="T7" fmla="*/ 2147483647 h 66"/>
                <a:gd name="T8" fmla="*/ 0 w 54"/>
                <a:gd name="T9" fmla="*/ 2147483647 h 66"/>
                <a:gd name="T10" fmla="*/ 0 w 54"/>
                <a:gd name="T11" fmla="*/ 2147483647 h 66"/>
                <a:gd name="T12" fmla="*/ 2147483647 w 54"/>
                <a:gd name="T13" fmla="*/ 2147483647 h 66"/>
                <a:gd name="T14" fmla="*/ 2147483647 w 54"/>
                <a:gd name="T15" fmla="*/ 2147483647 h 66"/>
                <a:gd name="T16" fmla="*/ 2147483647 w 54"/>
                <a:gd name="T17" fmla="*/ 2147483647 h 66"/>
                <a:gd name="T18" fmla="*/ 2147483647 w 54"/>
                <a:gd name="T19" fmla="*/ 2147483647 h 66"/>
                <a:gd name="T20" fmla="*/ 2147483647 w 54"/>
                <a:gd name="T21" fmla="*/ 2147483647 h 66"/>
                <a:gd name="T22" fmla="*/ 2147483647 w 54"/>
                <a:gd name="T23" fmla="*/ 2147483647 h 66"/>
                <a:gd name="T24" fmla="*/ 2147483647 w 54"/>
                <a:gd name="T25" fmla="*/ 2147483647 h 66"/>
                <a:gd name="T26" fmla="*/ 2147483647 w 54"/>
                <a:gd name="T27" fmla="*/ 0 h 66"/>
                <a:gd name="T28" fmla="*/ 2147483647 w 54"/>
                <a:gd name="T29" fmla="*/ 2147483647 h 66"/>
                <a:gd name="T30" fmla="*/ 2147483647 w 54"/>
                <a:gd name="T31" fmla="*/ 2147483647 h 66"/>
                <a:gd name="T32" fmla="*/ 2147483647 w 54"/>
                <a:gd name="T33" fmla="*/ 2147483647 h 66"/>
                <a:gd name="T34" fmla="*/ 2147483647 w 54"/>
                <a:gd name="T35" fmla="*/ 2147483647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66"/>
                <a:gd name="T56" fmla="*/ 54 w 54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3" name="Freeform 411"/>
            <p:cNvSpPr>
              <a:spLocks/>
            </p:cNvSpPr>
            <p:nvPr/>
          </p:nvSpPr>
          <p:spPr bwMode="auto">
            <a:xfrm>
              <a:off x="2919413" y="5365750"/>
              <a:ext cx="127000" cy="166688"/>
            </a:xfrm>
            <a:custGeom>
              <a:avLst/>
              <a:gdLst>
                <a:gd name="T0" fmla="*/ 2147483647 w 102"/>
                <a:gd name="T1" fmla="*/ 2147483647 h 114"/>
                <a:gd name="T2" fmla="*/ 2147483647 w 102"/>
                <a:gd name="T3" fmla="*/ 2147483647 h 114"/>
                <a:gd name="T4" fmla="*/ 2147483647 w 102"/>
                <a:gd name="T5" fmla="*/ 0 h 114"/>
                <a:gd name="T6" fmla="*/ 2147483647 w 102"/>
                <a:gd name="T7" fmla="*/ 2147483647 h 114"/>
                <a:gd name="T8" fmla="*/ 0 w 102"/>
                <a:gd name="T9" fmla="*/ 2147483647 h 114"/>
                <a:gd name="T10" fmla="*/ 0 w 102"/>
                <a:gd name="T11" fmla="*/ 2147483647 h 114"/>
                <a:gd name="T12" fmla="*/ 2147483647 w 102"/>
                <a:gd name="T13" fmla="*/ 2147483647 h 114"/>
                <a:gd name="T14" fmla="*/ 2147483647 w 102"/>
                <a:gd name="T15" fmla="*/ 2147483647 h 114"/>
                <a:gd name="T16" fmla="*/ 2147483647 w 102"/>
                <a:gd name="T17" fmla="*/ 2147483647 h 114"/>
                <a:gd name="T18" fmla="*/ 2147483647 w 102"/>
                <a:gd name="T19" fmla="*/ 2147483647 h 114"/>
                <a:gd name="T20" fmla="*/ 2147483647 w 102"/>
                <a:gd name="T21" fmla="*/ 2147483647 h 114"/>
                <a:gd name="T22" fmla="*/ 2147483647 w 102"/>
                <a:gd name="T23" fmla="*/ 2147483647 h 114"/>
                <a:gd name="T24" fmla="*/ 2147483647 w 102"/>
                <a:gd name="T25" fmla="*/ 2147483647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14"/>
                <a:gd name="T41" fmla="*/ 102 w 102"/>
                <a:gd name="T42" fmla="*/ 114 h 1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4" name="Freeform 420"/>
            <p:cNvSpPr>
              <a:spLocks/>
            </p:cNvSpPr>
            <p:nvPr/>
          </p:nvSpPr>
          <p:spPr bwMode="auto">
            <a:xfrm>
              <a:off x="2371725" y="4675188"/>
              <a:ext cx="320675" cy="392112"/>
            </a:xfrm>
            <a:custGeom>
              <a:avLst/>
              <a:gdLst>
                <a:gd name="T0" fmla="*/ 2147483647 w 240"/>
                <a:gd name="T1" fmla="*/ 2147483647 h 337"/>
                <a:gd name="T2" fmla="*/ 2147483647 w 240"/>
                <a:gd name="T3" fmla="*/ 2147483647 h 337"/>
                <a:gd name="T4" fmla="*/ 2147483647 w 240"/>
                <a:gd name="T5" fmla="*/ 2147483647 h 337"/>
                <a:gd name="T6" fmla="*/ 2147483647 w 240"/>
                <a:gd name="T7" fmla="*/ 2147483647 h 337"/>
                <a:gd name="T8" fmla="*/ 2147483647 w 240"/>
                <a:gd name="T9" fmla="*/ 2147483647 h 337"/>
                <a:gd name="T10" fmla="*/ 2147483647 w 240"/>
                <a:gd name="T11" fmla="*/ 2147483647 h 337"/>
                <a:gd name="T12" fmla="*/ 2147483647 w 240"/>
                <a:gd name="T13" fmla="*/ 2147483647 h 337"/>
                <a:gd name="T14" fmla="*/ 2147483647 w 240"/>
                <a:gd name="T15" fmla="*/ 2147483647 h 337"/>
                <a:gd name="T16" fmla="*/ 2147483647 w 240"/>
                <a:gd name="T17" fmla="*/ 2147483647 h 337"/>
                <a:gd name="T18" fmla="*/ 2147483647 w 240"/>
                <a:gd name="T19" fmla="*/ 2147483647 h 337"/>
                <a:gd name="T20" fmla="*/ 2147483647 w 240"/>
                <a:gd name="T21" fmla="*/ 2147483647 h 337"/>
                <a:gd name="T22" fmla="*/ 2147483647 w 240"/>
                <a:gd name="T23" fmla="*/ 2147483647 h 337"/>
                <a:gd name="T24" fmla="*/ 2147483647 w 240"/>
                <a:gd name="T25" fmla="*/ 2147483647 h 337"/>
                <a:gd name="T26" fmla="*/ 2147483647 w 240"/>
                <a:gd name="T27" fmla="*/ 0 h 337"/>
                <a:gd name="T28" fmla="*/ 2147483647 w 240"/>
                <a:gd name="T29" fmla="*/ 0 h 337"/>
                <a:gd name="T30" fmla="*/ 2147483647 w 240"/>
                <a:gd name="T31" fmla="*/ 2147483647 h 337"/>
                <a:gd name="T32" fmla="*/ 2147483647 w 240"/>
                <a:gd name="T33" fmla="*/ 2147483647 h 337"/>
                <a:gd name="T34" fmla="*/ 2147483647 w 240"/>
                <a:gd name="T35" fmla="*/ 2147483647 h 337"/>
                <a:gd name="T36" fmla="*/ 2147483647 w 240"/>
                <a:gd name="T37" fmla="*/ 2147483647 h 337"/>
                <a:gd name="T38" fmla="*/ 2147483647 w 240"/>
                <a:gd name="T39" fmla="*/ 2147483647 h 337"/>
                <a:gd name="T40" fmla="*/ 2147483647 w 240"/>
                <a:gd name="T41" fmla="*/ 2147483647 h 337"/>
                <a:gd name="T42" fmla="*/ 0 w 240"/>
                <a:gd name="T43" fmla="*/ 2147483647 h 337"/>
                <a:gd name="T44" fmla="*/ 2147483647 w 240"/>
                <a:gd name="T45" fmla="*/ 2147483647 h 337"/>
                <a:gd name="T46" fmla="*/ 2147483647 w 240"/>
                <a:gd name="T47" fmla="*/ 2147483647 h 337"/>
                <a:gd name="T48" fmla="*/ 2147483647 w 240"/>
                <a:gd name="T49" fmla="*/ 2147483647 h 337"/>
                <a:gd name="T50" fmla="*/ 2147483647 w 240"/>
                <a:gd name="T51" fmla="*/ 2147483647 h 337"/>
                <a:gd name="T52" fmla="*/ 2147483647 w 240"/>
                <a:gd name="T53" fmla="*/ 2147483647 h 337"/>
                <a:gd name="T54" fmla="*/ 2147483647 w 240"/>
                <a:gd name="T55" fmla="*/ 2147483647 h 337"/>
                <a:gd name="T56" fmla="*/ 2147483647 w 240"/>
                <a:gd name="T57" fmla="*/ 2147483647 h 337"/>
                <a:gd name="T58" fmla="*/ 2147483647 w 240"/>
                <a:gd name="T59" fmla="*/ 2147483647 h 337"/>
                <a:gd name="T60" fmla="*/ 2147483647 w 240"/>
                <a:gd name="T61" fmla="*/ 2147483647 h 337"/>
                <a:gd name="T62" fmla="*/ 2147483647 w 240"/>
                <a:gd name="T63" fmla="*/ 2147483647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0"/>
                <a:gd name="T97" fmla="*/ 0 h 337"/>
                <a:gd name="T98" fmla="*/ 240 w 240"/>
                <a:gd name="T99" fmla="*/ 337 h 33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5" name="Freeform 413"/>
            <p:cNvSpPr>
              <a:spLocks/>
            </p:cNvSpPr>
            <p:nvPr/>
          </p:nvSpPr>
          <p:spPr bwMode="auto">
            <a:xfrm>
              <a:off x="2576513" y="4551363"/>
              <a:ext cx="884237" cy="911225"/>
            </a:xfrm>
            <a:custGeom>
              <a:avLst/>
              <a:gdLst>
                <a:gd name="T0" fmla="*/ 2147483647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2147483647 h 10000"/>
                <a:gd name="T32" fmla="*/ 2147483647 w 10000"/>
                <a:gd name="T33" fmla="*/ 2147483647 h 10000"/>
                <a:gd name="T34" fmla="*/ 2147483647 w 10000"/>
                <a:gd name="T35" fmla="*/ 2147483647 h 10000"/>
                <a:gd name="T36" fmla="*/ 2147483647 w 10000"/>
                <a:gd name="T37" fmla="*/ 2147483647 h 10000"/>
                <a:gd name="T38" fmla="*/ 2147483647 w 10000"/>
                <a:gd name="T39" fmla="*/ 2147483647 h 10000"/>
                <a:gd name="T40" fmla="*/ 2147483647 w 10000"/>
                <a:gd name="T41" fmla="*/ 2147483647 h 10000"/>
                <a:gd name="T42" fmla="*/ 2147483647 w 10000"/>
                <a:gd name="T43" fmla="*/ 2147483647 h 10000"/>
                <a:gd name="T44" fmla="*/ 2147483647 w 10000"/>
                <a:gd name="T45" fmla="*/ 2147483647 h 10000"/>
                <a:gd name="T46" fmla="*/ 2147483647 w 10000"/>
                <a:gd name="T47" fmla="*/ 2147483647 h 10000"/>
                <a:gd name="T48" fmla="*/ 2147483647 w 10000"/>
                <a:gd name="T49" fmla="*/ 0 h 10000"/>
                <a:gd name="T50" fmla="*/ 2147483647 w 10000"/>
                <a:gd name="T51" fmla="*/ 2147483647 h 10000"/>
                <a:gd name="T52" fmla="*/ 2147483647 w 10000"/>
                <a:gd name="T53" fmla="*/ 2147483647 h 10000"/>
                <a:gd name="T54" fmla="*/ 2147483647 w 10000"/>
                <a:gd name="T55" fmla="*/ 2147483647 h 10000"/>
                <a:gd name="T56" fmla="*/ 2147483647 w 10000"/>
                <a:gd name="T57" fmla="*/ 2147483647 h 10000"/>
                <a:gd name="T58" fmla="*/ 2147483647 w 10000"/>
                <a:gd name="T59" fmla="*/ 2147483647 h 10000"/>
                <a:gd name="T60" fmla="*/ 2147483647 w 10000"/>
                <a:gd name="T61" fmla="*/ 2147483647 h 10000"/>
                <a:gd name="T62" fmla="*/ 0 w 10000"/>
                <a:gd name="T63" fmla="*/ 2147483647 h 10000"/>
                <a:gd name="T64" fmla="*/ 2147483647 w 10000"/>
                <a:gd name="T65" fmla="*/ 2147483647 h 10000"/>
                <a:gd name="T66" fmla="*/ 2147483647 w 10000"/>
                <a:gd name="T67" fmla="*/ 2147483647 h 10000"/>
                <a:gd name="T68" fmla="*/ 2147483647 w 10000"/>
                <a:gd name="T69" fmla="*/ 2147483647 h 10000"/>
                <a:gd name="T70" fmla="*/ 2147483647 w 10000"/>
                <a:gd name="T71" fmla="*/ 2147483647 h 10000"/>
                <a:gd name="T72" fmla="*/ 2147483647 w 10000"/>
                <a:gd name="T73" fmla="*/ 2147483647 h 10000"/>
                <a:gd name="T74" fmla="*/ 2147483647 w 10000"/>
                <a:gd name="T75" fmla="*/ 2147483647 h 10000"/>
                <a:gd name="T76" fmla="*/ 2147483647 w 10000"/>
                <a:gd name="T77" fmla="*/ 2147483647 h 10000"/>
                <a:gd name="T78" fmla="*/ 2147483647 w 10000"/>
                <a:gd name="T79" fmla="*/ 2147483647 h 10000"/>
                <a:gd name="T80" fmla="*/ 2147483647 w 10000"/>
                <a:gd name="T81" fmla="*/ 2147483647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000"/>
                <a:gd name="T124" fmla="*/ 0 h 10000"/>
                <a:gd name="T125" fmla="*/ 10000 w 10000"/>
                <a:gd name="T126" fmla="*/ 10000 h 1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6" name="Freeform 409"/>
            <p:cNvSpPr>
              <a:spLocks/>
            </p:cNvSpPr>
            <p:nvPr/>
          </p:nvSpPr>
          <p:spPr bwMode="auto">
            <a:xfrm>
              <a:off x="2563813" y="5153025"/>
              <a:ext cx="473075" cy="947738"/>
            </a:xfrm>
            <a:custGeom>
              <a:avLst/>
              <a:gdLst>
                <a:gd name="T0" fmla="*/ 2147483647 w 10000"/>
                <a:gd name="T1" fmla="*/ 2147483647 h 10001"/>
                <a:gd name="T2" fmla="*/ 2147483647 w 10000"/>
                <a:gd name="T3" fmla="*/ 2147483647 h 10001"/>
                <a:gd name="T4" fmla="*/ 2147483647 w 10000"/>
                <a:gd name="T5" fmla="*/ 2147483647 h 10001"/>
                <a:gd name="T6" fmla="*/ 2147483647 w 10000"/>
                <a:gd name="T7" fmla="*/ 2147483647 h 10001"/>
                <a:gd name="T8" fmla="*/ 2147483647 w 10000"/>
                <a:gd name="T9" fmla="*/ 2147483647 h 10001"/>
                <a:gd name="T10" fmla="*/ 2147483647 w 10000"/>
                <a:gd name="T11" fmla="*/ 2147483647 h 10001"/>
                <a:gd name="T12" fmla="*/ 2147483647 w 10000"/>
                <a:gd name="T13" fmla="*/ 2147483647 h 10001"/>
                <a:gd name="T14" fmla="*/ 2147483647 w 10000"/>
                <a:gd name="T15" fmla="*/ 2147483647 h 10001"/>
                <a:gd name="T16" fmla="*/ 2147483647 w 10000"/>
                <a:gd name="T17" fmla="*/ 2147483647 h 10001"/>
                <a:gd name="T18" fmla="*/ 2147483647 w 10000"/>
                <a:gd name="T19" fmla="*/ 2147483647 h 10001"/>
                <a:gd name="T20" fmla="*/ 2147483647 w 10000"/>
                <a:gd name="T21" fmla="*/ 2147483647 h 10001"/>
                <a:gd name="T22" fmla="*/ 2147483647 w 10000"/>
                <a:gd name="T23" fmla="*/ 2147483647 h 10001"/>
                <a:gd name="T24" fmla="*/ 2147483647 w 10000"/>
                <a:gd name="T25" fmla="*/ 2147483647 h 10001"/>
                <a:gd name="T26" fmla="*/ 2147483647 w 10000"/>
                <a:gd name="T27" fmla="*/ 2147483647 h 10001"/>
                <a:gd name="T28" fmla="*/ 2147483647 w 10000"/>
                <a:gd name="T29" fmla="*/ 0 h 10001"/>
                <a:gd name="T30" fmla="*/ 2147483647 w 10000"/>
                <a:gd name="T31" fmla="*/ 2147483647 h 10001"/>
                <a:gd name="T32" fmla="*/ 2147483647 w 10000"/>
                <a:gd name="T33" fmla="*/ 2147483647 h 10001"/>
                <a:gd name="T34" fmla="*/ 2147483647 w 10000"/>
                <a:gd name="T35" fmla="*/ 2147483647 h 10001"/>
                <a:gd name="T36" fmla="*/ 2147483647 w 10000"/>
                <a:gd name="T37" fmla="*/ 2147483647 h 10001"/>
                <a:gd name="T38" fmla="*/ 2147483647 w 10000"/>
                <a:gd name="T39" fmla="*/ 2147483647 h 10001"/>
                <a:gd name="T40" fmla="*/ 2147483647 w 10000"/>
                <a:gd name="T41" fmla="*/ 2147483647 h 10001"/>
                <a:gd name="T42" fmla="*/ 2147483647 w 10000"/>
                <a:gd name="T43" fmla="*/ 2147483647 h 10001"/>
                <a:gd name="T44" fmla="*/ 2147483647 w 10000"/>
                <a:gd name="T45" fmla="*/ 2147483647 h 10001"/>
                <a:gd name="T46" fmla="*/ 2147483647 w 10000"/>
                <a:gd name="T47" fmla="*/ 2147483647 h 10001"/>
                <a:gd name="T48" fmla="*/ 2147483647 w 10000"/>
                <a:gd name="T49" fmla="*/ 2147483647 h 10001"/>
                <a:gd name="T50" fmla="*/ 2147483647 w 10000"/>
                <a:gd name="T51" fmla="*/ 2147483647 h 10001"/>
                <a:gd name="T52" fmla="*/ 2147483647 w 10000"/>
                <a:gd name="T53" fmla="*/ 2147483647 h 10001"/>
                <a:gd name="T54" fmla="*/ 2147483647 w 10000"/>
                <a:gd name="T55" fmla="*/ 2147483647 h 10001"/>
                <a:gd name="T56" fmla="*/ 2147483647 w 10000"/>
                <a:gd name="T57" fmla="*/ 2147483647 h 10001"/>
                <a:gd name="T58" fmla="*/ 2147483647 w 10000"/>
                <a:gd name="T59" fmla="*/ 2147483647 h 10001"/>
                <a:gd name="T60" fmla="*/ 2147483647 w 10000"/>
                <a:gd name="T61" fmla="*/ 2147483647 h 10001"/>
                <a:gd name="T62" fmla="*/ 2147483647 w 10000"/>
                <a:gd name="T63" fmla="*/ 2147483647 h 10001"/>
                <a:gd name="T64" fmla="*/ 2147483647 w 10000"/>
                <a:gd name="T65" fmla="*/ 2147483647 h 10001"/>
                <a:gd name="T66" fmla="*/ 0 w 10000"/>
                <a:gd name="T67" fmla="*/ 2147483647 h 10001"/>
                <a:gd name="T68" fmla="*/ 2147483647 w 10000"/>
                <a:gd name="T69" fmla="*/ 2147483647 h 10001"/>
                <a:gd name="T70" fmla="*/ 2147483647 w 10000"/>
                <a:gd name="T71" fmla="*/ 2147483647 h 10001"/>
                <a:gd name="T72" fmla="*/ 2147483647 w 10000"/>
                <a:gd name="T73" fmla="*/ 2147483647 h 10001"/>
                <a:gd name="T74" fmla="*/ 2147483647 w 10000"/>
                <a:gd name="T75" fmla="*/ 2147483647 h 10001"/>
                <a:gd name="T76" fmla="*/ 2147483647 w 10000"/>
                <a:gd name="T77" fmla="*/ 2147483647 h 10001"/>
                <a:gd name="T78" fmla="*/ 2147483647 w 10000"/>
                <a:gd name="T79" fmla="*/ 2147483647 h 10001"/>
                <a:gd name="T80" fmla="*/ 2147483647 w 10000"/>
                <a:gd name="T81" fmla="*/ 2147483647 h 10001"/>
                <a:gd name="T82" fmla="*/ 2147483647 w 10000"/>
                <a:gd name="T83" fmla="*/ 2147483647 h 10001"/>
                <a:gd name="T84" fmla="*/ 2147483647 w 10000"/>
                <a:gd name="T85" fmla="*/ 2147483647 h 10001"/>
                <a:gd name="T86" fmla="*/ 2147483647 w 10000"/>
                <a:gd name="T87" fmla="*/ 2147483647 h 10001"/>
                <a:gd name="T88" fmla="*/ 2147483647 w 10000"/>
                <a:gd name="T89" fmla="*/ 2147483647 h 10001"/>
                <a:gd name="T90" fmla="*/ 2147483647 w 10000"/>
                <a:gd name="T91" fmla="*/ 2147483647 h 10001"/>
                <a:gd name="T92" fmla="*/ 2147483647 w 10000"/>
                <a:gd name="T93" fmla="*/ 2147483647 h 10001"/>
                <a:gd name="T94" fmla="*/ 2147483647 w 10000"/>
                <a:gd name="T95" fmla="*/ 2147483647 h 10001"/>
                <a:gd name="T96" fmla="*/ 2147483647 w 10000"/>
                <a:gd name="T97" fmla="*/ 2147483647 h 10001"/>
                <a:gd name="T98" fmla="*/ 2147483647 w 10000"/>
                <a:gd name="T99" fmla="*/ 2147483647 h 10001"/>
                <a:gd name="T100" fmla="*/ 2147483647 w 10000"/>
                <a:gd name="T101" fmla="*/ 2147483647 h 10001"/>
                <a:gd name="T102" fmla="*/ 2147483647 w 10000"/>
                <a:gd name="T103" fmla="*/ 2147483647 h 10001"/>
                <a:gd name="T104" fmla="*/ 2147483647 w 10000"/>
                <a:gd name="T105" fmla="*/ 2147483647 h 10001"/>
                <a:gd name="T106" fmla="*/ 2147483647 w 10000"/>
                <a:gd name="T107" fmla="*/ 2147483647 h 10001"/>
                <a:gd name="T108" fmla="*/ 2147483647 w 10000"/>
                <a:gd name="T109" fmla="*/ 2147483647 h 10001"/>
                <a:gd name="T110" fmla="*/ 2147483647 w 10000"/>
                <a:gd name="T111" fmla="*/ 2147483647 h 10001"/>
                <a:gd name="T112" fmla="*/ 2147483647 w 10000"/>
                <a:gd name="T113" fmla="*/ 2147483647 h 10001"/>
                <a:gd name="T114" fmla="*/ 2147483647 w 10000"/>
                <a:gd name="T115" fmla="*/ 2147483647 h 10001"/>
                <a:gd name="T116" fmla="*/ 2147483647 w 10000"/>
                <a:gd name="T117" fmla="*/ 2147483647 h 10001"/>
                <a:gd name="T118" fmla="*/ 2147483647 w 10000"/>
                <a:gd name="T119" fmla="*/ 2147483647 h 10001"/>
                <a:gd name="T120" fmla="*/ 2147483647 w 10000"/>
                <a:gd name="T121" fmla="*/ 2147483647 h 10001"/>
                <a:gd name="T122" fmla="*/ 2147483647 w 10000"/>
                <a:gd name="T123" fmla="*/ 2147483647 h 10001"/>
                <a:gd name="T124" fmla="*/ 2147483647 w 10000"/>
                <a:gd name="T125" fmla="*/ 2147483647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000"/>
                <a:gd name="T190" fmla="*/ 0 h 10001"/>
                <a:gd name="T191" fmla="*/ 10000 w 10000"/>
                <a:gd name="T192" fmla="*/ 10001 h 1000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7" name="Freeform 444"/>
            <p:cNvSpPr>
              <a:spLocks/>
            </p:cNvSpPr>
            <p:nvPr/>
          </p:nvSpPr>
          <p:spPr bwMode="auto">
            <a:xfrm>
              <a:off x="2500313" y="5053013"/>
              <a:ext cx="242887" cy="1179512"/>
            </a:xfrm>
            <a:custGeom>
              <a:avLst/>
              <a:gdLst>
                <a:gd name="T0" fmla="*/ 2147483647 w 14463"/>
                <a:gd name="T1" fmla="*/ 2147483647 h 11339"/>
                <a:gd name="T2" fmla="*/ 2147483647 w 14463"/>
                <a:gd name="T3" fmla="*/ 0 h 11339"/>
                <a:gd name="T4" fmla="*/ 2147483647 w 14463"/>
                <a:gd name="T5" fmla="*/ 2147483647 h 11339"/>
                <a:gd name="T6" fmla="*/ 2147483647 w 14463"/>
                <a:gd name="T7" fmla="*/ 2147483647 h 11339"/>
                <a:gd name="T8" fmla="*/ 2147483647 w 14463"/>
                <a:gd name="T9" fmla="*/ 2147483647 h 11339"/>
                <a:gd name="T10" fmla="*/ 2147483647 w 14463"/>
                <a:gd name="T11" fmla="*/ 2147483647 h 11339"/>
                <a:gd name="T12" fmla="*/ 2147483647 w 14463"/>
                <a:gd name="T13" fmla="*/ 2147483647 h 11339"/>
                <a:gd name="T14" fmla="*/ 2147483647 w 14463"/>
                <a:gd name="T15" fmla="*/ 2147483647 h 11339"/>
                <a:gd name="T16" fmla="*/ 2147483647 w 14463"/>
                <a:gd name="T17" fmla="*/ 2147483647 h 11339"/>
                <a:gd name="T18" fmla="*/ 2147483647 w 14463"/>
                <a:gd name="T19" fmla="*/ 2147483647 h 11339"/>
                <a:gd name="T20" fmla="*/ 2147483647 w 14463"/>
                <a:gd name="T21" fmla="*/ 2147483647 h 11339"/>
                <a:gd name="T22" fmla="*/ 2147483647 w 14463"/>
                <a:gd name="T23" fmla="*/ 2147483647 h 11339"/>
                <a:gd name="T24" fmla="*/ 2147483647 w 14463"/>
                <a:gd name="T25" fmla="*/ 2147483647 h 11339"/>
                <a:gd name="T26" fmla="*/ 2147483647 w 14463"/>
                <a:gd name="T27" fmla="*/ 2147483647 h 11339"/>
                <a:gd name="T28" fmla="*/ 2147483647 w 14463"/>
                <a:gd name="T29" fmla="*/ 2147483647 h 11339"/>
                <a:gd name="T30" fmla="*/ 2147483647 w 14463"/>
                <a:gd name="T31" fmla="*/ 2147483647 h 11339"/>
                <a:gd name="T32" fmla="*/ 2147483647 w 14463"/>
                <a:gd name="T33" fmla="*/ 2147483647 h 11339"/>
                <a:gd name="T34" fmla="*/ 2147483647 w 14463"/>
                <a:gd name="T35" fmla="*/ 2147483647 h 11339"/>
                <a:gd name="T36" fmla="*/ 2147483647 w 14463"/>
                <a:gd name="T37" fmla="*/ 2147483647 h 11339"/>
                <a:gd name="T38" fmla="*/ 2147483647 w 14463"/>
                <a:gd name="T39" fmla="*/ 2147483647 h 11339"/>
                <a:gd name="T40" fmla="*/ 2147483647 w 14463"/>
                <a:gd name="T41" fmla="*/ 2147483647 h 11339"/>
                <a:gd name="T42" fmla="*/ 2147483647 w 14463"/>
                <a:gd name="T43" fmla="*/ 2147483647 h 11339"/>
                <a:gd name="T44" fmla="*/ 2147483647 w 14463"/>
                <a:gd name="T45" fmla="*/ 2147483647 h 11339"/>
                <a:gd name="T46" fmla="*/ 2147483647 w 14463"/>
                <a:gd name="T47" fmla="*/ 2147483647 h 11339"/>
                <a:gd name="T48" fmla="*/ 2147483647 w 14463"/>
                <a:gd name="T49" fmla="*/ 2147483647 h 11339"/>
                <a:gd name="T50" fmla="*/ 2147483647 w 14463"/>
                <a:gd name="T51" fmla="*/ 2147483647 h 11339"/>
                <a:gd name="T52" fmla="*/ 2147483647 w 14463"/>
                <a:gd name="T53" fmla="*/ 2147483647 h 11339"/>
                <a:gd name="T54" fmla="*/ 2147483647 w 14463"/>
                <a:gd name="T55" fmla="*/ 2147483647 h 11339"/>
                <a:gd name="T56" fmla="*/ 2147483647 w 14463"/>
                <a:gd name="T57" fmla="*/ 2147483647 h 11339"/>
                <a:gd name="T58" fmla="*/ 2147483647 w 14463"/>
                <a:gd name="T59" fmla="*/ 2147483647 h 11339"/>
                <a:gd name="T60" fmla="*/ 2147483647 w 14463"/>
                <a:gd name="T61" fmla="*/ 2147483647 h 11339"/>
                <a:gd name="T62" fmla="*/ 2147483647 w 14463"/>
                <a:gd name="T63" fmla="*/ 2147483647 h 11339"/>
                <a:gd name="T64" fmla="*/ 0 w 14463"/>
                <a:gd name="T65" fmla="*/ 2147483647 h 11339"/>
                <a:gd name="T66" fmla="*/ 2147483647 w 14463"/>
                <a:gd name="T67" fmla="*/ 2147483647 h 11339"/>
                <a:gd name="T68" fmla="*/ 2147483647 w 14463"/>
                <a:gd name="T69" fmla="*/ 2147483647 h 11339"/>
                <a:gd name="T70" fmla="*/ 2147483647 w 14463"/>
                <a:gd name="T71" fmla="*/ 2147483647 h 11339"/>
                <a:gd name="T72" fmla="*/ 2147483647 w 14463"/>
                <a:gd name="T73" fmla="*/ 2147483647 h 11339"/>
                <a:gd name="T74" fmla="*/ 2147483647 w 14463"/>
                <a:gd name="T75" fmla="*/ 2147483647 h 11339"/>
                <a:gd name="T76" fmla="*/ 2147483647 w 14463"/>
                <a:gd name="T77" fmla="*/ 2147483647 h 11339"/>
                <a:gd name="T78" fmla="*/ 2147483647 w 14463"/>
                <a:gd name="T79" fmla="*/ 2147483647 h 11339"/>
                <a:gd name="T80" fmla="*/ 2147483647 w 14463"/>
                <a:gd name="T81" fmla="*/ 2147483647 h 11339"/>
                <a:gd name="T82" fmla="*/ 2147483647 w 14463"/>
                <a:gd name="T83" fmla="*/ 2147483647 h 11339"/>
                <a:gd name="T84" fmla="*/ 2147483647 w 14463"/>
                <a:gd name="T85" fmla="*/ 2147483647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463"/>
                <a:gd name="T130" fmla="*/ 0 h 11339"/>
                <a:gd name="T131" fmla="*/ 14463 w 14463"/>
                <a:gd name="T132" fmla="*/ 11339 h 1133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8" name="Freeform 410"/>
            <p:cNvSpPr>
              <a:spLocks/>
            </p:cNvSpPr>
            <p:nvPr/>
          </p:nvSpPr>
          <p:spPr bwMode="auto">
            <a:xfrm>
              <a:off x="2820988" y="5105400"/>
              <a:ext cx="200025" cy="187325"/>
            </a:xfrm>
            <a:custGeom>
              <a:avLst/>
              <a:gdLst>
                <a:gd name="T0" fmla="*/ 2147483647 w 168"/>
                <a:gd name="T1" fmla="*/ 0 h 156"/>
                <a:gd name="T2" fmla="*/ 0 w 168"/>
                <a:gd name="T3" fmla="*/ 2147483647 h 156"/>
                <a:gd name="T4" fmla="*/ 0 w 168"/>
                <a:gd name="T5" fmla="*/ 2147483647 h 156"/>
                <a:gd name="T6" fmla="*/ 2147483647 w 168"/>
                <a:gd name="T7" fmla="*/ 2147483647 h 156"/>
                <a:gd name="T8" fmla="*/ 2147483647 w 168"/>
                <a:gd name="T9" fmla="*/ 2147483647 h 156"/>
                <a:gd name="T10" fmla="*/ 2147483647 w 168"/>
                <a:gd name="T11" fmla="*/ 2147483647 h 156"/>
                <a:gd name="T12" fmla="*/ 2147483647 w 168"/>
                <a:gd name="T13" fmla="*/ 2147483647 h 156"/>
                <a:gd name="T14" fmla="*/ 2147483647 w 168"/>
                <a:gd name="T15" fmla="*/ 2147483647 h 156"/>
                <a:gd name="T16" fmla="*/ 2147483647 w 168"/>
                <a:gd name="T17" fmla="*/ 2147483647 h 156"/>
                <a:gd name="T18" fmla="*/ 2147483647 w 168"/>
                <a:gd name="T19" fmla="*/ 2147483647 h 156"/>
                <a:gd name="T20" fmla="*/ 2147483647 w 168"/>
                <a:gd name="T21" fmla="*/ 2147483647 h 156"/>
                <a:gd name="T22" fmla="*/ 2147483647 w 168"/>
                <a:gd name="T23" fmla="*/ 2147483647 h 156"/>
                <a:gd name="T24" fmla="*/ 2147483647 w 168"/>
                <a:gd name="T25" fmla="*/ 2147483647 h 156"/>
                <a:gd name="T26" fmla="*/ 2147483647 w 168"/>
                <a:gd name="T27" fmla="*/ 2147483647 h 156"/>
                <a:gd name="T28" fmla="*/ 2147483647 w 168"/>
                <a:gd name="T29" fmla="*/ 2147483647 h 156"/>
                <a:gd name="T30" fmla="*/ 2147483647 w 168"/>
                <a:gd name="T31" fmla="*/ 2147483647 h 156"/>
                <a:gd name="T32" fmla="*/ 2147483647 w 168"/>
                <a:gd name="T33" fmla="*/ 2147483647 h 156"/>
                <a:gd name="T34" fmla="*/ 2147483647 w 168"/>
                <a:gd name="T35" fmla="*/ 2147483647 h 156"/>
                <a:gd name="T36" fmla="*/ 2147483647 w 168"/>
                <a:gd name="T37" fmla="*/ 0 h 156"/>
                <a:gd name="T38" fmla="*/ 2147483647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8"/>
                <a:gd name="T61" fmla="*/ 0 h 156"/>
                <a:gd name="T62" fmla="*/ 168 w 168"/>
                <a:gd name="T63" fmla="*/ 156 h 1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9" name="Freeform 412"/>
            <p:cNvSpPr>
              <a:spLocks/>
            </p:cNvSpPr>
            <p:nvPr/>
          </p:nvSpPr>
          <p:spPr bwMode="auto">
            <a:xfrm>
              <a:off x="2667000" y="4897438"/>
              <a:ext cx="266700" cy="287337"/>
            </a:xfrm>
            <a:custGeom>
              <a:avLst/>
              <a:gdLst>
                <a:gd name="T0" fmla="*/ 2147483647 w 10141"/>
                <a:gd name="T1" fmla="*/ 2147483647 h 10000"/>
                <a:gd name="T2" fmla="*/ 2147483647 w 10141"/>
                <a:gd name="T3" fmla="*/ 2147483647 h 10000"/>
                <a:gd name="T4" fmla="*/ 2147483647 w 10141"/>
                <a:gd name="T5" fmla="*/ 2147483647 h 10000"/>
                <a:gd name="T6" fmla="*/ 2147483647 w 10141"/>
                <a:gd name="T7" fmla="*/ 2147483647 h 10000"/>
                <a:gd name="T8" fmla="*/ 2147483647 w 10141"/>
                <a:gd name="T9" fmla="*/ 2147483647 h 10000"/>
                <a:gd name="T10" fmla="*/ 2147483647 w 10141"/>
                <a:gd name="T11" fmla="*/ 2147483647 h 10000"/>
                <a:gd name="T12" fmla="*/ 2147483647 w 10141"/>
                <a:gd name="T13" fmla="*/ 2147483647 h 10000"/>
                <a:gd name="T14" fmla="*/ 2147483647 w 10141"/>
                <a:gd name="T15" fmla="*/ 2147483647 h 10000"/>
                <a:gd name="T16" fmla="*/ 2147483647 w 10141"/>
                <a:gd name="T17" fmla="*/ 2147483647 h 10000"/>
                <a:gd name="T18" fmla="*/ 2147483647 w 10141"/>
                <a:gd name="T19" fmla="*/ 2147483647 h 10000"/>
                <a:gd name="T20" fmla="*/ 2147483647 w 10141"/>
                <a:gd name="T21" fmla="*/ 2147483647 h 10000"/>
                <a:gd name="T22" fmla="*/ 2147483647 w 10141"/>
                <a:gd name="T23" fmla="*/ 2147483647 h 10000"/>
                <a:gd name="T24" fmla="*/ 2147483647 w 10141"/>
                <a:gd name="T25" fmla="*/ 2147483647 h 10000"/>
                <a:gd name="T26" fmla="*/ 2147483647 w 10141"/>
                <a:gd name="T27" fmla="*/ 0 h 10000"/>
                <a:gd name="T28" fmla="*/ 2147483647 w 10141"/>
                <a:gd name="T29" fmla="*/ 2147483647 h 10000"/>
                <a:gd name="T30" fmla="*/ 2147483647 w 10141"/>
                <a:gd name="T31" fmla="*/ 2147483647 h 10000"/>
                <a:gd name="T32" fmla="*/ 2147483647 w 10141"/>
                <a:gd name="T33" fmla="*/ 2147483647 h 10000"/>
                <a:gd name="T34" fmla="*/ 2147483647 w 10141"/>
                <a:gd name="T35" fmla="*/ 2147483647 h 10000"/>
                <a:gd name="T36" fmla="*/ 2147483647 w 10141"/>
                <a:gd name="T37" fmla="*/ 2147483647 h 10000"/>
                <a:gd name="T38" fmla="*/ 2147483647 w 10141"/>
                <a:gd name="T39" fmla="*/ 2147483647 h 10000"/>
                <a:gd name="T40" fmla="*/ 2147483647 w 10141"/>
                <a:gd name="T41" fmla="*/ 2147483647 h 10000"/>
                <a:gd name="T42" fmla="*/ 2147483647 w 10141"/>
                <a:gd name="T43" fmla="*/ 2147483647 h 10000"/>
                <a:gd name="T44" fmla="*/ 2147483647 w 10141"/>
                <a:gd name="T45" fmla="*/ 2147483647 h 10000"/>
                <a:gd name="T46" fmla="*/ 2147483647 w 10141"/>
                <a:gd name="T47" fmla="*/ 2147483647 h 10000"/>
                <a:gd name="T48" fmla="*/ 2147483647 w 10141"/>
                <a:gd name="T49" fmla="*/ 2147483647 h 10000"/>
                <a:gd name="T50" fmla="*/ 2147483647 w 10141"/>
                <a:gd name="T51" fmla="*/ 2147483647 h 10000"/>
                <a:gd name="T52" fmla="*/ 2147483647 w 10141"/>
                <a:gd name="T53" fmla="*/ 2147483647 h 10000"/>
                <a:gd name="T54" fmla="*/ 2147483647 w 10141"/>
                <a:gd name="T55" fmla="*/ 2147483647 h 10000"/>
                <a:gd name="T56" fmla="*/ 2147483647 w 10141"/>
                <a:gd name="T57" fmla="*/ 2147483647 h 10000"/>
                <a:gd name="T58" fmla="*/ 2147483647 w 10141"/>
                <a:gd name="T59" fmla="*/ 2147483647 h 10000"/>
                <a:gd name="T60" fmla="*/ 2147483647 w 10141"/>
                <a:gd name="T61" fmla="*/ 2147483647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141"/>
                <a:gd name="T94" fmla="*/ 0 h 10000"/>
                <a:gd name="T95" fmla="*/ 10141 w 10141"/>
                <a:gd name="T96" fmla="*/ 10000 h 1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0" name="Freeform 405"/>
            <p:cNvSpPr>
              <a:spLocks/>
            </p:cNvSpPr>
            <p:nvPr/>
          </p:nvSpPr>
          <p:spPr bwMode="auto">
            <a:xfrm>
              <a:off x="2532063" y="4629150"/>
              <a:ext cx="195262" cy="139700"/>
            </a:xfrm>
            <a:custGeom>
              <a:avLst/>
              <a:gdLst>
                <a:gd name="T0" fmla="*/ 0 w 10000"/>
                <a:gd name="T1" fmla="*/ 2147483647 h 10000"/>
                <a:gd name="T2" fmla="*/ 0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00"/>
                <a:gd name="T37" fmla="*/ 0 h 10000"/>
                <a:gd name="T38" fmla="*/ 10000 w 10000"/>
                <a:gd name="T39" fmla="*/ 10000 h 1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1" name="Freeform 407"/>
            <p:cNvSpPr>
              <a:spLocks/>
            </p:cNvSpPr>
            <p:nvPr/>
          </p:nvSpPr>
          <p:spPr bwMode="auto">
            <a:xfrm>
              <a:off x="2854325" y="4462463"/>
              <a:ext cx="117475" cy="179387"/>
            </a:xfrm>
            <a:custGeom>
              <a:avLst/>
              <a:gdLst>
                <a:gd name="T0" fmla="*/ 2147483647 w 90"/>
                <a:gd name="T1" fmla="*/ 2147483647 h 138"/>
                <a:gd name="T2" fmla="*/ 2147483647 w 90"/>
                <a:gd name="T3" fmla="*/ 2147483647 h 138"/>
                <a:gd name="T4" fmla="*/ 2147483647 w 90"/>
                <a:gd name="T5" fmla="*/ 2147483647 h 138"/>
                <a:gd name="T6" fmla="*/ 2147483647 w 90"/>
                <a:gd name="T7" fmla="*/ 2147483647 h 138"/>
                <a:gd name="T8" fmla="*/ 2147483647 w 90"/>
                <a:gd name="T9" fmla="*/ 2147483647 h 138"/>
                <a:gd name="T10" fmla="*/ 2147483647 w 90"/>
                <a:gd name="T11" fmla="*/ 2147483647 h 138"/>
                <a:gd name="T12" fmla="*/ 2147483647 w 90"/>
                <a:gd name="T13" fmla="*/ 2147483647 h 138"/>
                <a:gd name="T14" fmla="*/ 2147483647 w 90"/>
                <a:gd name="T15" fmla="*/ 0 h 138"/>
                <a:gd name="T16" fmla="*/ 2147483647 w 90"/>
                <a:gd name="T17" fmla="*/ 2147483647 h 138"/>
                <a:gd name="T18" fmla="*/ 0 w 90"/>
                <a:gd name="T19" fmla="*/ 2147483647 h 138"/>
                <a:gd name="T20" fmla="*/ 2147483647 w 90"/>
                <a:gd name="T21" fmla="*/ 2147483647 h 138"/>
                <a:gd name="T22" fmla="*/ 2147483647 w 90"/>
                <a:gd name="T23" fmla="*/ 2147483647 h 138"/>
                <a:gd name="T24" fmla="*/ 2147483647 w 90"/>
                <a:gd name="T25" fmla="*/ 2147483647 h 138"/>
                <a:gd name="T26" fmla="*/ 2147483647 w 90"/>
                <a:gd name="T27" fmla="*/ 2147483647 h 138"/>
                <a:gd name="T28" fmla="*/ 2147483647 w 90"/>
                <a:gd name="T29" fmla="*/ 2147483647 h 138"/>
                <a:gd name="T30" fmla="*/ 2147483647 w 90"/>
                <a:gd name="T31" fmla="*/ 2147483647 h 138"/>
                <a:gd name="T32" fmla="*/ 2147483647 w 90"/>
                <a:gd name="T33" fmla="*/ 2147483647 h 138"/>
                <a:gd name="T34" fmla="*/ 2147483647 w 90"/>
                <a:gd name="T35" fmla="*/ 2147483647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0"/>
                <a:gd name="T55" fmla="*/ 0 h 138"/>
                <a:gd name="T56" fmla="*/ 90 w 90"/>
                <a:gd name="T57" fmla="*/ 138 h 13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" name="Freeform 408"/>
            <p:cNvSpPr>
              <a:spLocks/>
            </p:cNvSpPr>
            <p:nvPr/>
          </p:nvSpPr>
          <p:spPr bwMode="auto">
            <a:xfrm>
              <a:off x="3036888" y="4525963"/>
              <a:ext cx="76200" cy="93662"/>
            </a:xfrm>
            <a:custGeom>
              <a:avLst/>
              <a:gdLst>
                <a:gd name="T0" fmla="*/ 2147483647 w 60"/>
                <a:gd name="T1" fmla="*/ 2147483647 h 72"/>
                <a:gd name="T2" fmla="*/ 2147483647 w 60"/>
                <a:gd name="T3" fmla="*/ 2147483647 h 72"/>
                <a:gd name="T4" fmla="*/ 2147483647 w 60"/>
                <a:gd name="T5" fmla="*/ 2147483647 h 72"/>
                <a:gd name="T6" fmla="*/ 2147483647 w 60"/>
                <a:gd name="T7" fmla="*/ 2147483647 h 72"/>
                <a:gd name="T8" fmla="*/ 2147483647 w 60"/>
                <a:gd name="T9" fmla="*/ 2147483647 h 72"/>
                <a:gd name="T10" fmla="*/ 2147483647 w 60"/>
                <a:gd name="T11" fmla="*/ 0 h 72"/>
                <a:gd name="T12" fmla="*/ 2147483647 w 60"/>
                <a:gd name="T13" fmla="*/ 0 h 72"/>
                <a:gd name="T14" fmla="*/ 0 w 60"/>
                <a:gd name="T15" fmla="*/ 2147483647 h 72"/>
                <a:gd name="T16" fmla="*/ 2147483647 w 60"/>
                <a:gd name="T17" fmla="*/ 2147483647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72"/>
                <a:gd name="T29" fmla="*/ 60 w 60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" name="Freeform 417"/>
            <p:cNvSpPr>
              <a:spLocks/>
            </p:cNvSpPr>
            <p:nvPr/>
          </p:nvSpPr>
          <p:spPr bwMode="auto">
            <a:xfrm>
              <a:off x="2943225" y="4522788"/>
              <a:ext cx="96838" cy="109537"/>
            </a:xfrm>
            <a:custGeom>
              <a:avLst/>
              <a:gdLst>
                <a:gd name="T0" fmla="*/ 2147483647 w 72"/>
                <a:gd name="T1" fmla="*/ 2147483647 h 84"/>
                <a:gd name="T2" fmla="*/ 2147483647 w 72"/>
                <a:gd name="T3" fmla="*/ 2147483647 h 84"/>
                <a:gd name="T4" fmla="*/ 2147483647 w 72"/>
                <a:gd name="T5" fmla="*/ 2147483647 h 84"/>
                <a:gd name="T6" fmla="*/ 2147483647 w 72"/>
                <a:gd name="T7" fmla="*/ 2147483647 h 84"/>
                <a:gd name="T8" fmla="*/ 2147483647 w 72"/>
                <a:gd name="T9" fmla="*/ 2147483647 h 84"/>
                <a:gd name="T10" fmla="*/ 2147483647 w 72"/>
                <a:gd name="T11" fmla="*/ 0 h 84"/>
                <a:gd name="T12" fmla="*/ 2147483647 w 72"/>
                <a:gd name="T13" fmla="*/ 2147483647 h 84"/>
                <a:gd name="T14" fmla="*/ 0 w 72"/>
                <a:gd name="T15" fmla="*/ 2147483647 h 84"/>
                <a:gd name="T16" fmla="*/ 2147483647 w 72"/>
                <a:gd name="T17" fmla="*/ 2147483647 h 84"/>
                <a:gd name="T18" fmla="*/ 2147483647 w 72"/>
                <a:gd name="T19" fmla="*/ 2147483647 h 84"/>
                <a:gd name="T20" fmla="*/ 2147483647 w 72"/>
                <a:gd name="T21" fmla="*/ 2147483647 h 84"/>
                <a:gd name="T22" fmla="*/ 2147483647 w 72"/>
                <a:gd name="T23" fmla="*/ 2147483647 h 84"/>
                <a:gd name="T24" fmla="*/ 2147483647 w 72"/>
                <a:gd name="T25" fmla="*/ 2147483647 h 84"/>
                <a:gd name="T26" fmla="*/ 2147483647 w 72"/>
                <a:gd name="T27" fmla="*/ 2147483647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84"/>
                <a:gd name="T44" fmla="*/ 72 w 72"/>
                <a:gd name="T45" fmla="*/ 84 h 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4" name="Freeform 418"/>
            <p:cNvSpPr>
              <a:spLocks/>
            </p:cNvSpPr>
            <p:nvPr/>
          </p:nvSpPr>
          <p:spPr bwMode="auto">
            <a:xfrm>
              <a:off x="2579688" y="4378325"/>
              <a:ext cx="333375" cy="280988"/>
            </a:xfrm>
            <a:custGeom>
              <a:avLst/>
              <a:gdLst>
                <a:gd name="T0" fmla="*/ 2147483647 w 43"/>
                <a:gd name="T1" fmla="*/ 2147483647 h 36"/>
                <a:gd name="T2" fmla="*/ 2147483647 w 43"/>
                <a:gd name="T3" fmla="*/ 2147483647 h 36"/>
                <a:gd name="T4" fmla="*/ 2147483647 w 43"/>
                <a:gd name="T5" fmla="*/ 2147483647 h 36"/>
                <a:gd name="T6" fmla="*/ 2147483647 w 43"/>
                <a:gd name="T7" fmla="*/ 2147483647 h 36"/>
                <a:gd name="T8" fmla="*/ 2147483647 w 43"/>
                <a:gd name="T9" fmla="*/ 2147483647 h 36"/>
                <a:gd name="T10" fmla="*/ 2147483647 w 43"/>
                <a:gd name="T11" fmla="*/ 2147483647 h 36"/>
                <a:gd name="T12" fmla="*/ 2147483647 w 43"/>
                <a:gd name="T13" fmla="*/ 2147483647 h 36"/>
                <a:gd name="T14" fmla="*/ 2147483647 w 43"/>
                <a:gd name="T15" fmla="*/ 2147483647 h 36"/>
                <a:gd name="T16" fmla="*/ 2147483647 w 43"/>
                <a:gd name="T17" fmla="*/ 2147483647 h 36"/>
                <a:gd name="T18" fmla="*/ 2147483647 w 43"/>
                <a:gd name="T19" fmla="*/ 2147483647 h 36"/>
                <a:gd name="T20" fmla="*/ 2147483647 w 43"/>
                <a:gd name="T21" fmla="*/ 2147483647 h 36"/>
                <a:gd name="T22" fmla="*/ 2147483647 w 43"/>
                <a:gd name="T23" fmla="*/ 2147483647 h 36"/>
                <a:gd name="T24" fmla="*/ 2147483647 w 43"/>
                <a:gd name="T25" fmla="*/ 2147483647 h 36"/>
                <a:gd name="T26" fmla="*/ 2147483647 w 43"/>
                <a:gd name="T27" fmla="*/ 0 h 36"/>
                <a:gd name="T28" fmla="*/ 2147483647 w 43"/>
                <a:gd name="T29" fmla="*/ 2147483647 h 36"/>
                <a:gd name="T30" fmla="*/ 0 w 43"/>
                <a:gd name="T31" fmla="*/ 2147483647 h 36"/>
                <a:gd name="T32" fmla="*/ 2147483647 w 43"/>
                <a:gd name="T33" fmla="*/ 2147483647 h 36"/>
                <a:gd name="T34" fmla="*/ 2147483647 w 43"/>
                <a:gd name="T35" fmla="*/ 2147483647 h 36"/>
                <a:gd name="T36" fmla="*/ 2147483647 w 43"/>
                <a:gd name="T37" fmla="*/ 2147483647 h 36"/>
                <a:gd name="T38" fmla="*/ 2147483647 w 43"/>
                <a:gd name="T39" fmla="*/ 2147483647 h 36"/>
                <a:gd name="T40" fmla="*/ 2147483647 w 43"/>
                <a:gd name="T41" fmla="*/ 2147483647 h 36"/>
                <a:gd name="T42" fmla="*/ 2147483647 w 43"/>
                <a:gd name="T43" fmla="*/ 2147483647 h 36"/>
                <a:gd name="T44" fmla="*/ 2147483647 w 43"/>
                <a:gd name="T45" fmla="*/ 2147483647 h 36"/>
                <a:gd name="T46" fmla="*/ 2147483647 w 43"/>
                <a:gd name="T47" fmla="*/ 2147483647 h 36"/>
                <a:gd name="T48" fmla="*/ 2147483647 w 43"/>
                <a:gd name="T49" fmla="*/ 2147483647 h 36"/>
                <a:gd name="T50" fmla="*/ 2147483647 w 43"/>
                <a:gd name="T51" fmla="*/ 2147483647 h 36"/>
                <a:gd name="T52" fmla="*/ 2147483647 w 43"/>
                <a:gd name="T53" fmla="*/ 2147483647 h 36"/>
                <a:gd name="T54" fmla="*/ 2147483647 w 43"/>
                <a:gd name="T55" fmla="*/ 2147483647 h 36"/>
                <a:gd name="T56" fmla="*/ 2147483647 w 43"/>
                <a:gd name="T57" fmla="*/ 2147483647 h 36"/>
                <a:gd name="T58" fmla="*/ 2147483647 w 43"/>
                <a:gd name="T59" fmla="*/ 2147483647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3"/>
                <a:gd name="T91" fmla="*/ 0 h 36"/>
                <a:gd name="T92" fmla="*/ 43 w 43"/>
                <a:gd name="T93" fmla="*/ 36 h 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5" name="Freeform 421"/>
            <p:cNvSpPr>
              <a:spLocks/>
            </p:cNvSpPr>
            <p:nvPr/>
          </p:nvSpPr>
          <p:spPr bwMode="auto">
            <a:xfrm>
              <a:off x="2390775" y="4627563"/>
              <a:ext cx="134938" cy="149225"/>
            </a:xfrm>
            <a:custGeom>
              <a:avLst/>
              <a:gdLst>
                <a:gd name="T0" fmla="*/ 2147483647 w 102"/>
                <a:gd name="T1" fmla="*/ 2147483647 h 114"/>
                <a:gd name="T2" fmla="*/ 2147483647 w 102"/>
                <a:gd name="T3" fmla="*/ 2147483647 h 114"/>
                <a:gd name="T4" fmla="*/ 2147483647 w 102"/>
                <a:gd name="T5" fmla="*/ 2147483647 h 114"/>
                <a:gd name="T6" fmla="*/ 2147483647 w 102"/>
                <a:gd name="T7" fmla="*/ 2147483647 h 114"/>
                <a:gd name="T8" fmla="*/ 2147483647 w 102"/>
                <a:gd name="T9" fmla="*/ 2147483647 h 114"/>
                <a:gd name="T10" fmla="*/ 2147483647 w 102"/>
                <a:gd name="T11" fmla="*/ 2147483647 h 114"/>
                <a:gd name="T12" fmla="*/ 2147483647 w 102"/>
                <a:gd name="T13" fmla="*/ 0 h 114"/>
                <a:gd name="T14" fmla="*/ 2147483647 w 102"/>
                <a:gd name="T15" fmla="*/ 2147483647 h 114"/>
                <a:gd name="T16" fmla="*/ 0 w 102"/>
                <a:gd name="T17" fmla="*/ 2147483647 h 114"/>
                <a:gd name="T18" fmla="*/ 2147483647 w 102"/>
                <a:gd name="T19" fmla="*/ 2147483647 h 114"/>
                <a:gd name="T20" fmla="*/ 0 w 102"/>
                <a:gd name="T21" fmla="*/ 2147483647 h 114"/>
                <a:gd name="T22" fmla="*/ 2147483647 w 102"/>
                <a:gd name="T23" fmla="*/ 2147483647 h 114"/>
                <a:gd name="T24" fmla="*/ 2147483647 w 102"/>
                <a:gd name="T25" fmla="*/ 2147483647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14"/>
                <a:gd name="T41" fmla="*/ 102 w 102"/>
                <a:gd name="T42" fmla="*/ 114 h 1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6" name="Freeform 263"/>
            <p:cNvSpPr>
              <a:spLocks/>
            </p:cNvSpPr>
            <p:nvPr/>
          </p:nvSpPr>
          <p:spPr bwMode="auto">
            <a:xfrm>
              <a:off x="4757738" y="2967038"/>
              <a:ext cx="49212" cy="96837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9209"/>
                <a:gd name="T37" fmla="*/ 0 h 839755"/>
                <a:gd name="T38" fmla="*/ 429209 w 429209"/>
                <a:gd name="T39" fmla="*/ 839755 h 8397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solidFill>
              <a:srgbClr val="6600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7" name="Freeform 295"/>
            <p:cNvSpPr>
              <a:spLocks/>
            </p:cNvSpPr>
            <p:nvPr/>
          </p:nvSpPr>
          <p:spPr bwMode="auto">
            <a:xfrm>
              <a:off x="6019800" y="3652838"/>
              <a:ext cx="438150" cy="417512"/>
            </a:xfrm>
            <a:custGeom>
              <a:avLst/>
              <a:gdLst>
                <a:gd name="T0" fmla="*/ 2147483647 w 10944"/>
                <a:gd name="T1" fmla="*/ 2147483647 h 10652"/>
                <a:gd name="T2" fmla="*/ 2147483647 w 10944"/>
                <a:gd name="T3" fmla="*/ 2147483647 h 10652"/>
                <a:gd name="T4" fmla="*/ 2147483647 w 10944"/>
                <a:gd name="T5" fmla="*/ 2147483647 h 10652"/>
                <a:gd name="T6" fmla="*/ 2147483647 w 10944"/>
                <a:gd name="T7" fmla="*/ 2147483647 h 10652"/>
                <a:gd name="T8" fmla="*/ 2147483647 w 10944"/>
                <a:gd name="T9" fmla="*/ 2147483647 h 10652"/>
                <a:gd name="T10" fmla="*/ 2147483647 w 10944"/>
                <a:gd name="T11" fmla="*/ 2147483647 h 10652"/>
                <a:gd name="T12" fmla="*/ 2147483647 w 10944"/>
                <a:gd name="T13" fmla="*/ 2147483647 h 10652"/>
                <a:gd name="T14" fmla="*/ 2147483647 w 10944"/>
                <a:gd name="T15" fmla="*/ 2147483647 h 10652"/>
                <a:gd name="T16" fmla="*/ 2147483647 w 10944"/>
                <a:gd name="T17" fmla="*/ 2147483647 h 10652"/>
                <a:gd name="T18" fmla="*/ 2147483647 w 10944"/>
                <a:gd name="T19" fmla="*/ 2147483647 h 10652"/>
                <a:gd name="T20" fmla="*/ 2147483647 w 10944"/>
                <a:gd name="T21" fmla="*/ 2147483647 h 10652"/>
                <a:gd name="T22" fmla="*/ 2147483647 w 10944"/>
                <a:gd name="T23" fmla="*/ 1997792463 h 10652"/>
                <a:gd name="T24" fmla="*/ 2147483647 w 10944"/>
                <a:gd name="T25" fmla="*/ 1101534848 h 10652"/>
                <a:gd name="T26" fmla="*/ 2147483647 w 10944"/>
                <a:gd name="T27" fmla="*/ 422176284 h 10652"/>
                <a:gd name="T28" fmla="*/ 2147483647 w 10944"/>
                <a:gd name="T29" fmla="*/ 2348995 h 10652"/>
                <a:gd name="T30" fmla="*/ 2147483647 w 10944"/>
                <a:gd name="T31" fmla="*/ 558986591 h 10652"/>
                <a:gd name="T32" fmla="*/ 2147483647 w 10944"/>
                <a:gd name="T33" fmla="*/ 620347819 h 10652"/>
                <a:gd name="T34" fmla="*/ 2147483647 w 10944"/>
                <a:gd name="T35" fmla="*/ 1351552481 h 10652"/>
                <a:gd name="T36" fmla="*/ 2147483647 w 10944"/>
                <a:gd name="T37" fmla="*/ 2147483647 h 10652"/>
                <a:gd name="T38" fmla="*/ 2147483647 w 10944"/>
                <a:gd name="T39" fmla="*/ 2147483647 h 10652"/>
                <a:gd name="T40" fmla="*/ 2147483647 w 10944"/>
                <a:gd name="T41" fmla="*/ 2147483647 h 10652"/>
                <a:gd name="T42" fmla="*/ 2147483647 w 10944"/>
                <a:gd name="T43" fmla="*/ 2147483647 h 10652"/>
                <a:gd name="T44" fmla="*/ 2147483647 w 10944"/>
                <a:gd name="T45" fmla="*/ 2147483647 h 10652"/>
                <a:gd name="T46" fmla="*/ 2147483647 w 10944"/>
                <a:gd name="T47" fmla="*/ 2147483647 h 10652"/>
                <a:gd name="T48" fmla="*/ 2147483647 w 10944"/>
                <a:gd name="T49" fmla="*/ 2147483647 h 10652"/>
                <a:gd name="T50" fmla="*/ 2147483647 w 10944"/>
                <a:gd name="T51" fmla="*/ 2147483647 h 10652"/>
                <a:gd name="T52" fmla="*/ 2147483647 w 10944"/>
                <a:gd name="T53" fmla="*/ 2147483647 h 10652"/>
                <a:gd name="T54" fmla="*/ 434246050 w 10944"/>
                <a:gd name="T55" fmla="*/ 2147483647 h 10652"/>
                <a:gd name="T56" fmla="*/ 1801220555 w 10944"/>
                <a:gd name="T57" fmla="*/ 2147483647 h 10652"/>
                <a:gd name="T58" fmla="*/ 2147483647 w 10944"/>
                <a:gd name="T59" fmla="*/ 2147483647 h 10652"/>
                <a:gd name="T60" fmla="*/ 2147483647 w 10944"/>
                <a:gd name="T61" fmla="*/ 2147483647 h 10652"/>
                <a:gd name="T62" fmla="*/ 2147483647 w 10944"/>
                <a:gd name="T63" fmla="*/ 2147483647 h 10652"/>
                <a:gd name="T64" fmla="*/ 2147483647 w 10944"/>
                <a:gd name="T65" fmla="*/ 2147483647 h 10652"/>
                <a:gd name="T66" fmla="*/ 827358542 w 10944"/>
                <a:gd name="T67" fmla="*/ 2147483647 h 10652"/>
                <a:gd name="T68" fmla="*/ 1202503847 w 10944"/>
                <a:gd name="T69" fmla="*/ 2147483647 h 10652"/>
                <a:gd name="T70" fmla="*/ 2147483647 w 10944"/>
                <a:gd name="T71" fmla="*/ 2147483647 h 10652"/>
                <a:gd name="T72" fmla="*/ 2147483647 w 10944"/>
                <a:gd name="T73" fmla="*/ 2147483647 h 10652"/>
                <a:gd name="T74" fmla="*/ 2147483647 w 10944"/>
                <a:gd name="T75" fmla="*/ 2147483647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944"/>
                <a:gd name="T115" fmla="*/ 0 h 10652"/>
                <a:gd name="T116" fmla="*/ 10944 w 10944"/>
                <a:gd name="T117" fmla="*/ 10652 h 1065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944" h="10652">
                  <a:moveTo>
                    <a:pt x="7267" y="10169"/>
                  </a:moveTo>
                  <a:cubicBezTo>
                    <a:pt x="7552" y="10018"/>
                    <a:pt x="8071" y="10028"/>
                    <a:pt x="8061" y="9685"/>
                  </a:cubicBezTo>
                  <a:cubicBezTo>
                    <a:pt x="8051" y="9342"/>
                    <a:pt x="7322" y="8474"/>
                    <a:pt x="7207" y="8110"/>
                  </a:cubicBezTo>
                  <a:cubicBezTo>
                    <a:pt x="7092" y="7746"/>
                    <a:pt x="7292" y="7666"/>
                    <a:pt x="7371" y="7500"/>
                  </a:cubicBezTo>
                  <a:cubicBezTo>
                    <a:pt x="7450" y="7334"/>
                    <a:pt x="7495" y="7193"/>
                    <a:pt x="7679" y="7116"/>
                  </a:cubicBezTo>
                  <a:cubicBezTo>
                    <a:pt x="7863" y="7039"/>
                    <a:pt x="8176" y="7379"/>
                    <a:pt x="8474" y="7039"/>
                  </a:cubicBezTo>
                  <a:cubicBezTo>
                    <a:pt x="8772" y="6699"/>
                    <a:pt x="9211" y="5615"/>
                    <a:pt x="9468" y="5078"/>
                  </a:cubicBezTo>
                  <a:cubicBezTo>
                    <a:pt x="9725" y="4541"/>
                    <a:pt x="9869" y="4241"/>
                    <a:pt x="10017" y="3816"/>
                  </a:cubicBezTo>
                  <a:cubicBezTo>
                    <a:pt x="10165" y="3391"/>
                    <a:pt x="10406" y="2817"/>
                    <a:pt x="10355" y="2527"/>
                  </a:cubicBezTo>
                  <a:cubicBezTo>
                    <a:pt x="10304" y="2237"/>
                    <a:pt x="9687" y="2325"/>
                    <a:pt x="9713" y="2075"/>
                  </a:cubicBezTo>
                  <a:cubicBezTo>
                    <a:pt x="9740" y="1811"/>
                    <a:pt x="9649" y="1164"/>
                    <a:pt x="9789" y="1129"/>
                  </a:cubicBezTo>
                  <a:cubicBezTo>
                    <a:pt x="10290" y="1004"/>
                    <a:pt x="10747" y="957"/>
                    <a:pt x="10897" y="847"/>
                  </a:cubicBezTo>
                  <a:cubicBezTo>
                    <a:pt x="11047" y="737"/>
                    <a:pt x="10802" y="578"/>
                    <a:pt x="10692" y="467"/>
                  </a:cubicBezTo>
                  <a:cubicBezTo>
                    <a:pt x="10582" y="356"/>
                    <a:pt x="10409" y="257"/>
                    <a:pt x="10234" y="179"/>
                  </a:cubicBezTo>
                  <a:cubicBezTo>
                    <a:pt x="10060" y="102"/>
                    <a:pt x="9954" y="-9"/>
                    <a:pt x="9646" y="1"/>
                  </a:cubicBezTo>
                  <a:cubicBezTo>
                    <a:pt x="9341" y="11"/>
                    <a:pt x="8705" y="193"/>
                    <a:pt x="8396" y="237"/>
                  </a:cubicBezTo>
                  <a:cubicBezTo>
                    <a:pt x="8087" y="279"/>
                    <a:pt x="8007" y="208"/>
                    <a:pt x="7788" y="263"/>
                  </a:cubicBezTo>
                  <a:cubicBezTo>
                    <a:pt x="7570" y="320"/>
                    <a:pt x="7301" y="573"/>
                    <a:pt x="7086" y="573"/>
                  </a:cubicBezTo>
                  <a:cubicBezTo>
                    <a:pt x="7035" y="922"/>
                    <a:pt x="6959" y="1372"/>
                    <a:pt x="6933" y="1623"/>
                  </a:cubicBezTo>
                  <a:cubicBezTo>
                    <a:pt x="6907" y="1873"/>
                    <a:pt x="6933" y="1924"/>
                    <a:pt x="6933" y="2075"/>
                  </a:cubicBezTo>
                  <a:cubicBezTo>
                    <a:pt x="6861" y="2150"/>
                    <a:pt x="6794" y="2133"/>
                    <a:pt x="6718" y="2301"/>
                  </a:cubicBezTo>
                  <a:cubicBezTo>
                    <a:pt x="6642" y="2469"/>
                    <a:pt x="6556" y="2823"/>
                    <a:pt x="6475" y="3084"/>
                  </a:cubicBezTo>
                  <a:cubicBezTo>
                    <a:pt x="6475" y="3084"/>
                    <a:pt x="5537" y="3490"/>
                    <a:pt x="5221" y="3661"/>
                  </a:cubicBezTo>
                  <a:cubicBezTo>
                    <a:pt x="4905" y="3832"/>
                    <a:pt x="4793" y="3888"/>
                    <a:pt x="4580" y="4113"/>
                  </a:cubicBezTo>
                  <a:cubicBezTo>
                    <a:pt x="4366" y="4338"/>
                    <a:pt x="3937" y="5012"/>
                    <a:pt x="3937" y="5012"/>
                  </a:cubicBezTo>
                  <a:cubicBezTo>
                    <a:pt x="3937" y="5012"/>
                    <a:pt x="3074" y="5037"/>
                    <a:pt x="2655" y="5245"/>
                  </a:cubicBezTo>
                  <a:cubicBezTo>
                    <a:pt x="2236" y="5453"/>
                    <a:pt x="1833" y="6101"/>
                    <a:pt x="1419" y="6260"/>
                  </a:cubicBezTo>
                  <a:cubicBezTo>
                    <a:pt x="1005" y="6419"/>
                    <a:pt x="289" y="6073"/>
                    <a:pt x="169" y="6198"/>
                  </a:cubicBezTo>
                  <a:cubicBezTo>
                    <a:pt x="49" y="6323"/>
                    <a:pt x="507" y="6820"/>
                    <a:pt x="701" y="7008"/>
                  </a:cubicBezTo>
                  <a:cubicBezTo>
                    <a:pt x="895" y="7196"/>
                    <a:pt x="1223" y="7217"/>
                    <a:pt x="1331" y="7324"/>
                  </a:cubicBezTo>
                  <a:cubicBezTo>
                    <a:pt x="1439" y="7431"/>
                    <a:pt x="1341" y="7543"/>
                    <a:pt x="1348" y="7649"/>
                  </a:cubicBezTo>
                  <a:cubicBezTo>
                    <a:pt x="1355" y="7755"/>
                    <a:pt x="1428" y="7881"/>
                    <a:pt x="1372" y="7962"/>
                  </a:cubicBezTo>
                  <a:cubicBezTo>
                    <a:pt x="1316" y="8043"/>
                    <a:pt x="1188" y="8009"/>
                    <a:pt x="1013" y="8134"/>
                  </a:cubicBezTo>
                  <a:cubicBezTo>
                    <a:pt x="838" y="8259"/>
                    <a:pt x="295" y="8195"/>
                    <a:pt x="322" y="8711"/>
                  </a:cubicBezTo>
                  <a:cubicBezTo>
                    <a:pt x="331" y="8882"/>
                    <a:pt x="-498" y="8858"/>
                    <a:pt x="468" y="9181"/>
                  </a:cubicBezTo>
                  <a:cubicBezTo>
                    <a:pt x="1434" y="9504"/>
                    <a:pt x="5678" y="9982"/>
                    <a:pt x="6120" y="10652"/>
                  </a:cubicBezTo>
                  <a:lnTo>
                    <a:pt x="6381" y="10504"/>
                  </a:lnTo>
                  <a:lnTo>
                    <a:pt x="7267" y="1016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8" name="Freeform 296"/>
            <p:cNvSpPr>
              <a:spLocks/>
            </p:cNvSpPr>
            <p:nvPr/>
          </p:nvSpPr>
          <p:spPr bwMode="auto">
            <a:xfrm>
              <a:off x="6264275" y="3657600"/>
              <a:ext cx="730250" cy="890588"/>
            </a:xfrm>
            <a:custGeom>
              <a:avLst/>
              <a:gdLst>
                <a:gd name="T0" fmla="*/ 43475791 w 10736"/>
                <a:gd name="T1" fmla="*/ 36857515 h 10000"/>
                <a:gd name="T2" fmla="*/ 44151286 w 10736"/>
                <a:gd name="T3" fmla="*/ 41259512 h 10000"/>
                <a:gd name="T4" fmla="*/ 49670739 w 10736"/>
                <a:gd name="T5" fmla="*/ 32122439 h 10000"/>
                <a:gd name="T6" fmla="*/ 49009120 w 10736"/>
                <a:gd name="T7" fmla="*/ 26808392 h 10000"/>
                <a:gd name="T8" fmla="*/ 46520040 w 10736"/>
                <a:gd name="T9" fmla="*/ 22128793 h 10000"/>
                <a:gd name="T10" fmla="*/ 41986044 w 10736"/>
                <a:gd name="T11" fmla="*/ 20145900 h 10000"/>
                <a:gd name="T12" fmla="*/ 40681307 w 10736"/>
                <a:gd name="T13" fmla="*/ 25642434 h 10000"/>
                <a:gd name="T14" fmla="*/ 39034300 w 10736"/>
                <a:gd name="T15" fmla="*/ 27434920 h 10000"/>
                <a:gd name="T16" fmla="*/ 38224605 w 10736"/>
                <a:gd name="T17" fmla="*/ 24976186 h 10000"/>
                <a:gd name="T18" fmla="*/ 33561024 w 10736"/>
                <a:gd name="T19" fmla="*/ 24999964 h 10000"/>
                <a:gd name="T20" fmla="*/ 31497606 w 10736"/>
                <a:gd name="T21" fmla="*/ 27506345 h 10000"/>
                <a:gd name="T22" fmla="*/ 28397785 w 10736"/>
                <a:gd name="T23" fmla="*/ 26673557 h 10000"/>
                <a:gd name="T24" fmla="*/ 19616628 w 10736"/>
                <a:gd name="T25" fmla="*/ 21668805 h 10000"/>
                <a:gd name="T26" fmla="*/ 18584919 w 10736"/>
                <a:gd name="T27" fmla="*/ 14998392 h 10000"/>
                <a:gd name="T28" fmla="*/ 18584919 w 10736"/>
                <a:gd name="T29" fmla="*/ 9168781 h 10000"/>
                <a:gd name="T30" fmla="*/ 19584251 w 10736"/>
                <a:gd name="T31" fmla="*/ 4766783 h 10000"/>
                <a:gd name="T32" fmla="*/ 16521428 w 10736"/>
                <a:gd name="T33" fmla="*/ 0 h 10000"/>
                <a:gd name="T34" fmla="*/ 14971552 w 10736"/>
                <a:gd name="T35" fmla="*/ 832789 h 10000"/>
                <a:gd name="T36" fmla="*/ 9808314 w 10736"/>
                <a:gd name="T37" fmla="*/ 3331245 h 10000"/>
                <a:gd name="T38" fmla="*/ 11358190 w 10736"/>
                <a:gd name="T39" fmla="*/ 9168781 h 10000"/>
                <a:gd name="T40" fmla="*/ 9294772 w 10736"/>
                <a:gd name="T41" fmla="*/ 16671985 h 10000"/>
                <a:gd name="T42" fmla="*/ 4131530 w 10736"/>
                <a:gd name="T43" fmla="*/ 24167176 h 10000"/>
                <a:gd name="T44" fmla="*/ 3613363 w 10736"/>
                <a:gd name="T45" fmla="*/ 30004711 h 10000"/>
                <a:gd name="T46" fmla="*/ 3099821 w 10736"/>
                <a:gd name="T47" fmla="*/ 35001531 h 10000"/>
                <a:gd name="T48" fmla="*/ 0 w 10736"/>
                <a:gd name="T49" fmla="*/ 36667197 h 10000"/>
                <a:gd name="T50" fmla="*/ 3613363 w 10736"/>
                <a:gd name="T51" fmla="*/ 44170309 h 10000"/>
                <a:gd name="T52" fmla="*/ 7740200 w 10736"/>
                <a:gd name="T53" fmla="*/ 56670341 h 10000"/>
                <a:gd name="T54" fmla="*/ 11871732 w 10736"/>
                <a:gd name="T55" fmla="*/ 70978700 h 10000"/>
                <a:gd name="T56" fmla="*/ 14971552 w 10736"/>
                <a:gd name="T57" fmla="*/ 79314690 h 10000"/>
                <a:gd name="T58" fmla="*/ 18584919 w 10736"/>
                <a:gd name="T59" fmla="*/ 72644366 h 10000"/>
                <a:gd name="T60" fmla="*/ 19616628 w 10736"/>
                <a:gd name="T61" fmla="*/ 63483515 h 10000"/>
                <a:gd name="T62" fmla="*/ 23748157 w 10736"/>
                <a:gd name="T63" fmla="*/ 53339098 h 10000"/>
                <a:gd name="T64" fmla="*/ 30715730 w 10736"/>
                <a:gd name="T65" fmla="*/ 46597338 h 10000"/>
                <a:gd name="T66" fmla="*/ 37299345 w 10736"/>
                <a:gd name="T67" fmla="*/ 42084374 h 10000"/>
                <a:gd name="T68" fmla="*/ 36799679 w 10736"/>
                <a:gd name="T69" fmla="*/ 34842917 h 10000"/>
                <a:gd name="T70" fmla="*/ 38913975 w 10736"/>
                <a:gd name="T71" fmla="*/ 33534288 h 1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736"/>
                <a:gd name="T109" fmla="*/ 0 h 10000"/>
                <a:gd name="T110" fmla="*/ 10736 w 10736"/>
                <a:gd name="T111" fmla="*/ 10000 h 1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8879" y="3366"/>
                    <a:pt x="8859" y="3438"/>
                  </a:cubicBezTo>
                  <a:lnTo>
                    <a:pt x="8437" y="3459"/>
                  </a:lnTo>
                  <a:cubicBezTo>
                    <a:pt x="8303" y="3436"/>
                    <a:pt x="8184" y="3409"/>
                    <a:pt x="8149" y="3340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9" name="Freeform 297"/>
            <p:cNvSpPr>
              <a:spLocks/>
            </p:cNvSpPr>
            <p:nvPr/>
          </p:nvSpPr>
          <p:spPr bwMode="auto">
            <a:xfrm>
              <a:off x="6002338" y="3625850"/>
              <a:ext cx="354012" cy="274638"/>
            </a:xfrm>
            <a:custGeom>
              <a:avLst/>
              <a:gdLst>
                <a:gd name="T0" fmla="*/ 2147483647 w 10348"/>
                <a:gd name="T1" fmla="*/ 127370812 h 11017"/>
                <a:gd name="T2" fmla="*/ 2147483647 w 10348"/>
                <a:gd name="T3" fmla="*/ 455278197 h 11017"/>
                <a:gd name="T4" fmla="*/ 2147483647 w 10348"/>
                <a:gd name="T5" fmla="*/ 455278197 h 11017"/>
                <a:gd name="T6" fmla="*/ 2147483647 w 10348"/>
                <a:gd name="T7" fmla="*/ 113815461 h 11017"/>
                <a:gd name="T8" fmla="*/ 2147483647 w 10348"/>
                <a:gd name="T9" fmla="*/ 0 h 11017"/>
                <a:gd name="T10" fmla="*/ 2147483647 w 10348"/>
                <a:gd name="T11" fmla="*/ 341461889 h 11017"/>
                <a:gd name="T12" fmla="*/ 2147483647 w 10348"/>
                <a:gd name="T13" fmla="*/ 569480899 h 11017"/>
                <a:gd name="T14" fmla="*/ 2147483647 w 10348"/>
                <a:gd name="T15" fmla="*/ 449081158 h 11017"/>
                <a:gd name="T16" fmla="*/ 2147483647 w 10348"/>
                <a:gd name="T17" fmla="*/ 455278197 h 11017"/>
                <a:gd name="T18" fmla="*/ 2147483647 w 10348"/>
                <a:gd name="T19" fmla="*/ 455278197 h 11017"/>
                <a:gd name="T20" fmla="*/ 2147483647 w 10348"/>
                <a:gd name="T21" fmla="*/ 341461889 h 11017"/>
                <a:gd name="T22" fmla="*/ 2147483647 w 10348"/>
                <a:gd name="T23" fmla="*/ 910942488 h 11017"/>
                <a:gd name="T24" fmla="*/ 2147483647 w 10348"/>
                <a:gd name="T25" fmla="*/ 1138590062 h 11017"/>
                <a:gd name="T26" fmla="*/ 2147483647 w 10348"/>
                <a:gd name="T27" fmla="*/ 1366220885 h 11017"/>
                <a:gd name="T28" fmla="*/ 1666988921 w 10348"/>
                <a:gd name="T29" fmla="*/ 1252405474 h 11017"/>
                <a:gd name="T30" fmla="*/ 785608300 w 10348"/>
                <a:gd name="T31" fmla="*/ 1101813063 h 11017"/>
                <a:gd name="T32" fmla="*/ 487236508 w 10348"/>
                <a:gd name="T33" fmla="*/ 1821886572 h 11017"/>
                <a:gd name="T34" fmla="*/ 476265561 w 10348"/>
                <a:gd name="T35" fmla="*/ 2147483647 h 11017"/>
                <a:gd name="T36" fmla="*/ 0 w 10348"/>
                <a:gd name="T37" fmla="*/ 2147483647 h 11017"/>
                <a:gd name="T38" fmla="*/ 1094909850 w 10348"/>
                <a:gd name="T39" fmla="*/ 2147483647 h 11017"/>
                <a:gd name="T40" fmla="*/ 1071647699 w 10348"/>
                <a:gd name="T41" fmla="*/ 2147483647 h 11017"/>
                <a:gd name="T42" fmla="*/ 645991056 w 10348"/>
                <a:gd name="T43" fmla="*/ 2147483647 h 11017"/>
                <a:gd name="T44" fmla="*/ 1868185893 w 10348"/>
                <a:gd name="T45" fmla="*/ 2147483647 h 11017"/>
                <a:gd name="T46" fmla="*/ 2147483647 w 10348"/>
                <a:gd name="T47" fmla="*/ 2147483647 h 11017"/>
                <a:gd name="T48" fmla="*/ 2147483647 w 10348"/>
                <a:gd name="T49" fmla="*/ 2147483647 h 11017"/>
                <a:gd name="T50" fmla="*/ 2147483647 w 10348"/>
                <a:gd name="T51" fmla="*/ 2147483647 h 11017"/>
                <a:gd name="T52" fmla="*/ 2147483647 w 10348"/>
                <a:gd name="T53" fmla="*/ 2147483647 h 11017"/>
                <a:gd name="T54" fmla="*/ 2147483647 w 10348"/>
                <a:gd name="T55" fmla="*/ 2147483647 h 11017"/>
                <a:gd name="T56" fmla="*/ 2147483647 w 10348"/>
                <a:gd name="T57" fmla="*/ 2147483647 h 11017"/>
                <a:gd name="T58" fmla="*/ 2147483647 w 10348"/>
                <a:gd name="T59" fmla="*/ 2147483647 h 11017"/>
                <a:gd name="T60" fmla="*/ 2147483647 w 10348"/>
                <a:gd name="T61" fmla="*/ 2147483647 h 11017"/>
                <a:gd name="T62" fmla="*/ 2147483647 w 10348"/>
                <a:gd name="T63" fmla="*/ 2147483647 h 11017"/>
                <a:gd name="T64" fmla="*/ 2147483647 w 10348"/>
                <a:gd name="T65" fmla="*/ 1910542887 h 11017"/>
                <a:gd name="T66" fmla="*/ 2147483647 w 10348"/>
                <a:gd name="T67" fmla="*/ 1644586305 h 11017"/>
                <a:gd name="T68" fmla="*/ 2147483647 w 10348"/>
                <a:gd name="T69" fmla="*/ 1240012192 h 11017"/>
                <a:gd name="T70" fmla="*/ 2147483647 w 10348"/>
                <a:gd name="T71" fmla="*/ 797127276 h 11017"/>
                <a:gd name="T72" fmla="*/ 2147483647 w 10348"/>
                <a:gd name="T73" fmla="*/ 683311865 h 11017"/>
                <a:gd name="T74" fmla="*/ 2147483647 w 10348"/>
                <a:gd name="T75" fmla="*/ 341461889 h 11017"/>
                <a:gd name="T76" fmla="*/ 2147483647 w 10348"/>
                <a:gd name="T77" fmla="*/ 127370812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48"/>
                <a:gd name="T118" fmla="*/ 0 h 11017"/>
                <a:gd name="T119" fmla="*/ 10348 w 10348"/>
                <a:gd name="T120" fmla="*/ 11017 h 110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48" h="11017">
                  <a:moveTo>
                    <a:pt x="9574" y="329"/>
                  </a:moveTo>
                  <a:cubicBezTo>
                    <a:pt x="9252" y="611"/>
                    <a:pt x="8879" y="1035"/>
                    <a:pt x="8609" y="1176"/>
                  </a:cubicBezTo>
                  <a:cubicBezTo>
                    <a:pt x="8340" y="1317"/>
                    <a:pt x="8174" y="1176"/>
                    <a:pt x="7957" y="1176"/>
                  </a:cubicBezTo>
                  <a:cubicBezTo>
                    <a:pt x="7884" y="882"/>
                    <a:pt x="7812" y="588"/>
                    <a:pt x="7739" y="294"/>
                  </a:cubicBezTo>
                  <a:lnTo>
                    <a:pt x="7522" y="0"/>
                  </a:lnTo>
                  <a:lnTo>
                    <a:pt x="6870" y="882"/>
                  </a:lnTo>
                  <a:cubicBezTo>
                    <a:pt x="6725" y="1078"/>
                    <a:pt x="6646" y="1425"/>
                    <a:pt x="6435" y="1471"/>
                  </a:cubicBezTo>
                  <a:cubicBezTo>
                    <a:pt x="6224" y="1517"/>
                    <a:pt x="5881" y="1264"/>
                    <a:pt x="5604" y="1160"/>
                  </a:cubicBezTo>
                  <a:cubicBezTo>
                    <a:pt x="5446" y="1165"/>
                    <a:pt x="5319" y="1173"/>
                    <a:pt x="5131" y="1176"/>
                  </a:cubicBezTo>
                  <a:cubicBezTo>
                    <a:pt x="4943" y="1179"/>
                    <a:pt x="4696" y="1176"/>
                    <a:pt x="4478" y="1176"/>
                  </a:cubicBezTo>
                  <a:lnTo>
                    <a:pt x="3609" y="882"/>
                  </a:lnTo>
                  <a:cubicBezTo>
                    <a:pt x="3536" y="1372"/>
                    <a:pt x="3464" y="1863"/>
                    <a:pt x="3391" y="2353"/>
                  </a:cubicBezTo>
                  <a:lnTo>
                    <a:pt x="2305" y="2941"/>
                  </a:lnTo>
                  <a:lnTo>
                    <a:pt x="1870" y="3529"/>
                  </a:lnTo>
                  <a:lnTo>
                    <a:pt x="1218" y="3235"/>
                  </a:lnTo>
                  <a:lnTo>
                    <a:pt x="574" y="2846"/>
                  </a:lnTo>
                  <a:cubicBezTo>
                    <a:pt x="501" y="3434"/>
                    <a:pt x="429" y="4118"/>
                    <a:pt x="356" y="4706"/>
                  </a:cubicBezTo>
                  <a:cubicBezTo>
                    <a:pt x="284" y="5098"/>
                    <a:pt x="420" y="5490"/>
                    <a:pt x="348" y="5882"/>
                  </a:cubicBezTo>
                  <a:cubicBezTo>
                    <a:pt x="278" y="6404"/>
                    <a:pt x="70" y="7212"/>
                    <a:pt x="0" y="7734"/>
                  </a:cubicBezTo>
                  <a:cubicBezTo>
                    <a:pt x="290" y="7930"/>
                    <a:pt x="510" y="8221"/>
                    <a:pt x="800" y="8417"/>
                  </a:cubicBezTo>
                  <a:cubicBezTo>
                    <a:pt x="365" y="10182"/>
                    <a:pt x="838" y="9339"/>
                    <a:pt x="783" y="9706"/>
                  </a:cubicBezTo>
                  <a:cubicBezTo>
                    <a:pt x="728" y="10073"/>
                    <a:pt x="375" y="10425"/>
                    <a:pt x="472" y="10621"/>
                  </a:cubicBezTo>
                  <a:cubicBezTo>
                    <a:pt x="569" y="10817"/>
                    <a:pt x="1142" y="10837"/>
                    <a:pt x="1365" y="10882"/>
                  </a:cubicBezTo>
                  <a:cubicBezTo>
                    <a:pt x="1588" y="10927"/>
                    <a:pt x="1663" y="10844"/>
                    <a:pt x="1808" y="10893"/>
                  </a:cubicBezTo>
                  <a:cubicBezTo>
                    <a:pt x="1953" y="10942"/>
                    <a:pt x="2528" y="11085"/>
                    <a:pt x="3024" y="10980"/>
                  </a:cubicBezTo>
                  <a:cubicBezTo>
                    <a:pt x="3520" y="10875"/>
                    <a:pt x="4444" y="10604"/>
                    <a:pt x="4782" y="10261"/>
                  </a:cubicBezTo>
                  <a:cubicBezTo>
                    <a:pt x="5120" y="9918"/>
                    <a:pt x="4865" y="9199"/>
                    <a:pt x="5051" y="8921"/>
                  </a:cubicBezTo>
                  <a:cubicBezTo>
                    <a:pt x="5237" y="8643"/>
                    <a:pt x="5530" y="8785"/>
                    <a:pt x="5896" y="8595"/>
                  </a:cubicBezTo>
                  <a:cubicBezTo>
                    <a:pt x="6262" y="8405"/>
                    <a:pt x="7014" y="8083"/>
                    <a:pt x="7247" y="7778"/>
                  </a:cubicBezTo>
                  <a:cubicBezTo>
                    <a:pt x="7481" y="7473"/>
                    <a:pt x="7240" y="6977"/>
                    <a:pt x="7297" y="6764"/>
                  </a:cubicBezTo>
                  <a:cubicBezTo>
                    <a:pt x="7354" y="6552"/>
                    <a:pt x="7475" y="6617"/>
                    <a:pt x="7587" y="6503"/>
                  </a:cubicBezTo>
                  <a:cubicBezTo>
                    <a:pt x="7699" y="6389"/>
                    <a:pt x="7797" y="6339"/>
                    <a:pt x="7969" y="6078"/>
                  </a:cubicBezTo>
                  <a:cubicBezTo>
                    <a:pt x="8141" y="5817"/>
                    <a:pt x="8490" y="5240"/>
                    <a:pt x="8619" y="4935"/>
                  </a:cubicBezTo>
                  <a:cubicBezTo>
                    <a:pt x="8748" y="4630"/>
                    <a:pt x="8651" y="4537"/>
                    <a:pt x="8743" y="4248"/>
                  </a:cubicBezTo>
                  <a:cubicBezTo>
                    <a:pt x="8835" y="3959"/>
                    <a:pt x="9159" y="3568"/>
                    <a:pt x="9173" y="3203"/>
                  </a:cubicBezTo>
                  <a:cubicBezTo>
                    <a:pt x="9187" y="2838"/>
                    <a:pt x="8630" y="2299"/>
                    <a:pt x="8826" y="2059"/>
                  </a:cubicBezTo>
                  <a:cubicBezTo>
                    <a:pt x="9022" y="1819"/>
                    <a:pt x="9841" y="1863"/>
                    <a:pt x="10348" y="1765"/>
                  </a:cubicBezTo>
                  <a:lnTo>
                    <a:pt x="9913" y="882"/>
                  </a:lnTo>
                  <a:lnTo>
                    <a:pt x="9574" y="32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0" name="Freeform 298"/>
            <p:cNvSpPr>
              <a:spLocks/>
            </p:cNvSpPr>
            <p:nvPr/>
          </p:nvSpPr>
          <p:spPr bwMode="auto">
            <a:xfrm>
              <a:off x="6797675" y="4035425"/>
              <a:ext cx="112713" cy="138113"/>
            </a:xfrm>
            <a:custGeom>
              <a:avLst/>
              <a:gdLst>
                <a:gd name="T0" fmla="*/ 2147483647 w 90"/>
                <a:gd name="T1" fmla="*/ 2147483647 h 78"/>
                <a:gd name="T2" fmla="*/ 2147483647 w 90"/>
                <a:gd name="T3" fmla="*/ 2147483647 h 78"/>
                <a:gd name="T4" fmla="*/ 2147483647 w 90"/>
                <a:gd name="T5" fmla="*/ 2147483647 h 78"/>
                <a:gd name="T6" fmla="*/ 2147483647 w 90"/>
                <a:gd name="T7" fmla="*/ 2147483647 h 78"/>
                <a:gd name="T8" fmla="*/ 2147483647 w 90"/>
                <a:gd name="T9" fmla="*/ 0 h 78"/>
                <a:gd name="T10" fmla="*/ 2147483647 w 90"/>
                <a:gd name="T11" fmla="*/ 0 h 78"/>
                <a:gd name="T12" fmla="*/ 2147483647 w 90"/>
                <a:gd name="T13" fmla="*/ 2147483647 h 78"/>
                <a:gd name="T14" fmla="*/ 0 w 90"/>
                <a:gd name="T15" fmla="*/ 2147483647 h 78"/>
                <a:gd name="T16" fmla="*/ 2147483647 w 90"/>
                <a:gd name="T17" fmla="*/ 2147483647 h 78"/>
                <a:gd name="T18" fmla="*/ 2147483647 w 90"/>
                <a:gd name="T19" fmla="*/ 2147483647 h 78"/>
                <a:gd name="T20" fmla="*/ 2147483647 w 90"/>
                <a:gd name="T21" fmla="*/ 2147483647 h 78"/>
                <a:gd name="T22" fmla="*/ 2147483647 w 90"/>
                <a:gd name="T23" fmla="*/ 2147483647 h 78"/>
                <a:gd name="T24" fmla="*/ 2147483647 w 90"/>
                <a:gd name="T25" fmla="*/ 2147483647 h 78"/>
                <a:gd name="T26" fmla="*/ 2147483647 w 90"/>
                <a:gd name="T27" fmla="*/ 2147483647 h 78"/>
                <a:gd name="T28" fmla="*/ 2147483647 w 90"/>
                <a:gd name="T29" fmla="*/ 2147483647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0"/>
                <a:gd name="T46" fmla="*/ 0 h 78"/>
                <a:gd name="T47" fmla="*/ 90 w 90"/>
                <a:gd name="T48" fmla="*/ 78 h 7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1" name="Freeform 331"/>
            <p:cNvSpPr>
              <a:spLocks/>
            </p:cNvSpPr>
            <p:nvPr/>
          </p:nvSpPr>
          <p:spPr bwMode="auto">
            <a:xfrm>
              <a:off x="6554788" y="3852863"/>
              <a:ext cx="214312" cy="120650"/>
            </a:xfrm>
            <a:custGeom>
              <a:avLst/>
              <a:gdLst>
                <a:gd name="T0" fmla="*/ 2147483647 w 10000"/>
                <a:gd name="T1" fmla="*/ 2147483647 h 11631"/>
                <a:gd name="T2" fmla="*/ 2147483647 w 10000"/>
                <a:gd name="T3" fmla="*/ 2094438319 h 11631"/>
                <a:gd name="T4" fmla="*/ 2147483647 w 10000"/>
                <a:gd name="T5" fmla="*/ 545154503 h 11631"/>
                <a:gd name="T6" fmla="*/ 2147483647 w 10000"/>
                <a:gd name="T7" fmla="*/ 0 h 11631"/>
                <a:gd name="T8" fmla="*/ 0 w 10000"/>
                <a:gd name="T9" fmla="*/ 2147483647 h 11631"/>
                <a:gd name="T10" fmla="*/ 2147483647 w 10000"/>
                <a:gd name="T11" fmla="*/ 2147483647 h 11631"/>
                <a:gd name="T12" fmla="*/ 2147483647 w 10000"/>
                <a:gd name="T13" fmla="*/ 2147483647 h 11631"/>
                <a:gd name="T14" fmla="*/ 2147483647 w 10000"/>
                <a:gd name="T15" fmla="*/ 2147483647 h 11631"/>
                <a:gd name="T16" fmla="*/ 2147483647 w 10000"/>
                <a:gd name="T17" fmla="*/ 2147483647 h 11631"/>
                <a:gd name="T18" fmla="*/ 2147483647 w 10000"/>
                <a:gd name="T19" fmla="*/ 2147483647 h 11631"/>
                <a:gd name="T20" fmla="*/ 2147483647 w 10000"/>
                <a:gd name="T21" fmla="*/ 2147483647 h 11631"/>
                <a:gd name="T22" fmla="*/ 2147483647 w 10000"/>
                <a:gd name="T23" fmla="*/ 2147483647 h 11631"/>
                <a:gd name="T24" fmla="*/ 2147483647 w 10000"/>
                <a:gd name="T25" fmla="*/ 2147483647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00"/>
                <a:gd name="T40" fmla="*/ 0 h 11631"/>
                <a:gd name="T41" fmla="*/ 10000 w 10000"/>
                <a:gd name="T42" fmla="*/ 11631 h 116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2" name="Freeform 447"/>
            <p:cNvSpPr>
              <a:spLocks/>
            </p:cNvSpPr>
            <p:nvPr/>
          </p:nvSpPr>
          <p:spPr bwMode="auto">
            <a:xfrm>
              <a:off x="6902450" y="3989388"/>
              <a:ext cx="269875" cy="488950"/>
            </a:xfrm>
            <a:custGeom>
              <a:avLst/>
              <a:gdLst>
                <a:gd name="T0" fmla="*/ 1293612189 w 12864"/>
                <a:gd name="T1" fmla="*/ 0 h 10000"/>
                <a:gd name="T2" fmla="*/ 1011966831 w 12864"/>
                <a:gd name="T3" fmla="*/ 2147483647 h 10000"/>
                <a:gd name="T4" fmla="*/ 874630036 w 12864"/>
                <a:gd name="T5" fmla="*/ 2147483647 h 10000"/>
                <a:gd name="T6" fmla="*/ 831178160 w 12864"/>
                <a:gd name="T7" fmla="*/ 2147483647 h 10000"/>
                <a:gd name="T8" fmla="*/ 358854256 w 12864"/>
                <a:gd name="T9" fmla="*/ 2147483647 h 10000"/>
                <a:gd name="T10" fmla="*/ 70025639 w 12864"/>
                <a:gd name="T11" fmla="*/ 2147483647 h 10000"/>
                <a:gd name="T12" fmla="*/ 0 w 12864"/>
                <a:gd name="T13" fmla="*/ 2147483647 h 10000"/>
                <a:gd name="T14" fmla="*/ 478343726 w 12864"/>
                <a:gd name="T15" fmla="*/ 2147483647 h 10000"/>
                <a:gd name="T16" fmla="*/ 370876445 w 12864"/>
                <a:gd name="T17" fmla="*/ 2147483647 h 10000"/>
                <a:gd name="T18" fmla="*/ 921572160 w 12864"/>
                <a:gd name="T19" fmla="*/ 2147483647 h 10000"/>
                <a:gd name="T20" fmla="*/ 1237556080 w 12864"/>
                <a:gd name="T21" fmla="*/ 2147483647 h 10000"/>
                <a:gd name="T22" fmla="*/ 1061623816 w 12864"/>
                <a:gd name="T23" fmla="*/ 2147483647 h 10000"/>
                <a:gd name="T24" fmla="*/ 1177817052 w 12864"/>
                <a:gd name="T25" fmla="*/ 2147483647 h 10000"/>
                <a:gd name="T26" fmla="*/ 1296335777 w 12864"/>
                <a:gd name="T27" fmla="*/ 2147483647 h 10000"/>
                <a:gd name="T28" fmla="*/ 1433082137 w 12864"/>
                <a:gd name="T29" fmla="*/ 2147483647 h 10000"/>
                <a:gd name="T30" fmla="*/ 1465667183 w 12864"/>
                <a:gd name="T31" fmla="*/ 2147483647 h 10000"/>
                <a:gd name="T32" fmla="*/ 1747126583 w 12864"/>
                <a:gd name="T33" fmla="*/ 2147483647 h 10000"/>
                <a:gd name="T34" fmla="*/ 1625117609 w 12864"/>
                <a:gd name="T35" fmla="*/ 2147483647 h 10000"/>
                <a:gd name="T36" fmla="*/ 1426294984 w 12864"/>
                <a:gd name="T37" fmla="*/ 2147483647 h 10000"/>
                <a:gd name="T38" fmla="*/ 1525608954 w 12864"/>
                <a:gd name="T39" fmla="*/ 2147483647 h 10000"/>
                <a:gd name="T40" fmla="*/ 1508925045 w 12864"/>
                <a:gd name="T41" fmla="*/ 2147483647 h 10000"/>
                <a:gd name="T42" fmla="*/ 1243955204 w 12864"/>
                <a:gd name="T43" fmla="*/ 2147483647 h 10000"/>
                <a:gd name="T44" fmla="*/ 1376444991 w 12864"/>
                <a:gd name="T45" fmla="*/ 2147483647 h 10000"/>
                <a:gd name="T46" fmla="*/ 1535498997 w 12864"/>
                <a:gd name="T47" fmla="*/ 2147483647 h 10000"/>
                <a:gd name="T48" fmla="*/ 1878646969 w 12864"/>
                <a:gd name="T49" fmla="*/ 2147483647 h 10000"/>
                <a:gd name="T50" fmla="*/ 2003177460 w 12864"/>
                <a:gd name="T51" fmla="*/ 2147483647 h 10000"/>
                <a:gd name="T52" fmla="*/ 2147483647 w 12864"/>
                <a:gd name="T53" fmla="*/ 2147483647 h 10000"/>
                <a:gd name="T54" fmla="*/ 2147483647 w 12864"/>
                <a:gd name="T55" fmla="*/ 2147483647 h 10000"/>
                <a:gd name="T56" fmla="*/ 2147483647 w 12864"/>
                <a:gd name="T57" fmla="*/ 2147483647 h 10000"/>
                <a:gd name="T58" fmla="*/ 2143801090 w 12864"/>
                <a:gd name="T59" fmla="*/ 2147483647 h 10000"/>
                <a:gd name="T60" fmla="*/ 1844501750 w 12864"/>
                <a:gd name="T61" fmla="*/ 2147483647 h 10000"/>
                <a:gd name="T62" fmla="*/ 1508730359 w 12864"/>
                <a:gd name="T63" fmla="*/ 2147483647 h 10000"/>
                <a:gd name="T64" fmla="*/ 1441225377 w 12864"/>
                <a:gd name="T65" fmla="*/ 2147483647 h 10000"/>
                <a:gd name="T66" fmla="*/ 1376444991 w 12864"/>
                <a:gd name="T67" fmla="*/ 2147483647 h 10000"/>
                <a:gd name="T68" fmla="*/ 1525608954 w 12864"/>
                <a:gd name="T69" fmla="*/ 2147483647 h 10000"/>
                <a:gd name="T70" fmla="*/ 1525608954 w 12864"/>
                <a:gd name="T71" fmla="*/ 2147483647 h 10000"/>
                <a:gd name="T72" fmla="*/ 1293612189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864"/>
                <a:gd name="T112" fmla="*/ 0 h 10000"/>
                <a:gd name="T113" fmla="*/ 12864 w 12864"/>
                <a:gd name="T114" fmla="*/ 10000 h 1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3" name="Freeform 241"/>
            <p:cNvSpPr>
              <a:spLocks/>
            </p:cNvSpPr>
            <p:nvPr/>
          </p:nvSpPr>
          <p:spPr bwMode="auto">
            <a:xfrm>
              <a:off x="6789738" y="3922713"/>
              <a:ext cx="88900" cy="49212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8468"/>
                <a:gd name="T34" fmla="*/ 0 h 191264"/>
                <a:gd name="T35" fmla="*/ 348468 w 348468"/>
                <a:gd name="T36" fmla="*/ 191264 h 19126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4" name="Freeform 448"/>
            <p:cNvSpPr>
              <a:spLocks/>
            </p:cNvSpPr>
            <p:nvPr/>
          </p:nvSpPr>
          <p:spPr bwMode="auto">
            <a:xfrm>
              <a:off x="7129463" y="4565650"/>
              <a:ext cx="128587" cy="147638"/>
            </a:xfrm>
            <a:custGeom>
              <a:avLst/>
              <a:gdLst>
                <a:gd name="T0" fmla="*/ 0 w 675"/>
                <a:gd name="T1" fmla="*/ 2147483647 h 773"/>
                <a:gd name="T2" fmla="*/ 2147483647 w 675"/>
                <a:gd name="T3" fmla="*/ 2147483647 h 773"/>
                <a:gd name="T4" fmla="*/ 2147483647 w 675"/>
                <a:gd name="T5" fmla="*/ 2147483647 h 773"/>
                <a:gd name="T6" fmla="*/ 2147483647 w 675"/>
                <a:gd name="T7" fmla="*/ 2147483647 h 773"/>
                <a:gd name="T8" fmla="*/ 2147483647 w 675"/>
                <a:gd name="T9" fmla="*/ 2147483647 h 773"/>
                <a:gd name="T10" fmla="*/ 2147483647 w 675"/>
                <a:gd name="T11" fmla="*/ 2147483647 h 773"/>
                <a:gd name="T12" fmla="*/ 2147483647 w 675"/>
                <a:gd name="T13" fmla="*/ 2147483647 h 773"/>
                <a:gd name="T14" fmla="*/ 2147483647 w 675"/>
                <a:gd name="T15" fmla="*/ 2147483647 h 773"/>
                <a:gd name="T16" fmla="*/ 2147483647 w 675"/>
                <a:gd name="T17" fmla="*/ 2147483647 h 773"/>
                <a:gd name="T18" fmla="*/ 2147483647 w 675"/>
                <a:gd name="T19" fmla="*/ 2147483647 h 773"/>
                <a:gd name="T20" fmla="*/ 2147483647 w 675"/>
                <a:gd name="T21" fmla="*/ 2147483647 h 773"/>
                <a:gd name="T22" fmla="*/ 2147483647 w 675"/>
                <a:gd name="T23" fmla="*/ 2147483647 h 773"/>
                <a:gd name="T24" fmla="*/ 2147483647 w 675"/>
                <a:gd name="T25" fmla="*/ 2147483647 h 773"/>
                <a:gd name="T26" fmla="*/ 2147483647 w 675"/>
                <a:gd name="T27" fmla="*/ 0 h 773"/>
                <a:gd name="T28" fmla="*/ 0 w 675"/>
                <a:gd name="T29" fmla="*/ 2147483647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75"/>
                <a:gd name="T46" fmla="*/ 0 h 773"/>
                <a:gd name="T47" fmla="*/ 675 w 675"/>
                <a:gd name="T48" fmla="*/ 773 h 77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5" name="Freeform 330"/>
            <p:cNvSpPr>
              <a:spLocks/>
            </p:cNvSpPr>
            <p:nvPr/>
          </p:nvSpPr>
          <p:spPr bwMode="auto">
            <a:xfrm>
              <a:off x="7164388" y="4108450"/>
              <a:ext cx="200025" cy="392113"/>
            </a:xfrm>
            <a:custGeom>
              <a:avLst/>
              <a:gdLst>
                <a:gd name="T0" fmla="*/ 2147483647 w 138"/>
                <a:gd name="T1" fmla="*/ 0 h 271"/>
                <a:gd name="T2" fmla="*/ 2147483647 w 138"/>
                <a:gd name="T3" fmla="*/ 0 h 271"/>
                <a:gd name="T4" fmla="*/ 0 w 138"/>
                <a:gd name="T5" fmla="*/ 2147483647 h 271"/>
                <a:gd name="T6" fmla="*/ 2147483647 w 138"/>
                <a:gd name="T7" fmla="*/ 2147483647 h 271"/>
                <a:gd name="T8" fmla="*/ 2147483647 w 138"/>
                <a:gd name="T9" fmla="*/ 2147483647 h 271"/>
                <a:gd name="T10" fmla="*/ 2147483647 w 138"/>
                <a:gd name="T11" fmla="*/ 2147483647 h 271"/>
                <a:gd name="T12" fmla="*/ 2147483647 w 138"/>
                <a:gd name="T13" fmla="*/ 2147483647 h 271"/>
                <a:gd name="T14" fmla="*/ 2147483647 w 138"/>
                <a:gd name="T15" fmla="*/ 2147483647 h 271"/>
                <a:gd name="T16" fmla="*/ 2147483647 w 138"/>
                <a:gd name="T17" fmla="*/ 2147483647 h 271"/>
                <a:gd name="T18" fmla="*/ 2147483647 w 138"/>
                <a:gd name="T19" fmla="*/ 2147483647 h 271"/>
                <a:gd name="T20" fmla="*/ 2147483647 w 138"/>
                <a:gd name="T21" fmla="*/ 2147483647 h 271"/>
                <a:gd name="T22" fmla="*/ 2147483647 w 138"/>
                <a:gd name="T23" fmla="*/ 2147483647 h 271"/>
                <a:gd name="T24" fmla="*/ 2147483647 w 138"/>
                <a:gd name="T25" fmla="*/ 2147483647 h 271"/>
                <a:gd name="T26" fmla="*/ 2147483647 w 138"/>
                <a:gd name="T27" fmla="*/ 2147483647 h 271"/>
                <a:gd name="T28" fmla="*/ 2147483647 w 138"/>
                <a:gd name="T29" fmla="*/ 2147483647 h 271"/>
                <a:gd name="T30" fmla="*/ 2147483647 w 138"/>
                <a:gd name="T31" fmla="*/ 2147483647 h 271"/>
                <a:gd name="T32" fmla="*/ 2147483647 w 138"/>
                <a:gd name="T33" fmla="*/ 2147483647 h 271"/>
                <a:gd name="T34" fmla="*/ 2147483647 w 138"/>
                <a:gd name="T35" fmla="*/ 2147483647 h 271"/>
                <a:gd name="T36" fmla="*/ 2147483647 w 138"/>
                <a:gd name="T37" fmla="*/ 2147483647 h 271"/>
                <a:gd name="T38" fmla="*/ 2147483647 w 138"/>
                <a:gd name="T39" fmla="*/ 2147483647 h 271"/>
                <a:gd name="T40" fmla="*/ 2147483647 w 138"/>
                <a:gd name="T41" fmla="*/ 2147483647 h 271"/>
                <a:gd name="T42" fmla="*/ 2147483647 w 138"/>
                <a:gd name="T43" fmla="*/ 2147483647 h 271"/>
                <a:gd name="T44" fmla="*/ 2147483647 w 138"/>
                <a:gd name="T45" fmla="*/ 2147483647 h 271"/>
                <a:gd name="T46" fmla="*/ 2147483647 w 138"/>
                <a:gd name="T47" fmla="*/ 2147483647 h 271"/>
                <a:gd name="T48" fmla="*/ 2147483647 w 138"/>
                <a:gd name="T49" fmla="*/ 2147483647 h 271"/>
                <a:gd name="T50" fmla="*/ 2147483647 w 138"/>
                <a:gd name="T51" fmla="*/ 2147483647 h 271"/>
                <a:gd name="T52" fmla="*/ 2147483647 w 138"/>
                <a:gd name="T53" fmla="*/ 2147483647 h 271"/>
                <a:gd name="T54" fmla="*/ 2147483647 w 138"/>
                <a:gd name="T55" fmla="*/ 2147483647 h 271"/>
                <a:gd name="T56" fmla="*/ 2147483647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8"/>
                <a:gd name="T88" fmla="*/ 0 h 271"/>
                <a:gd name="T89" fmla="*/ 138 w 138"/>
                <a:gd name="T90" fmla="*/ 271 h 2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6" name="Freeform 446"/>
            <p:cNvSpPr>
              <a:spLocks/>
            </p:cNvSpPr>
            <p:nvPr/>
          </p:nvSpPr>
          <p:spPr bwMode="auto">
            <a:xfrm>
              <a:off x="7035800" y="4173538"/>
              <a:ext cx="222250" cy="400050"/>
            </a:xfrm>
            <a:custGeom>
              <a:avLst/>
              <a:gdLst>
                <a:gd name="T0" fmla="*/ 2147483647 w 107"/>
                <a:gd name="T1" fmla="*/ 2147483647 h 190"/>
                <a:gd name="T2" fmla="*/ 0 w 107"/>
                <a:gd name="T3" fmla="*/ 2147483647 h 190"/>
                <a:gd name="T4" fmla="*/ 2147483647 w 107"/>
                <a:gd name="T5" fmla="*/ 2147483647 h 190"/>
                <a:gd name="T6" fmla="*/ 2147483647 w 107"/>
                <a:gd name="T7" fmla="*/ 2147483647 h 190"/>
                <a:gd name="T8" fmla="*/ 2147483647 w 107"/>
                <a:gd name="T9" fmla="*/ 2147483647 h 190"/>
                <a:gd name="T10" fmla="*/ 2147483647 w 107"/>
                <a:gd name="T11" fmla="*/ 2147483647 h 190"/>
                <a:gd name="T12" fmla="*/ 2147483647 w 107"/>
                <a:gd name="T13" fmla="*/ 2147483647 h 190"/>
                <a:gd name="T14" fmla="*/ 2147483647 w 107"/>
                <a:gd name="T15" fmla="*/ 2147483647 h 190"/>
                <a:gd name="T16" fmla="*/ 2147483647 w 107"/>
                <a:gd name="T17" fmla="*/ 2147483647 h 190"/>
                <a:gd name="T18" fmla="*/ 2147483647 w 107"/>
                <a:gd name="T19" fmla="*/ 2147483647 h 190"/>
                <a:gd name="T20" fmla="*/ 2147483647 w 107"/>
                <a:gd name="T21" fmla="*/ 2147483647 h 190"/>
                <a:gd name="T22" fmla="*/ 2147483647 w 107"/>
                <a:gd name="T23" fmla="*/ 2147483647 h 190"/>
                <a:gd name="T24" fmla="*/ 2147483647 w 107"/>
                <a:gd name="T25" fmla="*/ 2147483647 h 190"/>
                <a:gd name="T26" fmla="*/ 2147483647 w 107"/>
                <a:gd name="T27" fmla="*/ 2147483647 h 190"/>
                <a:gd name="T28" fmla="*/ 2147483647 w 107"/>
                <a:gd name="T29" fmla="*/ 2147483647 h 190"/>
                <a:gd name="T30" fmla="*/ 2147483647 w 107"/>
                <a:gd name="T31" fmla="*/ 2147483647 h 190"/>
                <a:gd name="T32" fmla="*/ 2147483647 w 107"/>
                <a:gd name="T33" fmla="*/ 2147483647 h 190"/>
                <a:gd name="T34" fmla="*/ 2147483647 w 107"/>
                <a:gd name="T35" fmla="*/ 2147483647 h 190"/>
                <a:gd name="T36" fmla="*/ 2147483647 w 107"/>
                <a:gd name="T37" fmla="*/ 2147483647 h 190"/>
                <a:gd name="T38" fmla="*/ 2147483647 w 107"/>
                <a:gd name="T39" fmla="*/ 2147483647 h 190"/>
                <a:gd name="T40" fmla="*/ 2147483647 w 107"/>
                <a:gd name="T41" fmla="*/ 2147483647 h 190"/>
                <a:gd name="T42" fmla="*/ 2147483647 w 107"/>
                <a:gd name="T43" fmla="*/ 2147483647 h 190"/>
                <a:gd name="T44" fmla="*/ 2147483647 w 107"/>
                <a:gd name="T45" fmla="*/ 2147483647 h 190"/>
                <a:gd name="T46" fmla="*/ 2147483647 w 107"/>
                <a:gd name="T47" fmla="*/ 2147483647 h 190"/>
                <a:gd name="T48" fmla="*/ 2147483647 w 107"/>
                <a:gd name="T49" fmla="*/ 2147483647 h 190"/>
                <a:gd name="T50" fmla="*/ 2147483647 w 107"/>
                <a:gd name="T51" fmla="*/ 2147483647 h 190"/>
                <a:gd name="T52" fmla="*/ 2147483647 w 107"/>
                <a:gd name="T53" fmla="*/ 2147483647 h 190"/>
                <a:gd name="T54" fmla="*/ 2147483647 w 107"/>
                <a:gd name="T55" fmla="*/ 2147483647 h 190"/>
                <a:gd name="T56" fmla="*/ 2147483647 w 107"/>
                <a:gd name="T57" fmla="*/ 2147483647 h 190"/>
                <a:gd name="T58" fmla="*/ 2147483647 w 107"/>
                <a:gd name="T59" fmla="*/ 0 h 190"/>
                <a:gd name="T60" fmla="*/ 2147483647 w 107"/>
                <a:gd name="T61" fmla="*/ 2147483647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7"/>
                <a:gd name="T94" fmla="*/ 0 h 190"/>
                <a:gd name="T95" fmla="*/ 107 w 107"/>
                <a:gd name="T96" fmla="*/ 190 h 19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7" name="Freeform 329"/>
            <p:cNvSpPr>
              <a:spLocks/>
            </p:cNvSpPr>
            <p:nvPr/>
          </p:nvSpPr>
          <p:spPr bwMode="auto">
            <a:xfrm>
              <a:off x="7102475" y="4133850"/>
              <a:ext cx="211138" cy="230188"/>
            </a:xfrm>
            <a:custGeom>
              <a:avLst/>
              <a:gdLst>
                <a:gd name="T0" fmla="*/ 2147483647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0 h 10000"/>
                <a:gd name="T20" fmla="*/ 2147483647 w 10000"/>
                <a:gd name="T21" fmla="*/ 0 h 10000"/>
                <a:gd name="T22" fmla="*/ 2147483647 w 10000"/>
                <a:gd name="T23" fmla="*/ 2147483647 h 10000"/>
                <a:gd name="T24" fmla="*/ 0 w 10000"/>
                <a:gd name="T25" fmla="*/ 2147483647 h 10000"/>
                <a:gd name="T26" fmla="*/ 1649038485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2147483647 h 10000"/>
                <a:gd name="T32" fmla="*/ 2147483647 w 10000"/>
                <a:gd name="T33" fmla="*/ 2147483647 h 10000"/>
                <a:gd name="T34" fmla="*/ 2147483647 w 10000"/>
                <a:gd name="T35" fmla="*/ 2147483647 h 10000"/>
                <a:gd name="T36" fmla="*/ 2147483647 w 10000"/>
                <a:gd name="T37" fmla="*/ 2147483647 h 10000"/>
                <a:gd name="T38" fmla="*/ 2147483647 w 10000"/>
                <a:gd name="T39" fmla="*/ 2147483647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000"/>
                <a:gd name="T61" fmla="*/ 0 h 10000"/>
                <a:gd name="T62" fmla="*/ 10000 w 10000"/>
                <a:gd name="T63" fmla="*/ 10000 h 10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8" name="Freeform 329"/>
            <p:cNvSpPr>
              <a:spLocks/>
            </p:cNvSpPr>
            <p:nvPr/>
          </p:nvSpPr>
          <p:spPr bwMode="auto">
            <a:xfrm>
              <a:off x="7165975" y="4348163"/>
              <a:ext cx="147638" cy="117475"/>
            </a:xfrm>
            <a:custGeom>
              <a:avLst/>
              <a:gdLst>
                <a:gd name="T0" fmla="*/ 2147483647 w 10000"/>
                <a:gd name="T1" fmla="*/ 495727006 h 6448"/>
                <a:gd name="T2" fmla="*/ 2147483647 w 10000"/>
                <a:gd name="T3" fmla="*/ 274643859 h 6448"/>
                <a:gd name="T4" fmla="*/ 2147483647 w 10000"/>
                <a:gd name="T5" fmla="*/ 0 h 6448"/>
                <a:gd name="T6" fmla="*/ 1183506848 w 10000"/>
                <a:gd name="T7" fmla="*/ 914090771 h 6448"/>
                <a:gd name="T8" fmla="*/ 0 w 10000"/>
                <a:gd name="T9" fmla="*/ 2147483647 h 6448"/>
                <a:gd name="T10" fmla="*/ 0 w 10000"/>
                <a:gd name="T11" fmla="*/ 2147483647 h 6448"/>
                <a:gd name="T12" fmla="*/ 1972542595 w 10000"/>
                <a:gd name="T13" fmla="*/ 2147483647 h 6448"/>
                <a:gd name="T14" fmla="*/ 2147483647 w 10000"/>
                <a:gd name="T15" fmla="*/ 2147483647 h 6448"/>
                <a:gd name="T16" fmla="*/ 2147483647 w 10000"/>
                <a:gd name="T17" fmla="*/ 2147483647 h 6448"/>
                <a:gd name="T18" fmla="*/ 2147483647 w 10000"/>
                <a:gd name="T19" fmla="*/ 2147483647 h 6448"/>
                <a:gd name="T20" fmla="*/ 2147483647 w 10000"/>
                <a:gd name="T21" fmla="*/ 2147483647 h 6448"/>
                <a:gd name="T22" fmla="*/ 2147483647 w 10000"/>
                <a:gd name="T23" fmla="*/ 2147483647 h 6448"/>
                <a:gd name="T24" fmla="*/ 2147483647 w 10000"/>
                <a:gd name="T25" fmla="*/ 914090771 h 6448"/>
                <a:gd name="T26" fmla="*/ 2147483647 w 10000"/>
                <a:gd name="T27" fmla="*/ 495727006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000"/>
                <a:gd name="T43" fmla="*/ 0 h 6448"/>
                <a:gd name="T44" fmla="*/ 10000 w 10000"/>
                <a:gd name="T45" fmla="*/ 6448 h 64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984885"/>
          </a:xfrm>
        </p:spPr>
        <p:txBody>
          <a:bodyPr/>
          <a:lstStyle/>
          <a:p>
            <a:r>
              <a:rPr lang="en-US" sz="3600" dirty="0" smtClean="0"/>
              <a:t>Genotyped animals in database, by region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94667" y="1380326"/>
          <a:ext cx="8226426" cy="44688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7442"/>
                <a:gridCol w="1764145"/>
                <a:gridCol w="4414839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Region</a:t>
                      </a:r>
                      <a:endParaRPr lang="en-US" sz="24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6400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Genotypes</a:t>
                      </a:r>
                      <a:endParaRPr lang="en-US" sz="24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64008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Countries</a:t>
                      </a:r>
                      <a:endParaRPr lang="en-US" sz="24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64008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FF00"/>
                          </a:solidFill>
                          <a:latin typeface="Calibri" pitchFamily="34" charset="0"/>
                          <a:cs typeface="Arial" pitchFamily="34" charset="0"/>
                        </a:rPr>
                        <a:t>North America</a:t>
                      </a:r>
                      <a:endParaRPr lang="en-US" sz="2400" b="1" dirty="0">
                        <a:solidFill>
                          <a:srgbClr val="00FF00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0" marR="0" marT="0" marB="64008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1,127,699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246888" marT="0" marB="64008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USA, CAN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64008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</a:rPr>
                        <a:t>Western Europe</a:t>
                      </a:r>
                    </a:p>
                  </a:txBody>
                  <a:tcPr marL="0" marR="0" marT="0" marB="6400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107,474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246888" marT="0" marB="64008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AUT,  BEL, CHE, DEU, DNK, ESP, FIN, FRA, GBR, GRC, IRL, ITA, LUX, NLD, NOR, PRT, SWE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0" marT="0" marB="91440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</a:rPr>
                        <a:t>Eastern Europe</a:t>
                      </a:r>
                    </a:p>
                  </a:txBody>
                  <a:tcPr marL="0" marR="0" marT="0" marB="6400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2,833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246888" marT="0" marB="64008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BLR, CZE, HUN, POL, ROU, RUS, SRB, SVK, SVN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0" marT="0" marB="91440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</a:rPr>
                        <a:t>Oceania</a:t>
                      </a:r>
                    </a:p>
                  </a:txBody>
                  <a:tcPr marL="0" marR="0" marT="0" marB="6400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9,984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246888" marT="0" marB="64008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AUS, NZL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0" marT="0" marB="91440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</a:rPr>
                        <a:t>Latin America</a:t>
                      </a:r>
                    </a:p>
                  </a:txBody>
                  <a:tcPr marL="0" marR="0" marT="0" marB="6400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11,335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246888" marT="0" marB="64008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ARG, BRA, CHL, COL, CRI, ECU, GTM, MEX, PER, URY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0" marT="0" marB="91440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</a:rPr>
                        <a:t>Asia</a:t>
                      </a:r>
                    </a:p>
                  </a:txBody>
                  <a:tcPr marL="0" marR="0" marT="0" marB="6400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2,221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246888" marT="0" marB="64008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CHN, IND, IRN, JPN, KAZ, SAU, THA, TUR,</a:t>
                      </a:r>
                      <a:r>
                        <a:rPr lang="en-US" sz="2400" b="1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2400" b="1" dirty="0" smtClean="0">
                          <a:latin typeface="Calibri" pitchFamily="34" charset="0"/>
                        </a:rPr>
                        <a:t>TWN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0" marT="0" marB="91440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</a:rPr>
                        <a:t>Africa</a:t>
                      </a:r>
                    </a:p>
                  </a:txBody>
                  <a:tcPr marL="0" marR="0" marT="0" marB="6400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385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246888" marT="0" marB="64008"/>
                </a:tc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</a:rPr>
                        <a:t>KEN, ZAF, ZWE</a:t>
                      </a:r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 marL="0" marR="0" marT="0" marB="6400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Animals genotyped each year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97164" y="1025236"/>
          <a:ext cx="8518236" cy="5146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DNA sources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371600"/>
            <a:ext cx="8363272" cy="1692771"/>
          </a:xfrm>
        </p:spPr>
        <p:txBody>
          <a:bodyPr/>
          <a:lstStyle/>
          <a:p>
            <a:pPr marL="285750" indent="-285750">
              <a:lnSpc>
                <a:spcPts val="3400"/>
              </a:lnSpc>
              <a:spcBef>
                <a:spcPts val="0"/>
              </a:spcBef>
            </a:pPr>
            <a:r>
              <a:rPr lang="en-US" dirty="0" smtClean="0"/>
              <a:t>Calves identified by ear tags and DNA collected at birth</a:t>
            </a:r>
          </a:p>
          <a:p>
            <a:pPr marL="285750" indent="-285750">
              <a:lnSpc>
                <a:spcPts val="34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 smtClean="0"/>
              <a:t>Sources sent to genotyping labs </a:t>
            </a:r>
            <a:r>
              <a:rPr lang="en-US" dirty="0" smtClean="0">
                <a:solidFill>
                  <a:srgbClr val="00FF00"/>
                </a:solidFill>
              </a:rPr>
              <a:t>(2015)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36997126"/>
              </p:ext>
            </p:extLst>
          </p:nvPr>
        </p:nvGraphicFramePr>
        <p:xfrm>
          <a:off x="749466" y="3258505"/>
          <a:ext cx="6907483" cy="2667000"/>
        </p:xfrm>
        <a:graphic>
          <a:graphicData uri="http://schemas.openxmlformats.org/drawingml/2006/table">
            <a:tbl>
              <a:tblPr/>
              <a:tblGrid>
                <a:gridCol w="2048233"/>
                <a:gridCol w="2072284"/>
                <a:gridCol w="2786966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Source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Samples (no.)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Samples (%)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Ear tissue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252,468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45720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64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128016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Hair roots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124,523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45720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31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128016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Blood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6,893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45720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128016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Nasal swab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1,903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45720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&lt;1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1280160" marT="0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Semen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277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45720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&lt;1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128016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Unknown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10,906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45720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0" marR="128016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7284" name="Picture 4" descr="https://cdn.shopify.com/s/files/1/0970/4672/products/all_in_one_fdx_tag_1024x1024.jpg?v=14490715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5280" y="1"/>
            <a:ext cx="1188720" cy="118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samples from 1 farm, 1 day</a:t>
            </a:r>
            <a:endParaRPr lang="en-US" dirty="0"/>
          </a:p>
        </p:txBody>
      </p:sp>
      <p:pic>
        <p:nvPicPr>
          <p:cNvPr id="53250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 t="14939" b="39042"/>
          <a:stretch>
            <a:fillRect/>
          </a:stretch>
        </p:blipFill>
        <p:spPr bwMode="auto">
          <a:xfrm>
            <a:off x="1691640" y="1379756"/>
            <a:ext cx="5760720" cy="470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579544" y="5606357"/>
            <a:ext cx="97770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b="1" dirty="0" smtClean="0">
                <a:latin typeface="Calibri" pitchFamily="34" charset="0"/>
              </a:rPr>
              <a:t>Source:</a:t>
            </a:r>
          </a:p>
          <a:p>
            <a:pPr>
              <a:lnSpc>
                <a:spcPts val="2000"/>
              </a:lnSpc>
            </a:pPr>
            <a:r>
              <a:rPr lang="en-US" sz="2000" b="1" dirty="0" err="1" smtClean="0">
                <a:solidFill>
                  <a:srgbClr val="FFF000"/>
                </a:solidFill>
                <a:latin typeface="Calibri" pitchFamily="34" charset="0"/>
              </a:rPr>
              <a:t>Zoetis</a:t>
            </a:r>
            <a:endParaRPr lang="en-US" sz="2000" b="1" dirty="0">
              <a:solidFill>
                <a:srgbClr val="FFF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Largest genomic databases</a:t>
            </a:r>
            <a:endParaRPr lang="en-US" sz="2000" dirty="0">
              <a:solidFill>
                <a:schemeClr val="accent5"/>
              </a:solidFill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474085" y="1359608"/>
          <a:ext cx="8047256" cy="3352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2690"/>
                <a:gridCol w="1891863"/>
                <a:gridCol w="2007475"/>
                <a:gridCol w="175522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endParaRPr lang="en-US" sz="2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Ancestry.com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23and</a:t>
                      </a:r>
                      <a:r>
                        <a:rPr lang="en-US" sz="26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Me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CDC</a:t>
                      </a:r>
                      <a:r>
                        <a:rPr lang="en-US" sz="2600" b="1" spc="200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B/</a:t>
                      </a: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USDA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Genotypes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spc="200" baseline="0" dirty="0" smtClean="0">
                          <a:latin typeface="Calibri" pitchFamily="34" charset="0"/>
                        </a:rPr>
                        <a:t>&gt;</a:t>
                      </a:r>
                      <a:r>
                        <a:rPr lang="en-US" sz="2600" b="1" dirty="0" smtClean="0">
                          <a:latin typeface="Calibri" pitchFamily="34" charset="0"/>
                        </a:rPr>
                        <a:t>2 million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spc="200" baseline="0" dirty="0" smtClean="0">
                          <a:latin typeface="Calibri" pitchFamily="34" charset="0"/>
                        </a:rPr>
                        <a:t>&gt;</a:t>
                      </a:r>
                      <a:r>
                        <a:rPr lang="en-US" sz="2600" b="1" dirty="0" smtClean="0">
                          <a:latin typeface="Calibri" pitchFamily="34" charset="0"/>
                        </a:rPr>
                        <a:t>1 million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1.4 million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Species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Human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Human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Cattle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Countries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?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spc="200" baseline="0" dirty="0" smtClean="0">
                          <a:latin typeface="Calibri" pitchFamily="34" charset="0"/>
                        </a:rPr>
                        <a:t>&gt;</a:t>
                      </a:r>
                      <a:r>
                        <a:rPr lang="en-US" sz="2600" b="1" dirty="0" smtClean="0">
                          <a:latin typeface="Calibri" pitchFamily="34" charset="0"/>
                        </a:rPr>
                        <a:t>55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53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Genotyping cost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$99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$199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$3</a:t>
                      </a:r>
                      <a:r>
                        <a:rPr lang="en-US" sz="2600" b="1" spc="200" baseline="0" dirty="0" smtClean="0">
                          <a:latin typeface="Calibri" pitchFamily="34" charset="0"/>
                        </a:rPr>
                        <a:t>7–</a:t>
                      </a:r>
                      <a:r>
                        <a:rPr lang="en-US" sz="2600" b="1" dirty="0" smtClean="0">
                          <a:latin typeface="Calibri" pitchFamily="34" charset="0"/>
                        </a:rPr>
                        <a:t>135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Delivery (weeks)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spc="200" baseline="0" dirty="0" smtClean="0">
                          <a:latin typeface="Calibri" pitchFamily="34" charset="0"/>
                        </a:rPr>
                        <a:t>6–</a:t>
                      </a:r>
                      <a:r>
                        <a:rPr lang="en-US" sz="2600" b="1" dirty="0" smtClean="0">
                          <a:latin typeface="Calibri" pitchFamily="34" charset="0"/>
                        </a:rPr>
                        <a:t>8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spc="200" baseline="0" dirty="0" smtClean="0">
                          <a:latin typeface="Calibri" pitchFamily="34" charset="0"/>
                        </a:rPr>
                        <a:t>6–</a:t>
                      </a:r>
                      <a:r>
                        <a:rPr lang="en-US" sz="2600" b="1" dirty="0" smtClean="0">
                          <a:latin typeface="Calibri" pitchFamily="34" charset="0"/>
                        </a:rPr>
                        <a:t>8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spc="200" baseline="0" dirty="0" smtClean="0">
                          <a:latin typeface="Calibri" pitchFamily="34" charset="0"/>
                        </a:rPr>
                        <a:t>1–</a:t>
                      </a:r>
                      <a:r>
                        <a:rPr lang="en-US" sz="2600" b="1" dirty="0" smtClean="0">
                          <a:latin typeface="Calibri" pitchFamily="34" charset="0"/>
                        </a:rPr>
                        <a:t>2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DNA generations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Few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Few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spc="200" baseline="0" dirty="0" smtClean="0">
                          <a:latin typeface="Calibri" pitchFamily="34" charset="0"/>
                        </a:rPr>
                        <a:t>&gt;</a:t>
                      </a:r>
                      <a:r>
                        <a:rPr lang="en-US" sz="2600" b="1" dirty="0" smtClean="0">
                          <a:latin typeface="Calibri" pitchFamily="34" charset="0"/>
                        </a:rPr>
                        <a:t>10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EBV reliability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None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Low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High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4965192"/>
            <a:ext cx="7704856" cy="1359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tabLst>
                <a:tab pos="1262063" algn="l"/>
              </a:tabLst>
            </a:pPr>
            <a:r>
              <a:rPr lang="en-US" sz="1800" b="1" dirty="0" smtClean="0">
                <a:latin typeface="Calibri" pitchFamily="34" charset="0"/>
              </a:rPr>
              <a:t>Reference:	</a:t>
            </a:r>
            <a:r>
              <a:rPr lang="en-US" sz="1800" b="1" dirty="0" smtClean="0">
                <a:latin typeface="Calibri" pitchFamily="34" charset="0"/>
                <a:hlinkClick r:id="rId3"/>
              </a:rPr>
              <a:t>http://genomemag.com/davies-23andme/#.VdY722zosY1</a:t>
            </a:r>
            <a:endParaRPr lang="en-US" sz="1800" b="1" dirty="0" smtClean="0">
              <a:latin typeface="Calibri" pitchFamily="34" charset="0"/>
            </a:endParaRPr>
          </a:p>
          <a:p>
            <a:pPr>
              <a:lnSpc>
                <a:spcPts val="2000"/>
              </a:lnSpc>
              <a:tabLst>
                <a:tab pos="1262063" algn="l"/>
              </a:tabLst>
            </a:pPr>
            <a:r>
              <a:rPr lang="en-US" sz="1800" b="1" dirty="0" smtClean="0">
                <a:latin typeface="Calibri" pitchFamily="34" charset="0"/>
              </a:rPr>
              <a:t>Web sites:	</a:t>
            </a:r>
            <a:r>
              <a:rPr lang="en-US" sz="1800" b="1" dirty="0" smtClean="0">
                <a:latin typeface="Calibri" pitchFamily="34" charset="0"/>
                <a:hlinkClick r:id="rId4"/>
              </a:rPr>
              <a:t>https://www.23andme.com/</a:t>
            </a:r>
            <a:endParaRPr lang="en-US" sz="1800" b="1" dirty="0" smtClean="0">
              <a:latin typeface="Calibri" pitchFamily="34" charset="0"/>
            </a:endParaRPr>
          </a:p>
          <a:p>
            <a:pPr>
              <a:lnSpc>
                <a:spcPts val="2000"/>
              </a:lnSpc>
              <a:tabLst>
                <a:tab pos="1262063" algn="l"/>
              </a:tabLst>
            </a:pPr>
            <a:r>
              <a:rPr lang="en-US" sz="1800" b="1" dirty="0" smtClean="0">
                <a:latin typeface="Calibri" pitchFamily="34" charset="0"/>
              </a:rPr>
              <a:t>	</a:t>
            </a:r>
            <a:r>
              <a:rPr lang="en-US" sz="1800" b="1" u="sng" dirty="0" smtClean="0">
                <a:latin typeface="Calibri" pitchFamily="34" charset="0"/>
                <a:hlinkClick r:id="rId5"/>
              </a:rPr>
              <a:t>http://dna.ancestry.com/</a:t>
            </a:r>
            <a:endParaRPr lang="en-US" sz="1800" b="1" dirty="0" smtClean="0">
              <a:latin typeface="Calibri" pitchFamily="34" charset="0"/>
            </a:endParaRPr>
          </a:p>
          <a:p>
            <a:pPr>
              <a:lnSpc>
                <a:spcPts val="2000"/>
              </a:lnSpc>
              <a:tabLst>
                <a:tab pos="1262063" algn="l"/>
              </a:tabLst>
            </a:pPr>
            <a:r>
              <a:rPr lang="en-US" sz="1800" b="1" dirty="0" smtClean="0">
                <a:latin typeface="Calibri" pitchFamily="34" charset="0"/>
              </a:rPr>
              <a:t>	</a:t>
            </a:r>
            <a:r>
              <a:rPr lang="en-US" sz="1800" b="1" dirty="0" smtClean="0">
                <a:latin typeface="Calibri" pitchFamily="34" charset="0"/>
                <a:hlinkClick r:id="rId6"/>
              </a:rPr>
              <a:t>https://www.cdcb.us/</a:t>
            </a:r>
            <a:endParaRPr lang="en-US" sz="1800" b="1" dirty="0" smtClean="0">
              <a:latin typeface="Calibri" pitchFamily="34" charset="0"/>
            </a:endParaRPr>
          </a:p>
          <a:p>
            <a:pPr>
              <a:lnSpc>
                <a:spcPts val="2000"/>
              </a:lnSpc>
              <a:tabLst>
                <a:tab pos="1262063" algn="l"/>
              </a:tabLst>
            </a:pPr>
            <a:r>
              <a:rPr lang="en-US" sz="1800" b="1" dirty="0" smtClean="0">
                <a:latin typeface="Calibri" pitchFamily="34" charset="0"/>
              </a:rPr>
              <a:t>	</a:t>
            </a:r>
            <a:r>
              <a:rPr lang="en-US" sz="1800" b="1" dirty="0" smtClean="0">
                <a:latin typeface="Calibri" pitchFamily="34" charset="0"/>
                <a:hlinkClick r:id="rId7"/>
              </a:rPr>
              <a:t>http://aipl.arsusda.gov/Main/site_main.htm</a:t>
            </a:r>
            <a:endParaRPr lang="en-US" sz="1800" b="1" dirty="0">
              <a:latin typeface="Calibri" pitchFamily="34" charset="0"/>
            </a:endParaRPr>
          </a:p>
        </p:txBody>
      </p:sp>
      <p:pic>
        <p:nvPicPr>
          <p:cNvPr id="15" name="Picture 14" descr="Ladys-Manor PL Shakira_heif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79795" y="0"/>
            <a:ext cx="1664205" cy="118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Sequence computation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770537"/>
          </a:xfrm>
        </p:spPr>
        <p:txBody>
          <a:bodyPr/>
          <a:lstStyle/>
          <a:p>
            <a:pPr marL="285750" indent="-285750">
              <a:lnSpc>
                <a:spcPts val="3200"/>
              </a:lnSpc>
              <a:spcAft>
                <a:spcPts val="3600"/>
              </a:spcAft>
            </a:pPr>
            <a:r>
              <a:rPr lang="en-US" dirty="0" smtClean="0"/>
              <a:t>Alignment reports chromosome location that best matches short (150-base) DNA segment to reference map (2.7 billion)</a:t>
            </a:r>
          </a:p>
          <a:p>
            <a:pPr marL="285750" indent="-285750">
              <a:lnSpc>
                <a:spcPts val="3200"/>
              </a:lnSpc>
              <a:spcAft>
                <a:spcPts val="3600"/>
              </a:spcAft>
            </a:pPr>
            <a:r>
              <a:rPr lang="en-US" dirty="0" smtClean="0"/>
              <a:t>Often both ends of a longer segment are read and paired ends are located together</a:t>
            </a:r>
          </a:p>
          <a:p>
            <a:pPr marL="285750" indent="-285750">
              <a:lnSpc>
                <a:spcPts val="3200"/>
              </a:lnSpc>
              <a:spcAft>
                <a:spcPts val="1200"/>
              </a:spcAft>
            </a:pPr>
            <a:r>
              <a:rPr lang="en-US" dirty="0" smtClean="0"/>
              <a:t>Variant calling reports if each mapped segment contains a reference or alternate allele at any site</a:t>
            </a:r>
          </a:p>
          <a:p>
            <a:pPr marL="631825" lvl="1">
              <a:lnSpc>
                <a:spcPts val="3200"/>
              </a:lnSpc>
            </a:pPr>
            <a:r>
              <a:rPr lang="en-US" dirty="0" smtClean="0"/>
              <a:t>Variants could be previously known or newly discovered</a:t>
            </a:r>
          </a:p>
        </p:txBody>
      </p:sp>
      <p:pic>
        <p:nvPicPr>
          <p:cNvPr id="4" name="Picture 3" descr="D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1285" y="0"/>
            <a:ext cx="2122715" cy="11887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60993" y="3966240"/>
            <a:ext cx="3309987" cy="0"/>
            <a:chOff x="5222453" y="4077072"/>
            <a:chExt cx="3309987" cy="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5724128" y="4077072"/>
              <a:ext cx="2304256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H="1">
              <a:off x="5222453" y="4077072"/>
              <a:ext cx="504056" cy="0"/>
            </a:xfrm>
            <a:prstGeom prst="line">
              <a:avLst/>
            </a:prstGeom>
            <a:noFill/>
            <a:ln w="38100" cap="flat" cmpd="sng" algn="ctr">
              <a:solidFill>
                <a:srgbClr val="FFF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flipH="1">
              <a:off x="8028384" y="4077072"/>
              <a:ext cx="504056" cy="0"/>
            </a:xfrm>
            <a:prstGeom prst="line">
              <a:avLst/>
            </a:prstGeom>
            <a:noFill/>
            <a:ln w="38100" cap="flat" cmpd="sng" algn="ctr">
              <a:solidFill>
                <a:srgbClr val="FFF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50073"/>
          </a:xfrm>
        </p:spPr>
        <p:txBody>
          <a:bodyPr/>
          <a:lstStyle/>
          <a:p>
            <a:pPr marL="285750" indent="-285750">
              <a:lnSpc>
                <a:spcPts val="3200"/>
              </a:lnSpc>
              <a:spcAft>
                <a:spcPts val="4800"/>
              </a:spcAft>
            </a:pPr>
            <a:r>
              <a:rPr lang="en-US" dirty="0" smtClean="0"/>
              <a:t>Almost all programs do </a:t>
            </a:r>
            <a:r>
              <a:rPr lang="en-US" dirty="0" smtClean="0">
                <a:solidFill>
                  <a:srgbClr val="FFF000"/>
                </a:solidFill>
              </a:rPr>
              <a:t>alignment</a:t>
            </a:r>
            <a:r>
              <a:rPr lang="en-US" dirty="0" smtClean="0"/>
              <a:t> and then </a:t>
            </a:r>
            <a:r>
              <a:rPr lang="en-US" dirty="0" smtClean="0">
                <a:solidFill>
                  <a:srgbClr val="FFF000"/>
                </a:solidFill>
              </a:rPr>
              <a:t>variant calling</a:t>
            </a:r>
            <a:r>
              <a:rPr lang="en-US" dirty="0" smtClean="0"/>
              <a:t> instead of both together</a:t>
            </a:r>
          </a:p>
          <a:p>
            <a:pPr marL="285750" indent="-285750">
              <a:lnSpc>
                <a:spcPts val="3200"/>
              </a:lnSpc>
              <a:spcAft>
                <a:spcPts val="1800"/>
              </a:spcAft>
            </a:pPr>
            <a:r>
              <a:rPr lang="en-US" dirty="0" smtClean="0"/>
              <a:t>Program </a:t>
            </a:r>
            <a:r>
              <a:rPr lang="en-US" dirty="0" smtClean="0">
                <a:solidFill>
                  <a:srgbClr val="00FF00"/>
                </a:solidFill>
              </a:rPr>
              <a:t>BWA</a:t>
            </a:r>
            <a:r>
              <a:rPr lang="en-US" dirty="0" smtClean="0"/>
              <a:t> examined as a popular alignment strategy and </a:t>
            </a:r>
            <a:r>
              <a:rPr lang="en-US" dirty="0" smtClean="0">
                <a:solidFill>
                  <a:srgbClr val="00FF00"/>
                </a:solidFill>
              </a:rPr>
              <a:t>GATK</a:t>
            </a:r>
            <a:r>
              <a:rPr lang="en-US" dirty="0" smtClean="0"/>
              <a:t> for calling</a:t>
            </a:r>
          </a:p>
          <a:p>
            <a:pPr marL="628650" lvl="1" indent="-231775">
              <a:lnSpc>
                <a:spcPts val="3000"/>
              </a:lnSpc>
            </a:pPr>
            <a:r>
              <a:rPr lang="en-US" dirty="0" smtClean="0"/>
              <a:t>“Mapping reads to the reference is a first critical computational challenge whose cost necessitates that each read be aligned independently, </a:t>
            </a:r>
            <a:r>
              <a:rPr lang="en-US" dirty="0" smtClean="0">
                <a:solidFill>
                  <a:srgbClr val="00FF00"/>
                </a:solidFill>
              </a:rPr>
              <a:t>guaranteeing that many reads spanning indels will be misaligned</a:t>
            </a:r>
            <a:r>
              <a:rPr lang="en-US" dirty="0" smtClean="0"/>
              <a:t>.” </a:t>
            </a:r>
            <a:r>
              <a:rPr lang="en-US" dirty="0" smtClean="0">
                <a:solidFill>
                  <a:srgbClr val="FFF000"/>
                </a:solidFill>
              </a:rPr>
              <a:t>(</a:t>
            </a:r>
            <a:r>
              <a:rPr lang="en-US" dirty="0" err="1" smtClean="0">
                <a:solidFill>
                  <a:srgbClr val="FFF000"/>
                </a:solidFill>
              </a:rPr>
              <a:t>DePristo</a:t>
            </a:r>
            <a:r>
              <a:rPr lang="en-US" dirty="0" smtClean="0">
                <a:solidFill>
                  <a:srgbClr val="FFF000"/>
                </a:solidFill>
              </a:rPr>
              <a:t> et al., </a:t>
            </a:r>
            <a:r>
              <a:rPr lang="en-US" i="1" dirty="0" smtClean="0">
                <a:solidFill>
                  <a:srgbClr val="FFF000"/>
                </a:solidFill>
              </a:rPr>
              <a:t>Nature Genetics</a:t>
            </a:r>
            <a:r>
              <a:rPr lang="en-US" dirty="0" smtClean="0">
                <a:solidFill>
                  <a:srgbClr val="FFF000"/>
                </a:solidFill>
              </a:rPr>
              <a:t>, 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new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488408"/>
          </a:xfrm>
        </p:spPr>
        <p:txBody>
          <a:bodyPr/>
          <a:lstStyle/>
          <a:p>
            <a:pPr marL="285750" indent="-285750">
              <a:lnSpc>
                <a:spcPts val="3200"/>
              </a:lnSpc>
              <a:spcAft>
                <a:spcPts val="4200"/>
              </a:spcAft>
            </a:pPr>
            <a:r>
              <a:rPr lang="en-US" dirty="0" smtClean="0"/>
              <a:t>Most programs align only to </a:t>
            </a:r>
            <a:r>
              <a:rPr lang="en-US" dirty="0" err="1" smtClean="0">
                <a:solidFill>
                  <a:srgbClr val="FFF000"/>
                </a:solidFill>
              </a:rPr>
              <a:t>Dominette’s</a:t>
            </a:r>
            <a:r>
              <a:rPr lang="en-US" dirty="0" smtClean="0">
                <a:solidFill>
                  <a:srgbClr val="FFF000"/>
                </a:solidFill>
              </a:rPr>
              <a:t> DNA</a:t>
            </a:r>
          </a:p>
          <a:p>
            <a:pPr marL="285750" indent="-285750">
              <a:lnSpc>
                <a:spcPts val="3200"/>
              </a:lnSpc>
              <a:spcAft>
                <a:spcPts val="4200"/>
              </a:spcAft>
            </a:pPr>
            <a:r>
              <a:rPr lang="en-US" dirty="0" err="1" smtClean="0">
                <a:solidFill>
                  <a:srgbClr val="00FF00"/>
                </a:solidFill>
              </a:rPr>
              <a:t>Findmap</a:t>
            </a:r>
            <a:r>
              <a:rPr lang="en-US" dirty="0" smtClean="0"/>
              <a:t> can align using </a:t>
            </a:r>
            <a:r>
              <a:rPr lang="en-US" dirty="0" smtClean="0">
                <a:solidFill>
                  <a:srgbClr val="FFF000"/>
                </a:solidFill>
              </a:rPr>
              <a:t>all known DNA</a:t>
            </a:r>
            <a:r>
              <a:rPr lang="en-US" dirty="0" smtClean="0"/>
              <a:t> differences among and within breeds</a:t>
            </a:r>
          </a:p>
          <a:p>
            <a:pPr marL="285750" indent="-285750">
              <a:lnSpc>
                <a:spcPts val="3200"/>
              </a:lnSpc>
              <a:spcAft>
                <a:spcPts val="4200"/>
              </a:spcAft>
            </a:pPr>
            <a:r>
              <a:rPr lang="en-US" dirty="0" smtClean="0"/>
              <a:t>Error rate is reduced by separating </a:t>
            </a:r>
            <a:r>
              <a:rPr lang="en-US" dirty="0" smtClean="0">
                <a:solidFill>
                  <a:srgbClr val="00FF00"/>
                </a:solidFill>
              </a:rPr>
              <a:t>known SNPs and </a:t>
            </a:r>
            <a:r>
              <a:rPr lang="en-US" dirty="0" err="1" smtClean="0">
                <a:solidFill>
                  <a:srgbClr val="00FF00"/>
                </a:solidFill>
              </a:rPr>
              <a:t>indels</a:t>
            </a:r>
            <a:r>
              <a:rPr lang="en-US" dirty="0" smtClean="0"/>
              <a:t> from </a:t>
            </a:r>
            <a:r>
              <a:rPr lang="en-US" dirty="0" smtClean="0">
                <a:solidFill>
                  <a:srgbClr val="FFF000"/>
                </a:solidFill>
              </a:rPr>
              <a:t>machine read errors</a:t>
            </a:r>
          </a:p>
          <a:p>
            <a:pPr marL="285750" indent="-285750">
              <a:lnSpc>
                <a:spcPts val="3200"/>
              </a:lnSpc>
              <a:spcAft>
                <a:spcPts val="4200"/>
              </a:spcAft>
            </a:pPr>
            <a:r>
              <a:rPr lang="en-US" dirty="0" smtClean="0">
                <a:solidFill>
                  <a:srgbClr val="FFF000"/>
                </a:solidFill>
              </a:rPr>
              <a:t>Locations</a:t>
            </a:r>
            <a:r>
              <a:rPr lang="en-US" dirty="0" smtClean="0"/>
              <a:t> are mapped back to the same common reference </a:t>
            </a:r>
            <a:r>
              <a:rPr lang="en-US" dirty="0" smtClean="0">
                <a:solidFill>
                  <a:srgbClr val="FFF000"/>
                </a:solidFill>
              </a:rPr>
              <a:t>(UMD3.1)</a:t>
            </a:r>
            <a:endParaRPr lang="en-US" dirty="0"/>
          </a:p>
        </p:txBody>
      </p:sp>
      <p:pic>
        <p:nvPicPr>
          <p:cNvPr id="6" name="Picture 5" descr="Dominette_Hereford67-300.jpg"/>
          <p:cNvPicPr>
            <a:picLocks noChangeAspect="1"/>
          </p:cNvPicPr>
          <p:nvPr/>
        </p:nvPicPr>
        <p:blipFill>
          <a:blip r:embed="rId2" cstate="print"/>
          <a:srcRect l="17955" t="23011" r="9692" b="12881"/>
          <a:stretch>
            <a:fillRect/>
          </a:stretch>
        </p:blipFill>
        <p:spPr>
          <a:xfrm>
            <a:off x="7132320" y="0"/>
            <a:ext cx="2011680" cy="1187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</a:t>
            </a:r>
            <a:r>
              <a:rPr lang="en-US" dirty="0" smtClean="0">
                <a:solidFill>
                  <a:srgbClr val="00FF00"/>
                </a:solidFill>
              </a:rPr>
              <a:t>BWA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00FF00"/>
                </a:solidFill>
              </a:rPr>
              <a:t>findmap</a:t>
            </a:r>
            <a:endParaRPr lang="en-US" dirty="0">
              <a:solidFill>
                <a:srgbClr val="00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1793" y="1279240"/>
          <a:ext cx="8051080" cy="4422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23556"/>
                <a:gridCol w="1631233"/>
                <a:gridCol w="1496291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Computation required</a:t>
                      </a:r>
                      <a:endParaRPr lang="en-US" sz="27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00"/>
                        </a:lnSpc>
                      </a:pPr>
                      <a:r>
                        <a:rPr lang="en-US" sz="27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BW</a:t>
                      </a:r>
                      <a:r>
                        <a:rPr lang="en-US" sz="2700" b="1" spc="200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A</a:t>
                      </a:r>
                      <a:r>
                        <a:rPr lang="en-US" sz="27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/</a:t>
                      </a:r>
                    </a:p>
                    <a:p>
                      <a:pPr algn="ctr">
                        <a:lnSpc>
                          <a:spcPts val="3100"/>
                        </a:lnSpc>
                      </a:pPr>
                      <a:r>
                        <a:rPr lang="en-US" sz="27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GATK</a:t>
                      </a:r>
                      <a:endParaRPr lang="en-US" sz="27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00"/>
                        </a:lnSpc>
                      </a:pPr>
                      <a:r>
                        <a:rPr lang="en-US" sz="2700" b="1" dirty="0" err="1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findma</a:t>
                      </a:r>
                      <a:r>
                        <a:rPr lang="en-US" sz="2700" b="1" spc="200" baseline="0" dirty="0" err="1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p</a:t>
                      </a:r>
                      <a:r>
                        <a:rPr lang="en-US" sz="27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/</a:t>
                      </a:r>
                    </a:p>
                    <a:p>
                      <a:pPr algn="ctr">
                        <a:lnSpc>
                          <a:spcPts val="3100"/>
                        </a:lnSpc>
                      </a:pPr>
                      <a:r>
                        <a:rPr lang="en-US" sz="2700" b="1" dirty="0" err="1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findvar</a:t>
                      </a:r>
                      <a:endParaRPr lang="en-US" sz="27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CPU minute</a:t>
                      </a:r>
                      <a:r>
                        <a:rPr lang="en-US" sz="2700" b="1" spc="200" dirty="0" smtClean="0">
                          <a:latin typeface="Calibri" pitchFamily="34" charset="0"/>
                        </a:rPr>
                        <a:t>s</a:t>
                      </a:r>
                      <a:r>
                        <a:rPr lang="en-US" sz="2700" b="1" spc="200" baseline="0" dirty="0" smtClean="0">
                          <a:latin typeface="Calibri" pitchFamily="34" charset="0"/>
                        </a:rPr>
                        <a:t>/</a:t>
                      </a:r>
                      <a:r>
                        <a:rPr lang="en-US" sz="2700" b="1" spc="0" baseline="0" dirty="0" smtClean="0">
                          <a:latin typeface="Calibri" pitchFamily="34" charset="0"/>
                        </a:rPr>
                        <a:t>1</a:t>
                      </a:r>
                      <a:r>
                        <a:rPr lang="en-US" sz="2700" b="1" baseline="0" dirty="0" smtClean="0">
                          <a:latin typeface="Symbol Tiger" pitchFamily="18" charset="2"/>
                          <a:sym typeface="SymbolProp BT"/>
                        </a:rPr>
                        <a:t></a:t>
                      </a:r>
                      <a:r>
                        <a:rPr lang="en-US" sz="2700" b="1" dirty="0" smtClean="0">
                          <a:latin typeface="Calibri" pitchFamily="34" charset="0"/>
                        </a:rPr>
                        <a:t>,</a:t>
                      </a:r>
                      <a:r>
                        <a:rPr lang="en-US" sz="2700" b="1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27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 thread</a:t>
                      </a:r>
                      <a:endParaRPr lang="en-US" sz="27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969963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629.1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738188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11.1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CPU minute</a:t>
                      </a:r>
                      <a:r>
                        <a:rPr lang="en-US" sz="2700" b="1" spc="200" dirty="0" smtClean="0">
                          <a:latin typeface="Calibri" pitchFamily="34" charset="0"/>
                        </a:rPr>
                        <a:t>s</a:t>
                      </a:r>
                      <a:r>
                        <a:rPr lang="en-US" sz="2700" b="1" spc="200" baseline="0" dirty="0" smtClean="0">
                          <a:latin typeface="Calibri" pitchFamily="34" charset="0"/>
                        </a:rPr>
                        <a:t>/</a:t>
                      </a:r>
                      <a:r>
                        <a:rPr lang="en-US" sz="2700" b="1" spc="0" baseline="0" dirty="0" smtClean="0">
                          <a:latin typeface="Calibri" pitchFamily="34" charset="0"/>
                        </a:rPr>
                        <a:t>1</a:t>
                      </a:r>
                      <a:r>
                        <a:rPr lang="en-US" sz="2700" b="1" baseline="0" dirty="0" smtClean="0">
                          <a:latin typeface="Symbol Tiger" pitchFamily="18" charset="2"/>
                          <a:sym typeface="SymbolProp BT"/>
                        </a:rPr>
                        <a:t></a:t>
                      </a:r>
                      <a:r>
                        <a:rPr lang="en-US" sz="2700" b="1" dirty="0" smtClean="0">
                          <a:latin typeface="Calibri" pitchFamily="34" charset="0"/>
                        </a:rPr>
                        <a:t>,</a:t>
                      </a:r>
                      <a:r>
                        <a:rPr lang="en-US" sz="2700" b="1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27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10 threads</a:t>
                      </a:r>
                      <a:endParaRPr lang="en-US" sz="2700" b="1" dirty="0" smtClean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969963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63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738188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2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Memory (</a:t>
                      </a:r>
                      <a:r>
                        <a:rPr lang="en-US" sz="2700" b="1" dirty="0" err="1" smtClean="0">
                          <a:latin typeface="Calibri" pitchFamily="34" charset="0"/>
                        </a:rPr>
                        <a:t>Gbytes</a:t>
                      </a:r>
                      <a:r>
                        <a:rPr lang="en-US" sz="2700" b="1" dirty="0" smtClean="0">
                          <a:latin typeface="Calibri" pitchFamily="34" charset="0"/>
                        </a:rPr>
                        <a:t>), </a:t>
                      </a:r>
                      <a:r>
                        <a:rPr lang="en-US" sz="27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 thread</a:t>
                      </a:r>
                      <a:endParaRPr lang="en-US" sz="27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969963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4.6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738188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46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Memory (</a:t>
                      </a:r>
                      <a:r>
                        <a:rPr lang="en-US" sz="2700" b="1" dirty="0" err="1" smtClean="0">
                          <a:latin typeface="Calibri" pitchFamily="34" charset="0"/>
                        </a:rPr>
                        <a:t>Gbytes</a:t>
                      </a:r>
                      <a:r>
                        <a:rPr lang="en-US" sz="2700" b="1" dirty="0" smtClean="0">
                          <a:latin typeface="Calibri" pitchFamily="34" charset="0"/>
                        </a:rPr>
                        <a:t>), </a:t>
                      </a:r>
                      <a:r>
                        <a:rPr lang="en-US" sz="27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10 threads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969963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46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738188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46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Variant calling CP</a:t>
                      </a:r>
                      <a:r>
                        <a:rPr lang="en-US" sz="2700" b="1" spc="200" baseline="0" dirty="0" smtClean="0">
                          <a:latin typeface="Calibri" pitchFamily="34" charset="0"/>
                        </a:rPr>
                        <a:t>U/</a:t>
                      </a:r>
                      <a:r>
                        <a:rPr lang="en-US" sz="2700" b="1" spc="0" baseline="0" dirty="0" smtClean="0">
                          <a:latin typeface="Calibri" pitchFamily="34" charset="0"/>
                        </a:rPr>
                        <a:t>1</a:t>
                      </a:r>
                      <a:r>
                        <a:rPr lang="en-US" sz="2700" b="1" baseline="0" dirty="0" smtClean="0">
                          <a:latin typeface="Symbol Tiger" pitchFamily="18" charset="2"/>
                          <a:sym typeface="SymbolProp BT"/>
                        </a:rPr>
                        <a:t></a:t>
                      </a:r>
                      <a:r>
                        <a:rPr lang="en-US" sz="2700" b="1" dirty="0" smtClean="0">
                          <a:latin typeface="Calibri" pitchFamily="34" charset="0"/>
                        </a:rPr>
                        <a:t>,</a:t>
                      </a:r>
                      <a:r>
                        <a:rPr lang="en-US" sz="2700" b="1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27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 thread</a:t>
                      </a:r>
                      <a:endParaRPr lang="en-US" sz="2700" b="1" dirty="0" smtClean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9144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969963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201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738188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1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Accuracy (%)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</a:pP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</a:pP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Correctly placed</a:t>
                      </a:r>
                      <a:r>
                        <a:rPr lang="en-US" sz="2700" b="1" baseline="0" dirty="0" smtClean="0">
                          <a:latin typeface="Calibri" pitchFamily="34" charset="0"/>
                        </a:rPr>
                        <a:t> segments overall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969963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90.5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38188" algn="dec"/>
                        </a:tabLst>
                        <a:defRPr/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92.9</a:t>
                      </a: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Both ends of pair correctly</a:t>
                      </a:r>
                      <a:r>
                        <a:rPr lang="en-US" sz="2700" b="1" baseline="0" dirty="0" smtClean="0">
                          <a:latin typeface="Calibri" pitchFamily="34" charset="0"/>
                        </a:rPr>
                        <a:t> placed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969963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87.2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738188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87.6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Both ends</a:t>
                      </a:r>
                      <a:r>
                        <a:rPr lang="en-US" sz="2700" b="1" baseline="0" dirty="0" smtClean="0">
                          <a:latin typeface="Calibri" pitchFamily="34" charset="0"/>
                        </a:rPr>
                        <a:t> wrong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969963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6.2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00"/>
                        </a:lnSpc>
                        <a:tabLst>
                          <a:tab pos="738188" algn="dec"/>
                        </a:tabLst>
                      </a:pPr>
                      <a:r>
                        <a:rPr lang="en-US" sz="2700" b="1" dirty="0" smtClean="0">
                          <a:latin typeface="Calibri" pitchFamily="34" charset="0"/>
                        </a:rPr>
                        <a:t>	1.8</a:t>
                      </a:r>
                      <a:endParaRPr lang="en-US" sz="27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use of 1,000 bull genomes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78176"/>
          </a:xfrm>
        </p:spPr>
        <p:txBody>
          <a:bodyPr/>
          <a:lstStyle/>
          <a:p>
            <a:pPr marL="284163" indent="-284163">
              <a:lnSpc>
                <a:spcPts val="3200"/>
              </a:lnSpc>
              <a:spcAft>
                <a:spcPts val="3300"/>
              </a:spcAft>
            </a:pPr>
            <a:r>
              <a:rPr lang="en-US" dirty="0" smtClean="0"/>
              <a:t>Sequence genotypes from </a:t>
            </a:r>
            <a:r>
              <a:rPr lang="en-US" dirty="0" smtClean="0">
                <a:solidFill>
                  <a:srgbClr val="FFF000"/>
                </a:solidFill>
              </a:rPr>
              <a:t>440</a:t>
            </a:r>
            <a:r>
              <a:rPr lang="en-US" dirty="0" smtClean="0"/>
              <a:t> Holsteins</a:t>
            </a:r>
          </a:p>
          <a:p>
            <a:pPr marL="284163" indent="-284163">
              <a:lnSpc>
                <a:spcPts val="3200"/>
              </a:lnSpc>
              <a:spcAft>
                <a:spcPts val="3300"/>
              </a:spcAft>
            </a:pPr>
            <a:r>
              <a:rPr lang="en-US" dirty="0" smtClean="0"/>
              <a:t>Imputed for </a:t>
            </a:r>
            <a:r>
              <a:rPr lang="en-US" dirty="0" smtClean="0">
                <a:solidFill>
                  <a:srgbClr val="FFF000"/>
                </a:solidFill>
              </a:rPr>
              <a:t>27,000</a:t>
            </a:r>
            <a:r>
              <a:rPr lang="en-US" dirty="0" smtClean="0"/>
              <a:t> reference bulls</a:t>
            </a:r>
          </a:p>
          <a:p>
            <a:pPr marL="284163" indent="-284163">
              <a:lnSpc>
                <a:spcPts val="3200"/>
              </a:lnSpc>
              <a:spcAft>
                <a:spcPts val="3300"/>
              </a:spcAft>
            </a:pPr>
            <a:r>
              <a:rPr lang="en-US" dirty="0" smtClean="0">
                <a:solidFill>
                  <a:srgbClr val="00FF00"/>
                </a:solidFill>
              </a:rPr>
              <a:t>700,000</a:t>
            </a:r>
            <a:r>
              <a:rPr lang="en-US" dirty="0" smtClean="0"/>
              <a:t> candidate loci plus </a:t>
            </a:r>
            <a:r>
              <a:rPr lang="en-US" dirty="0" smtClean="0">
                <a:solidFill>
                  <a:srgbClr val="00FF00"/>
                </a:solidFill>
              </a:rPr>
              <a:t>300,000</a:t>
            </a:r>
            <a:r>
              <a:rPr lang="en-US" dirty="0" smtClean="0"/>
              <a:t> HD SNPs</a:t>
            </a:r>
          </a:p>
          <a:p>
            <a:pPr marL="284163" indent="-284163">
              <a:lnSpc>
                <a:spcPts val="3200"/>
              </a:lnSpc>
              <a:spcAft>
                <a:spcPts val="3300"/>
              </a:spcAft>
            </a:pPr>
            <a:r>
              <a:rPr lang="en-US" dirty="0" smtClean="0"/>
              <a:t>Largest </a:t>
            </a:r>
            <a:r>
              <a:rPr lang="en-US" dirty="0" smtClean="0">
                <a:solidFill>
                  <a:srgbClr val="00FF00"/>
                </a:solidFill>
              </a:rPr>
              <a:t>17K</a:t>
            </a:r>
            <a:r>
              <a:rPr lang="en-US" dirty="0" smtClean="0"/>
              <a:t> added to </a:t>
            </a:r>
            <a:r>
              <a:rPr lang="en-US" dirty="0" smtClean="0">
                <a:solidFill>
                  <a:srgbClr val="00FF00"/>
                </a:solidFill>
              </a:rPr>
              <a:t>60K</a:t>
            </a:r>
            <a:r>
              <a:rPr lang="en-US" dirty="0" smtClean="0"/>
              <a:t> routinely used</a:t>
            </a:r>
          </a:p>
          <a:p>
            <a:pPr marL="284163" indent="-284163">
              <a:lnSpc>
                <a:spcPts val="3200"/>
              </a:lnSpc>
              <a:spcAft>
                <a:spcPts val="3300"/>
              </a:spcAft>
            </a:pPr>
            <a:r>
              <a:rPr lang="en-US" dirty="0" smtClean="0"/>
              <a:t>Average gain of 2.7% reliability across traits</a:t>
            </a:r>
          </a:p>
          <a:p>
            <a:pPr marL="284163" indent="-284163">
              <a:lnSpc>
                <a:spcPts val="3200"/>
              </a:lnSpc>
              <a:spcAft>
                <a:spcPts val="3600"/>
              </a:spcAft>
            </a:pPr>
            <a:r>
              <a:rPr lang="en-US" dirty="0" smtClean="0"/>
              <a:t>Largest </a:t>
            </a:r>
            <a:r>
              <a:rPr lang="en-US" dirty="0" smtClean="0">
                <a:solidFill>
                  <a:srgbClr val="00FF00"/>
                </a:solidFill>
              </a:rPr>
              <a:t>5K</a:t>
            </a:r>
            <a:r>
              <a:rPr lang="en-US" dirty="0" smtClean="0"/>
              <a:t> added to low-density chips</a:t>
            </a:r>
            <a:endParaRPr lang="en-US" dirty="0"/>
          </a:p>
        </p:txBody>
      </p:sp>
      <p:pic>
        <p:nvPicPr>
          <p:cNvPr id="5" name="Picture 2" descr="M:\PAUL\GRAPHICS\Carlin-M Ivanhoe B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0"/>
            <a:ext cx="1828800" cy="1243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67945"/>
          </a:xfrm>
        </p:spPr>
        <p:txBody>
          <a:bodyPr/>
          <a:lstStyle/>
          <a:p>
            <a:pPr marL="284163" indent="-284163">
              <a:lnSpc>
                <a:spcPts val="3200"/>
              </a:lnSpc>
              <a:spcAft>
                <a:spcPts val="3600"/>
              </a:spcAft>
            </a:pPr>
            <a:r>
              <a:rPr lang="en-US" dirty="0" smtClean="0"/>
              <a:t>Examining </a:t>
            </a:r>
            <a:r>
              <a:rPr lang="en-US" dirty="0" smtClean="0">
                <a:solidFill>
                  <a:srgbClr val="00FF00"/>
                </a:solidFill>
              </a:rPr>
              <a:t>DNA</a:t>
            </a:r>
            <a:r>
              <a:rPr lang="en-US" dirty="0" smtClean="0"/>
              <a:t> is an excellent idea</a:t>
            </a:r>
          </a:p>
          <a:p>
            <a:pPr marL="284163" indent="-284163">
              <a:lnSpc>
                <a:spcPts val="3200"/>
              </a:lnSpc>
              <a:spcAft>
                <a:spcPts val="3600"/>
              </a:spcAft>
            </a:pPr>
            <a:r>
              <a:rPr lang="en-US" dirty="0" smtClean="0"/>
              <a:t>Selecting young bulls gives much faster progress than past selection of progeny-tested bulls</a:t>
            </a:r>
          </a:p>
          <a:p>
            <a:pPr marL="284163" indent="-284163">
              <a:lnSpc>
                <a:spcPts val="3200"/>
              </a:lnSpc>
              <a:spcAft>
                <a:spcPts val="3600"/>
              </a:spcAft>
            </a:pPr>
            <a:r>
              <a:rPr lang="en-US" dirty="0" smtClean="0"/>
              <a:t>More animals and more traits continue to rapidly improve the value and accuracy of genomic predictions</a:t>
            </a:r>
          </a:p>
          <a:p>
            <a:pPr marL="284163" indent="-284163">
              <a:lnSpc>
                <a:spcPts val="3200"/>
              </a:lnSpc>
            </a:pPr>
            <a:r>
              <a:rPr lang="en-US" dirty="0" smtClean="0">
                <a:solidFill>
                  <a:srgbClr val="FFF000"/>
                </a:solidFill>
              </a:rPr>
              <a:t>CDC</a:t>
            </a:r>
            <a:r>
              <a:rPr lang="en-US" spc="200" dirty="0" smtClean="0">
                <a:solidFill>
                  <a:srgbClr val="FFF000"/>
                </a:solidFill>
              </a:rPr>
              <a:t>B/</a:t>
            </a:r>
            <a:r>
              <a:rPr lang="en-US" dirty="0" smtClean="0">
                <a:solidFill>
                  <a:srgbClr val="FFF000"/>
                </a:solidFill>
              </a:rPr>
              <a:t>USDA</a:t>
            </a:r>
            <a:r>
              <a:rPr lang="en-US" dirty="0" smtClean="0"/>
              <a:t> database is similar in size to largest human databases, but much more useful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39704"/>
          </a:xfrm>
        </p:spPr>
        <p:txBody>
          <a:bodyPr/>
          <a:lstStyle/>
          <a:p>
            <a:pPr marL="290513" indent="-290513">
              <a:lnSpc>
                <a:spcPts val="3000"/>
              </a:lnSpc>
              <a:spcAft>
                <a:spcPts val="4200"/>
              </a:spcAft>
            </a:pPr>
            <a:r>
              <a:rPr lang="en-US" sz="2500" dirty="0" smtClean="0"/>
              <a:t>This research was part of USDA-ARS project 8042-31000-101-00: </a:t>
            </a:r>
            <a:r>
              <a:rPr lang="en-US" sz="2500" dirty="0" smtClean="0">
                <a:solidFill>
                  <a:srgbClr val="00FF00"/>
                </a:solidFill>
              </a:rPr>
              <a:t>“Improving Genetic Predictions in Dairy Animals Using Phenotypic and Genomic Information</a:t>
            </a:r>
            <a:r>
              <a:rPr lang="en-US" sz="2500" i="1" dirty="0" smtClean="0">
                <a:solidFill>
                  <a:srgbClr val="00FF00"/>
                </a:solidFill>
              </a:rPr>
              <a:t>”</a:t>
            </a:r>
          </a:p>
          <a:p>
            <a:pPr marL="290513" indent="-290513">
              <a:lnSpc>
                <a:spcPts val="3000"/>
              </a:lnSpc>
              <a:spcAft>
                <a:spcPts val="4200"/>
              </a:spcAft>
            </a:pPr>
            <a:r>
              <a:rPr lang="en-US" sz="2500" dirty="0" smtClean="0"/>
              <a:t>Members of the Council on Dairy Cattle Breeding, Interbull, and the 1000 Bull Genomes Project </a:t>
            </a:r>
            <a:r>
              <a:rPr lang="en-US" sz="2500" dirty="0" smtClean="0">
                <a:solidFill>
                  <a:srgbClr val="FFF000"/>
                </a:solidFill>
              </a:rPr>
              <a:t>(</a:t>
            </a:r>
            <a:r>
              <a:rPr lang="en-US" sz="2500" dirty="0" err="1" smtClean="0">
                <a:solidFill>
                  <a:srgbClr val="FFF000"/>
                </a:solidFill>
              </a:rPr>
              <a:t>Daetwyler</a:t>
            </a:r>
            <a:r>
              <a:rPr lang="en-US" sz="2500" dirty="0" smtClean="0">
                <a:solidFill>
                  <a:srgbClr val="FFF000"/>
                </a:solidFill>
              </a:rPr>
              <a:t> et al., </a:t>
            </a:r>
            <a:r>
              <a:rPr lang="en-US" sz="2500" i="1" dirty="0" smtClean="0">
                <a:solidFill>
                  <a:srgbClr val="FFF000"/>
                </a:solidFill>
              </a:rPr>
              <a:t>Nature Genetics</a:t>
            </a:r>
            <a:r>
              <a:rPr lang="en-US" sz="2500" dirty="0" smtClean="0">
                <a:solidFill>
                  <a:srgbClr val="FFF000"/>
                </a:solidFill>
              </a:rPr>
              <a:t>, 2014)</a:t>
            </a:r>
            <a:r>
              <a:rPr lang="en-US" sz="2500" dirty="0" smtClean="0"/>
              <a:t> provided the data</a:t>
            </a:r>
          </a:p>
          <a:p>
            <a:pPr marL="290513" indent="-290513">
              <a:lnSpc>
                <a:spcPts val="3000"/>
              </a:lnSpc>
            </a:pPr>
            <a:r>
              <a:rPr lang="en-US" sz="2500" dirty="0" smtClean="0"/>
              <a:t>Jan Wright, Mel Tooker, Tabatha Cooper, Suzanne Hubbard, George Wiggans, Derek Bickhart, John Cole, and Jeff O’Connell assisted with computation and graphics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344276" y="785004"/>
            <a:ext cx="9875520" cy="5610536"/>
            <a:chOff x="-309772" y="1000654"/>
            <a:chExt cx="9875520" cy="5610536"/>
          </a:xfrm>
        </p:grpSpPr>
        <p:pic>
          <p:nvPicPr>
            <p:cNvPr id="8" name="Picture 7" descr="crossbred.jpg"/>
            <p:cNvPicPr>
              <a:picLocks noChangeAspect="1"/>
            </p:cNvPicPr>
            <p:nvPr/>
          </p:nvPicPr>
          <p:blipFill>
            <a:blip r:embed="rId2" cstate="print"/>
            <a:srcRect t="10582" b="3380"/>
            <a:stretch>
              <a:fillRect/>
            </a:stretch>
          </p:blipFill>
          <p:spPr>
            <a:xfrm>
              <a:off x="-309772" y="1000654"/>
              <a:ext cx="9875520" cy="5610536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0" y="5107850"/>
              <a:ext cx="9144000" cy="1118255"/>
            </a:xfrm>
            <a:prstGeom prst="rect">
              <a:avLst/>
            </a:prstGeom>
            <a:solidFill>
              <a:srgbClr val="CCFFCC">
                <a:alpha val="35294"/>
              </a:srgbClr>
            </a:solidFill>
            <a:effectLst>
              <a:softEdge rad="127000"/>
            </a:effectLst>
          </p:spPr>
          <p:txBody>
            <a:bodyPr wrap="square" lIns="182880" tIns="137160" rIns="137160" bIns="91440" rtlCol="0">
              <a:spAutoFit/>
            </a:bodyPr>
            <a:lstStyle/>
            <a:p>
              <a:pPr marL="803275" algn="l">
                <a:lnSpc>
                  <a:spcPts val="2200"/>
                </a:lnSpc>
              </a:pPr>
              <a:r>
                <a:rPr lang="en-US" sz="2000" b="1" dirty="0" smtClean="0">
                  <a:solidFill>
                    <a:srgbClr val="00337F"/>
                  </a:solidFill>
                  <a:latin typeface="Calibri" pitchFamily="34" charset="0"/>
                  <a:cs typeface="Calibri" pitchFamily="34" charset="0"/>
                </a:rPr>
                <a:t>Holsteins, Jerseys, and crossbreds graze on American Farm Land Trust’s</a:t>
              </a:r>
            </a:p>
            <a:p>
              <a:pPr marL="803275" algn="l">
                <a:lnSpc>
                  <a:spcPts val="2000"/>
                </a:lnSpc>
                <a:spcAft>
                  <a:spcPts val="600"/>
                </a:spcAft>
              </a:pPr>
              <a:r>
                <a:rPr lang="en-US" sz="2000" b="1" dirty="0" smtClean="0">
                  <a:solidFill>
                    <a:srgbClr val="00337F"/>
                  </a:solidFill>
                  <a:latin typeface="Calibri" pitchFamily="34" charset="0"/>
                  <a:cs typeface="Calibri" pitchFamily="34" charset="0"/>
                </a:rPr>
                <a:t>Cove Mountain Farm in south-central Pennsylvania</a:t>
              </a:r>
            </a:p>
            <a:p>
              <a:pPr marL="803275" algn="l"/>
              <a:r>
                <a:rPr lang="en-US" sz="1600" b="1" i="1" dirty="0" smtClean="0">
                  <a:solidFill>
                    <a:srgbClr val="00563F"/>
                  </a:solidFill>
                  <a:latin typeface="Calibri" pitchFamily="34" charset="0"/>
                  <a:cs typeface="Calibri" pitchFamily="34" charset="0"/>
                </a:rPr>
                <a:t>Source: ARS Image Gallery, image #K8587-14; photo by Bob Nichols</a:t>
              </a:r>
              <a:endParaRPr lang="en-US" sz="1600" b="1" i="1" dirty="0">
                <a:solidFill>
                  <a:srgbClr val="00563F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10001" y="3619055"/>
              <a:ext cx="5105400" cy="1405513"/>
            </a:xfrm>
            <a:prstGeom prst="rect">
              <a:avLst/>
            </a:prstGeom>
            <a:solidFill>
              <a:srgbClr val="8AAE72">
                <a:alpha val="40000"/>
              </a:srgbClr>
            </a:solidFill>
            <a:effectLst>
              <a:softEdge rad="317500"/>
            </a:effectLst>
          </p:spPr>
          <p:txBody>
            <a:bodyPr wrap="square" lIns="182880" tIns="137160" rIns="182880" bIns="137160" rtlCol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b="1" dirty="0" smtClean="0">
                  <a:ln w="12700">
                    <a:noFill/>
                    <a:prstDash val="solid"/>
                  </a:ln>
                  <a:solidFill>
                    <a:srgbClr val="55FDFF"/>
                  </a:solidFill>
                  <a:effectLst>
                    <a:glow rad="139700">
                      <a:srgbClr val="003200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AIP web site:</a:t>
              </a:r>
            </a:p>
            <a:p>
              <a:pPr algn="ctr">
                <a:lnSpc>
                  <a:spcPts val="4400"/>
                </a:lnSpc>
              </a:pPr>
              <a:r>
                <a:rPr lang="en-US" sz="3500" b="1" dirty="0" smtClean="0">
                  <a:ln w="12700">
                    <a:noFill/>
                    <a:prstDash val="solid"/>
                  </a:ln>
                  <a:solidFill>
                    <a:srgbClr val="55FDFF"/>
                  </a:solidFill>
                  <a:effectLst>
                    <a:glow rad="139700">
                      <a:srgbClr val="003200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http</a:t>
              </a:r>
              <a:r>
                <a:rPr lang="en-US" sz="3500" b="1" spc="100" dirty="0" smtClean="0">
                  <a:ln w="12700">
                    <a:noFill/>
                    <a:prstDash val="solid"/>
                  </a:ln>
                  <a:solidFill>
                    <a:srgbClr val="55FDFF"/>
                  </a:solidFill>
                  <a:effectLst>
                    <a:glow rad="139700">
                      <a:srgbClr val="003200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:</a:t>
              </a:r>
              <a:r>
                <a:rPr lang="en-US" sz="3500" b="1" spc="-150" dirty="0" smtClean="0">
                  <a:ln w="12700">
                    <a:noFill/>
                    <a:prstDash val="solid"/>
                  </a:ln>
                  <a:solidFill>
                    <a:srgbClr val="55FDFF"/>
                  </a:solidFill>
                  <a:effectLst>
                    <a:glow rad="139700">
                      <a:srgbClr val="003200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/</a:t>
              </a:r>
              <a:r>
                <a:rPr lang="en-US" sz="3500" b="1" dirty="0" smtClean="0">
                  <a:ln w="12700">
                    <a:noFill/>
                    <a:prstDash val="solid"/>
                  </a:ln>
                  <a:solidFill>
                    <a:srgbClr val="55FDFF"/>
                  </a:solidFill>
                  <a:effectLst>
                    <a:glow rad="139700">
                      <a:srgbClr val="003200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/aipl.arsusda.gov</a:t>
              </a:r>
              <a:endPara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Genetics, genomics, and dairy cattle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257576"/>
          </a:xfrm>
        </p:spPr>
        <p:txBody>
          <a:bodyPr/>
          <a:lstStyle/>
          <a:p>
            <a:pPr marL="284163" indent="-284163">
              <a:lnSpc>
                <a:spcPts val="3200"/>
              </a:lnSpc>
              <a:spcAft>
                <a:spcPts val="4800"/>
              </a:spcAft>
            </a:pPr>
            <a:r>
              <a:rPr lang="en-US" dirty="0" smtClean="0">
                <a:solidFill>
                  <a:srgbClr val="FFF000"/>
                </a:solidFill>
              </a:rPr>
              <a:t>Bulls</a:t>
            </a:r>
            <a:r>
              <a:rPr lang="en-US" dirty="0" smtClean="0"/>
              <a:t> do not express traits of interest, so selection must use data from female relatives</a:t>
            </a:r>
          </a:p>
          <a:p>
            <a:pPr marL="284163" indent="-284163">
              <a:lnSpc>
                <a:spcPts val="32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000"/>
                </a:solidFill>
              </a:rPr>
              <a:t>Cows</a:t>
            </a:r>
            <a:r>
              <a:rPr lang="en-US" dirty="0" smtClean="0"/>
              <a:t> are worth about </a:t>
            </a:r>
            <a:r>
              <a:rPr lang="en-US" dirty="0" smtClean="0">
                <a:solidFill>
                  <a:srgbClr val="00FF00"/>
                </a:solidFill>
              </a:rPr>
              <a:t>$2,000 </a:t>
            </a:r>
            <a:r>
              <a:rPr lang="en-US" dirty="0" smtClean="0"/>
              <a:t>each, so owners collect much data for management</a:t>
            </a:r>
          </a:p>
          <a:p>
            <a:pPr marL="630238" lvl="1">
              <a:lnSpc>
                <a:spcPts val="3200"/>
              </a:lnSpc>
              <a:spcAft>
                <a:spcPts val="4800"/>
              </a:spcAft>
            </a:pPr>
            <a:r>
              <a:rPr lang="en-US" dirty="0" smtClean="0"/>
              <a:t>Phenotypes, pedigrees for half of US cows</a:t>
            </a:r>
          </a:p>
          <a:p>
            <a:pPr marL="284163" indent="-284163">
              <a:lnSpc>
                <a:spcPts val="3200"/>
              </a:lnSpc>
            </a:pPr>
            <a:r>
              <a:rPr lang="en-US" dirty="0" smtClean="0"/>
              <a:t>Database and statistical methods developed and maintained by </a:t>
            </a:r>
            <a:r>
              <a:rPr lang="en-US" dirty="0" smtClean="0">
                <a:solidFill>
                  <a:srgbClr val="00FF00"/>
                </a:solidFill>
              </a:rPr>
              <a:t>USDA and CDCB </a:t>
            </a:r>
            <a:r>
              <a:rPr lang="en-US" dirty="0" smtClean="0"/>
              <a:t>since </a:t>
            </a:r>
            <a:r>
              <a:rPr lang="en-US" dirty="0" smtClean="0">
                <a:solidFill>
                  <a:srgbClr val="FFF000"/>
                </a:solidFill>
              </a:rPr>
              <a:t>1908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Progeny-tested bulls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364859" cy="4154984"/>
          </a:xfrm>
        </p:spPr>
        <p:txBody>
          <a:bodyPr/>
          <a:lstStyle/>
          <a:p>
            <a:pPr marL="284163" indent="-284163">
              <a:lnSpc>
                <a:spcPts val="3200"/>
              </a:lnSpc>
              <a:spcAft>
                <a:spcPts val="1800"/>
              </a:spcAft>
            </a:pPr>
            <a:r>
              <a:rPr lang="en-US" dirty="0" smtClean="0"/>
              <a:t>O-Bee Manfred Justice</a:t>
            </a:r>
          </a:p>
          <a:p>
            <a:pPr marL="630238" lvl="1">
              <a:lnSpc>
                <a:spcPts val="3200"/>
              </a:lnSpc>
              <a:spcAft>
                <a:spcPts val="1800"/>
              </a:spcAft>
            </a:pPr>
            <a:r>
              <a:rPr lang="en-US" dirty="0" smtClean="0">
                <a:solidFill>
                  <a:srgbClr val="FFF000"/>
                </a:solidFill>
              </a:rPr>
              <a:t>&gt;100,000 daughters</a:t>
            </a:r>
            <a:r>
              <a:rPr lang="en-US" dirty="0" smtClean="0"/>
              <a:t> with milk yield records</a:t>
            </a:r>
          </a:p>
          <a:p>
            <a:pPr marL="1041718" lvl="2">
              <a:lnSpc>
                <a:spcPts val="3200"/>
              </a:lnSpc>
              <a:spcAft>
                <a:spcPts val="1800"/>
              </a:spcAft>
            </a:pPr>
            <a:r>
              <a:rPr lang="en-US" dirty="0" smtClean="0"/>
              <a:t>60,000 in U.S. plus 40,000 in 25 other countries</a:t>
            </a:r>
          </a:p>
          <a:p>
            <a:pPr marL="630238" lvl="1">
              <a:lnSpc>
                <a:spcPts val="3200"/>
              </a:lnSpc>
              <a:spcAft>
                <a:spcPts val="6000"/>
              </a:spcAft>
            </a:pPr>
            <a:r>
              <a:rPr lang="en-US" dirty="0" smtClean="0">
                <a:solidFill>
                  <a:srgbClr val="FFF000"/>
                </a:solidFill>
              </a:rPr>
              <a:t>1 million units</a:t>
            </a:r>
            <a:r>
              <a:rPr lang="en-US" dirty="0" smtClean="0"/>
              <a:t> of semen sold worth </a:t>
            </a:r>
            <a:r>
              <a:rPr lang="en-US" dirty="0" smtClean="0">
                <a:solidFill>
                  <a:srgbClr val="00FF00"/>
                </a:solidFill>
              </a:rPr>
              <a:t>$30 million</a:t>
            </a:r>
          </a:p>
          <a:p>
            <a:pPr marL="284163" indent="-284163">
              <a:lnSpc>
                <a:spcPts val="3200"/>
              </a:lnSpc>
              <a:spcAft>
                <a:spcPts val="1800"/>
              </a:spcAft>
            </a:pPr>
            <a:r>
              <a:rPr lang="en-US" dirty="0" smtClean="0"/>
              <a:t>About 10,000 dairy bull</a:t>
            </a:r>
            <a:r>
              <a:rPr lang="en-US" spc="200" dirty="0" smtClean="0"/>
              <a:t>s/</a:t>
            </a:r>
            <a:r>
              <a:rPr lang="en-US" dirty="0" smtClean="0"/>
              <a:t>year progeny tested</a:t>
            </a:r>
          </a:p>
          <a:p>
            <a:pPr marL="630238" lvl="1">
              <a:lnSpc>
                <a:spcPts val="3200"/>
              </a:lnSpc>
            </a:pPr>
            <a:r>
              <a:rPr lang="en-US" dirty="0" smtClean="0"/>
              <a:t>Best 1</a:t>
            </a:r>
            <a:r>
              <a:rPr lang="en-US" spc="200" dirty="0" smtClean="0"/>
              <a:t>0–</a:t>
            </a:r>
            <a:r>
              <a:rPr lang="en-US" dirty="0" smtClean="0"/>
              <a:t>20% selected for global use</a:t>
            </a:r>
            <a:endParaRPr lang="en-US" dirty="0"/>
          </a:p>
        </p:txBody>
      </p:sp>
      <p:pic>
        <p:nvPicPr>
          <p:cNvPr id="69634" name="Picture 2" descr="http://virtualdirectory.wwsires.com/watermark.cfm?imagefullpath=M%22%3A%3AR4H%23%22K%233%5D*XJR%25YCC%5CPA9%3AFV%23HX%2BPN%3CFP%2CRJGA%2F%2F1SK6%5CQ%5CO)%23%3AAV8%2623%0AMCZO9I%3D2ON89!%26YN%23%25A2O%24%5C%2F1K*%23%2FSI%23M%5B%5C_(SP(%20HM*%5DFHOO%3CEB1F8S60%3BMY%0A3BHR-G(%3A%3ETKJG%278N_%27L%3B%2BU%3A%25%22K0%20%20%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7069" y="2"/>
            <a:ext cx="1926931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daughter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278094"/>
          </a:xfrm>
        </p:spPr>
        <p:txBody>
          <a:bodyPr/>
          <a:lstStyle/>
          <a:p>
            <a:pPr marL="284163" indent="-284163">
              <a:spcAft>
                <a:spcPts val="1800"/>
              </a:spcAft>
            </a:pPr>
            <a:r>
              <a:rPr lang="en-US" dirty="0" smtClean="0"/>
              <a:t>O-Bee Manfred Justice daughter</a:t>
            </a:r>
          </a:p>
          <a:p>
            <a:pPr marL="630238" lvl="1">
              <a:spcAft>
                <a:spcPts val="1800"/>
              </a:spcAft>
            </a:pPr>
            <a:r>
              <a:rPr lang="en-US" dirty="0" smtClean="0"/>
              <a:t>Average </a:t>
            </a:r>
            <a:r>
              <a:rPr lang="en-US" dirty="0" smtClean="0">
                <a:solidFill>
                  <a:srgbClr val="FFF000"/>
                </a:solidFill>
              </a:rPr>
              <a:t>6%</a:t>
            </a:r>
            <a:r>
              <a:rPr lang="en-US" dirty="0" smtClean="0"/>
              <a:t> more milk, protein, butterfat</a:t>
            </a:r>
          </a:p>
          <a:p>
            <a:pPr marL="630238" lvl="1">
              <a:spcAft>
                <a:spcPts val="1800"/>
              </a:spcAft>
            </a:pPr>
            <a:r>
              <a:rPr lang="en-US" dirty="0" smtClean="0"/>
              <a:t>Average </a:t>
            </a:r>
            <a:r>
              <a:rPr lang="en-US" dirty="0" smtClean="0">
                <a:solidFill>
                  <a:srgbClr val="FFF000"/>
                </a:solidFill>
              </a:rPr>
              <a:t>17%</a:t>
            </a:r>
            <a:r>
              <a:rPr lang="en-US" dirty="0" smtClean="0"/>
              <a:t> longer productive life</a:t>
            </a:r>
          </a:p>
          <a:p>
            <a:pPr marL="630238" lvl="1">
              <a:spcAft>
                <a:spcPts val="1800"/>
              </a:spcAft>
            </a:pPr>
            <a:r>
              <a:rPr lang="en-US" dirty="0" smtClean="0"/>
              <a:t>Average </a:t>
            </a:r>
            <a:r>
              <a:rPr lang="en-US" dirty="0" smtClean="0">
                <a:solidFill>
                  <a:srgbClr val="FFF000"/>
                </a:solidFill>
              </a:rPr>
              <a:t>10%</a:t>
            </a:r>
            <a:r>
              <a:rPr lang="en-US" dirty="0" smtClean="0"/>
              <a:t> more fertile</a:t>
            </a:r>
          </a:p>
          <a:p>
            <a:pPr marL="630238" lvl="1">
              <a:spcAft>
                <a:spcPts val="6000"/>
              </a:spcAft>
            </a:pPr>
            <a:r>
              <a:rPr lang="en-US" dirty="0" smtClean="0"/>
              <a:t>Average </a:t>
            </a:r>
            <a:r>
              <a:rPr lang="en-US" dirty="0" smtClean="0">
                <a:solidFill>
                  <a:srgbClr val="FFF000"/>
                </a:solidFill>
              </a:rPr>
              <a:t>50%</a:t>
            </a:r>
            <a:r>
              <a:rPr lang="en-US" dirty="0" smtClean="0"/>
              <a:t> fewer difficult births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$700 </a:t>
            </a:r>
            <a:r>
              <a:rPr lang="en-US" dirty="0" smtClean="0"/>
              <a:t>more lifetime profit than average cow</a:t>
            </a:r>
            <a:endParaRPr lang="en-US" dirty="0"/>
          </a:p>
        </p:txBody>
      </p:sp>
      <p:pic>
        <p:nvPicPr>
          <p:cNvPr id="121858" name="Picture 2" descr="http://www.accelgen.com/bull-photo/cow_reg/medium/HO000061681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0"/>
            <a:ext cx="18288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Group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45624780"/>
              </p:ext>
            </p:extLst>
          </p:nvPr>
        </p:nvGraphicFramePr>
        <p:xfrm>
          <a:off x="577056" y="1150249"/>
          <a:ext cx="8177894" cy="5054600"/>
        </p:xfrm>
        <a:graphic>
          <a:graphicData uri="http://schemas.openxmlformats.org/drawingml/2006/table">
            <a:tbl>
              <a:tblPr/>
              <a:tblGrid>
                <a:gridCol w="2097134"/>
                <a:gridCol w="868680"/>
                <a:gridCol w="868680"/>
                <a:gridCol w="868680"/>
                <a:gridCol w="868680"/>
                <a:gridCol w="868680"/>
                <a:gridCol w="868680"/>
                <a:gridCol w="868680"/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6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Trait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6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Relative emphasis in USDA index (%)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PD$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1971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MFP$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1976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1994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2000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2003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2014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2016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Milk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52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0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Fat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48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46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Protein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Longevity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SCS (mastitis)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Udder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8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8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Feet/legs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Body size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Pregnancy rate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Calving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Conception rate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Livability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64" name="Text Box 120"/>
          <p:cNvSpPr txBox="1">
            <a:spLocks noChangeArrowheads="1"/>
          </p:cNvSpPr>
          <p:nvPr/>
        </p:nvSpPr>
        <p:spPr bwMode="auto">
          <a:xfrm>
            <a:off x="457200" y="182880"/>
            <a:ext cx="86264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800" b="1" dirty="0" smtClean="0">
                <a:latin typeface="Calibri" pitchFamily="34" charset="0"/>
              </a:rPr>
              <a:t>Changes in trait selection across time</a:t>
            </a:r>
            <a:endParaRPr lang="en-GB" sz="3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1366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53998"/>
          </a:xfrm>
        </p:spPr>
        <p:txBody>
          <a:bodyPr/>
          <a:lstStyle/>
          <a:p>
            <a:r>
              <a:rPr lang="en-US" dirty="0" smtClean="0"/>
              <a:t>Cooperative Dairy DNA Repository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334520"/>
          </a:xfrm>
        </p:spPr>
        <p:txBody>
          <a:bodyPr/>
          <a:lstStyle/>
          <a:p>
            <a:pPr marL="284163" indent="-284163">
              <a:lnSpc>
                <a:spcPts val="3200"/>
              </a:lnSpc>
              <a:spcAft>
                <a:spcPts val="4800"/>
              </a:spcAft>
            </a:pPr>
            <a:r>
              <a:rPr lang="en-US" dirty="0" smtClean="0"/>
              <a:t>Central DNA storage for North American bulls</a:t>
            </a:r>
          </a:p>
          <a:p>
            <a:pPr marL="284163" indent="-284163">
              <a:lnSpc>
                <a:spcPts val="3200"/>
              </a:lnSpc>
              <a:spcAft>
                <a:spcPts val="1800"/>
              </a:spcAft>
            </a:pPr>
            <a:r>
              <a:rPr lang="en-US" dirty="0" smtClean="0"/>
              <a:t>All major AI companies contributed DNA from their bulls to USDA in Beltsville since </a:t>
            </a:r>
            <a:r>
              <a:rPr lang="en-US" dirty="0" smtClean="0">
                <a:solidFill>
                  <a:srgbClr val="FFF000"/>
                </a:solidFill>
              </a:rPr>
              <a:t>1992</a:t>
            </a:r>
          </a:p>
          <a:p>
            <a:pPr marL="628650" lvl="1">
              <a:lnSpc>
                <a:spcPts val="3200"/>
              </a:lnSpc>
              <a:spcAft>
                <a:spcPts val="4800"/>
              </a:spcAft>
            </a:pPr>
            <a:r>
              <a:rPr lang="en-US" dirty="0" err="1" smtClean="0"/>
              <a:t>Gene</a:t>
            </a:r>
            <a:r>
              <a:rPr lang="en-US" spc="200" dirty="0" err="1" smtClean="0"/>
              <a:t>x</a:t>
            </a:r>
            <a:r>
              <a:rPr lang="en-US" spc="200" dirty="0" smtClean="0"/>
              <a:t>/</a:t>
            </a:r>
            <a:r>
              <a:rPr lang="en-US" dirty="0" smtClean="0"/>
              <a:t>CRI, Select Sires, Alta Genetics, Accelerated Genetics, ABS Global, Taurus, and </a:t>
            </a:r>
            <a:r>
              <a:rPr lang="en-US" dirty="0" err="1" smtClean="0"/>
              <a:t>Semex</a:t>
            </a:r>
            <a:endParaRPr lang="en-US" dirty="0" smtClean="0"/>
          </a:p>
          <a:p>
            <a:pPr marL="284163" indent="-284163">
              <a:lnSpc>
                <a:spcPts val="3200"/>
              </a:lnSpc>
            </a:pPr>
            <a:r>
              <a:rPr lang="en-US" dirty="0" smtClean="0"/>
              <a:t>Their bulls sire about </a:t>
            </a:r>
            <a:r>
              <a:rPr lang="en-US" dirty="0" smtClean="0">
                <a:solidFill>
                  <a:srgbClr val="FFF000"/>
                </a:solidFill>
              </a:rPr>
              <a:t>80%</a:t>
            </a:r>
            <a:r>
              <a:rPr lang="en-US" dirty="0" smtClean="0"/>
              <a:t> of 9 million U.S. dairy cows plus </a:t>
            </a:r>
            <a:r>
              <a:rPr lang="en-US" dirty="0" smtClean="0">
                <a:solidFill>
                  <a:srgbClr val="00FF00"/>
                </a:solidFill>
              </a:rPr>
              <a:t>$150 millio</a:t>
            </a:r>
            <a:r>
              <a:rPr lang="en-US" spc="200" dirty="0" smtClean="0">
                <a:solidFill>
                  <a:srgbClr val="00FF00"/>
                </a:solidFill>
              </a:rPr>
              <a:t>n/</a:t>
            </a:r>
            <a:r>
              <a:rPr lang="en-US" dirty="0" smtClean="0">
                <a:solidFill>
                  <a:srgbClr val="00FF00"/>
                </a:solidFill>
              </a:rPr>
              <a:t>year </a:t>
            </a:r>
            <a:r>
              <a:rPr lang="en-US" dirty="0" smtClean="0"/>
              <a:t>of semen exported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h08">
  <a:themeElements>
    <a:clrScheme name="Custom 17">
      <a:dk1>
        <a:srgbClr val="6871B2"/>
      </a:dk1>
      <a:lt1>
        <a:srgbClr val="FFFFFF"/>
      </a:lt1>
      <a:dk2>
        <a:srgbClr val="000099"/>
      </a:dk2>
      <a:lt2>
        <a:srgbClr val="FFFFFF"/>
      </a:lt2>
      <a:accent1>
        <a:srgbClr val="66CCFF"/>
      </a:accent1>
      <a:accent2>
        <a:srgbClr val="0000CC"/>
      </a:accent2>
      <a:accent3>
        <a:srgbClr val="AAAACA"/>
      </a:accent3>
      <a:accent4>
        <a:srgbClr val="DADADA"/>
      </a:accent4>
      <a:accent5>
        <a:srgbClr val="B8E2FF"/>
      </a:accent5>
      <a:accent6>
        <a:srgbClr val="0000B9"/>
      </a:accent6>
      <a:hlink>
        <a:srgbClr val="00FFFF"/>
      </a:hlink>
      <a:folHlink>
        <a:srgbClr val="CCFFFF"/>
      </a:folHlink>
    </a:clrScheme>
    <a:fontScheme name="smh08">
      <a:majorFont>
        <a:latin typeface="Humnst777 BT"/>
        <a:ea typeface=""/>
        <a:cs typeface=""/>
      </a:majorFont>
      <a:minorFont>
        <a:latin typeface="Humnst777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mh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8">
        <a:dk1>
          <a:srgbClr val="FFFFFF"/>
        </a:dk1>
        <a:lt1>
          <a:srgbClr val="FFFFFF"/>
        </a:lt1>
        <a:dk2>
          <a:srgbClr val="FFFFFF"/>
        </a:dk2>
        <a:lt2>
          <a:srgbClr val="6871B2"/>
        </a:lt2>
        <a:accent1>
          <a:srgbClr val="66CCFF"/>
        </a:accent1>
        <a:accent2>
          <a:srgbClr val="0000CC"/>
        </a:accent2>
        <a:accent3>
          <a:srgbClr val="FFFFFF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9">
        <a:dk1>
          <a:srgbClr val="6871B2"/>
        </a:dk1>
        <a:lt1>
          <a:srgbClr val="FFFFFF"/>
        </a:lt1>
        <a:dk2>
          <a:srgbClr val="000099"/>
        </a:dk2>
        <a:lt2>
          <a:srgbClr val="FFFFFF"/>
        </a:lt2>
        <a:accent1>
          <a:srgbClr val="66CCFF"/>
        </a:accent1>
        <a:accent2>
          <a:srgbClr val="0000CC"/>
        </a:accent2>
        <a:accent3>
          <a:srgbClr val="AAAACA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10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1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4D4D4D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000000"/>
        </a:accent6>
        <a:hlink>
          <a:srgbClr val="0000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4D4D4D"/>
      </a:accent1>
      <a:accent2>
        <a:srgbClr val="000000"/>
      </a:accent2>
      <a:accent3>
        <a:srgbClr val="FFFFFF"/>
      </a:accent3>
      <a:accent4>
        <a:srgbClr val="000000"/>
      </a:accent4>
      <a:accent5>
        <a:srgbClr val="B2B2B2"/>
      </a:accent5>
      <a:accent6>
        <a:srgbClr val="000000"/>
      </a:accent6>
      <a:hlink>
        <a:srgbClr val="0000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129398</TotalTime>
  <Words>2370</Words>
  <Application>Microsoft Office PowerPoint</Application>
  <PresentationFormat>On-screen Show (4:3)</PresentationFormat>
  <Paragraphs>869</Paragraphs>
  <Slides>47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Calibri</vt:lpstr>
      <vt:lpstr>Monotype Sorts</vt:lpstr>
      <vt:lpstr>Humnst777 BT</vt:lpstr>
      <vt:lpstr>Arial Unicode MS</vt:lpstr>
      <vt:lpstr>Wingdings</vt:lpstr>
      <vt:lpstr>Symbol Tiger</vt:lpstr>
      <vt:lpstr>SymbolProp BT</vt:lpstr>
      <vt:lpstr>Times New Roman</vt:lpstr>
      <vt:lpstr>Times</vt:lpstr>
      <vt:lpstr>ＭＳ Ｐゴシック</vt:lpstr>
      <vt:lpstr>smh08</vt:lpstr>
      <vt:lpstr>Equation</vt:lpstr>
      <vt:lpstr>Rapid growth of genomic prediction in dairy cattle</vt:lpstr>
      <vt:lpstr>Topics</vt:lpstr>
      <vt:lpstr>Advances in genetic theory</vt:lpstr>
      <vt:lpstr>Largest genomic databases</vt:lpstr>
      <vt:lpstr>Genetics, genomics, and dairy cattle</vt:lpstr>
      <vt:lpstr>Progeny-tested bulls</vt:lpstr>
      <vt:lpstr>Example daughter traits</vt:lpstr>
      <vt:lpstr>Slide 8</vt:lpstr>
      <vt:lpstr>Cooperative Dairy DNA Repository</vt:lpstr>
      <vt:lpstr>Global bulls with U.S. sires</vt:lpstr>
      <vt:lpstr>Growth of markers and animals</vt:lpstr>
      <vt:lpstr>Genetic markers in genomic selection</vt:lpstr>
      <vt:lpstr>Genomic prediction</vt:lpstr>
      <vt:lpstr>USDA evaluation history</vt:lpstr>
      <vt:lpstr>New evaluation programs (Dec. 2014)</vt:lpstr>
      <vt:lpstr>Current computation:  multistep</vt:lpstr>
      <vt:lpstr>Multistep genomic evaluations</vt:lpstr>
      <vt:lpstr>Linear estimates using markers</vt:lpstr>
      <vt:lpstr>Nonlinear vs. linear regression</vt:lpstr>
      <vt:lpstr>Single-step genomic evaluation </vt:lpstr>
      <vt:lpstr>Animal model adjusts for</vt:lpstr>
      <vt:lpstr>Single-step equations</vt:lpstr>
      <vt:lpstr>Single-step GBLUP</vt:lpstr>
      <vt:lpstr>Pedigree of embryo sire (HOUSA73431994)</vt:lpstr>
      <vt:lpstr>Pedigree of embryo dam (HOCAN108535184)</vt:lpstr>
      <vt:lpstr>Pedigree or genomic mating?</vt:lpstr>
      <vt:lpstr>Net merit (NM$) by chromosome  Freddie – highest NM$ bull</vt:lpstr>
      <vt:lpstr>What’s the best cow we can make?</vt:lpstr>
      <vt:lpstr>Parent ages for marketed bulls</vt:lpstr>
      <vt:lpstr>Genetic trend for Net Merit $</vt:lpstr>
      <vt:lpstr>Top young bulls from April 2013   Now with &gt; 1,000 daughters</vt:lpstr>
      <vt:lpstr>Top proven bulls from April 2013   Now with &gt;1,000 daughters</vt:lpstr>
      <vt:lpstr>Bull reliability comparisons by breed   NM$ (April 2016)</vt:lpstr>
      <vt:lpstr>International genotype exchanges</vt:lpstr>
      <vt:lpstr>U.S. genomic prediction customers   By region</vt:lpstr>
      <vt:lpstr>Genotyped animals in database, by region </vt:lpstr>
      <vt:lpstr>Animals genotyped each year</vt:lpstr>
      <vt:lpstr>DNA sources</vt:lpstr>
      <vt:lpstr>DNA samples from 1 farm, 1 day</vt:lpstr>
      <vt:lpstr>Sequence computation</vt:lpstr>
      <vt:lpstr>Previous strategies</vt:lpstr>
      <vt:lpstr>Benefits of new strategy</vt:lpstr>
      <vt:lpstr>Compare BWA and findmap</vt:lpstr>
      <vt:lpstr>U.S. use of 1,000 bull genomes</vt:lpstr>
      <vt:lpstr>Conclusions</vt:lpstr>
      <vt:lpstr>Acknowledgments</vt:lpstr>
      <vt:lpstr>Questions?</vt:lpstr>
    </vt:vector>
  </TitlesOfParts>
  <Manager>ahs</Manager>
  <Company>AIPL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International Dairy Sire Proofs</dc:subject>
  <dc:creator>Admin</dc:creator>
  <cp:keywords>Dairy, International, Sire evaluations</cp:keywords>
  <cp:lastModifiedBy>paul vanraden</cp:lastModifiedBy>
  <cp:revision>6817</cp:revision>
  <cp:lastPrinted>2001-08-24T14:44:42Z</cp:lastPrinted>
  <dcterms:created xsi:type="dcterms:W3CDTF">2002-07-16T13:01:30Z</dcterms:created>
  <dcterms:modified xsi:type="dcterms:W3CDTF">2016-08-19T16:14:36Z</dcterms:modified>
  <cp:category>Interbull</cp:category>
</cp:coreProperties>
</file>