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56" r:id="rId2"/>
    <p:sldId id="258" r:id="rId3"/>
    <p:sldId id="259" r:id="rId4"/>
    <p:sldId id="260" r:id="rId5"/>
    <p:sldId id="262" r:id="rId6"/>
    <p:sldId id="263" r:id="rId7"/>
    <p:sldId id="276" r:id="rId8"/>
    <p:sldId id="310" r:id="rId9"/>
    <p:sldId id="279" r:id="rId10"/>
    <p:sldId id="280" r:id="rId11"/>
    <p:sldId id="281" r:id="rId12"/>
    <p:sldId id="282" r:id="rId13"/>
    <p:sldId id="286" r:id="rId14"/>
    <p:sldId id="287" r:id="rId15"/>
    <p:sldId id="288" r:id="rId16"/>
    <p:sldId id="289" r:id="rId17"/>
    <p:sldId id="307" r:id="rId18"/>
    <p:sldId id="295" r:id="rId19"/>
    <p:sldId id="296" r:id="rId20"/>
    <p:sldId id="298" r:id="rId21"/>
    <p:sldId id="299" r:id="rId22"/>
    <p:sldId id="309" r:id="rId23"/>
    <p:sldId id="275" r:id="rId24"/>
    <p:sldId id="265" r:id="rId25"/>
    <p:sldId id="302" r:id="rId26"/>
    <p:sldId id="303" r:id="rId27"/>
    <p:sldId id="304" r:id="rId28"/>
    <p:sldId id="305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94"/>
    <p:restoredTop sz="94764"/>
  </p:normalViewPr>
  <p:slideViewPr>
    <p:cSldViewPr snapToGrid="0" snapToObjects="1">
      <p:cViewPr>
        <p:scale>
          <a:sx n="91" d="100"/>
          <a:sy n="91" d="100"/>
        </p:scale>
        <p:origin x="-198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058401-48C1-E149-8D89-E70239AAF94A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74AFD-6ACF-FD41-A8E9-D4F81208D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799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2E8F-CBC8-2548-AF29-9FBCB19CDA72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271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2E8F-CBC8-2548-AF29-9FBCB19CDA72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87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2E8F-CBC8-2548-AF29-9FBCB19CDA72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50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2E8F-CBC8-2548-AF29-9FBCB19CDA72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8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2E8F-CBC8-2548-AF29-9FBCB19CDA72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23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2E8F-CBC8-2548-AF29-9FBCB19CDA72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081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2E8F-CBC8-2548-AF29-9FBCB19CDA72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86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2E8F-CBC8-2548-AF29-9FBCB19CDA72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56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2E8F-CBC8-2548-AF29-9FBCB19CDA72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696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2E8F-CBC8-2548-AF29-9FBCB19CDA72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115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2E8F-CBC8-2548-AF29-9FBCB19CDA72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6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82E8F-CBC8-2548-AF29-9FBCB19CDA72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10CF6-2F47-CB4A-926F-AE4EE268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Tests of single-step GBLUP </a:t>
            </a:r>
            <a:r>
              <a:rPr lang="en-US" dirty="0" smtClean="0"/>
              <a:t>for </a:t>
            </a:r>
            <a:r>
              <a:rPr lang="en-US" dirty="0" smtClean="0"/>
              <a:t>production traits </a:t>
            </a:r>
            <a:r>
              <a:rPr lang="en-US" dirty="0" smtClean="0"/>
              <a:t>in</a:t>
            </a:r>
            <a:r>
              <a:rPr lang="en-US" dirty="0" smtClean="0"/>
              <a:t> </a:t>
            </a:r>
            <a:r>
              <a:rPr lang="en-US" dirty="0" smtClean="0"/>
              <a:t>US Holsteins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Y. </a:t>
            </a:r>
            <a:r>
              <a:rPr lang="en-US" dirty="0" smtClean="0"/>
              <a:t>Masuda</a:t>
            </a:r>
            <a:r>
              <a:rPr lang="en-US" baseline="30000" dirty="0" smtClean="0"/>
              <a:t>1</a:t>
            </a:r>
            <a:r>
              <a:rPr lang="en-US" dirty="0" smtClean="0"/>
              <a:t>, I. Misztal</a:t>
            </a:r>
            <a:r>
              <a:rPr lang="en-US" altLang="ja-JP" baseline="30000" dirty="0"/>
              <a:t>1</a:t>
            </a:r>
            <a:r>
              <a:rPr lang="en-US" dirty="0" smtClean="0"/>
              <a:t>, P. M. VanRaden</a:t>
            </a:r>
            <a:r>
              <a:rPr lang="en-US" altLang="ja-JP" baseline="30000" dirty="0" smtClean="0"/>
              <a:t>2</a:t>
            </a:r>
            <a:r>
              <a:rPr lang="en-US" dirty="0" smtClean="0"/>
              <a:t>, and T. J. Lawlor</a:t>
            </a:r>
            <a:r>
              <a:rPr lang="en-US" altLang="ja-JP" baseline="30000" dirty="0" smtClean="0"/>
              <a:t>3</a:t>
            </a:r>
            <a:endParaRPr lang="en-US" dirty="0" smtClean="0"/>
          </a:p>
          <a:p>
            <a:r>
              <a:rPr lang="en-US" dirty="0" smtClean="0"/>
              <a:t>1 University of Georgia, USA</a:t>
            </a:r>
            <a:br>
              <a:rPr lang="en-US" dirty="0" smtClean="0"/>
            </a:br>
            <a:r>
              <a:rPr lang="en-US" dirty="0" smtClean="0"/>
              <a:t>2 AGIL, USDA, USA</a:t>
            </a:r>
            <a:br>
              <a:rPr lang="en-US" dirty="0" smtClean="0"/>
            </a:br>
            <a:r>
              <a:rPr lang="en-US" dirty="0" smtClean="0"/>
              <a:t>3 Holstein Association USA, Inc., USA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80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687" y="0"/>
            <a:ext cx="68546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935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687" y="0"/>
            <a:ext cx="68546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949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3355"/>
            <a:ext cx="12192000" cy="5791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383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687" y="0"/>
            <a:ext cx="68546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998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687" y="0"/>
            <a:ext cx="68546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83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687" y="0"/>
            <a:ext cx="68546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74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3355"/>
            <a:ext cx="12192000" cy="5791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The US official evaluation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Official multi-step method (</a:t>
            </a:r>
            <a:r>
              <a:rPr kumimoji="1" lang="en-US" altLang="ja-JP" dirty="0" err="1" smtClean="0"/>
              <a:t>msGBLUP</a:t>
            </a:r>
            <a:r>
              <a:rPr kumimoji="1" lang="en-US" altLang="ja-JP" dirty="0" smtClean="0"/>
              <a:t>)</a:t>
            </a:r>
          </a:p>
          <a:p>
            <a:pPr lvl="1"/>
            <a:r>
              <a:rPr kumimoji="1" lang="en-US" altLang="ja-JP" dirty="0" smtClean="0"/>
              <a:t>One of the goals: makes </a:t>
            </a:r>
            <a:r>
              <a:rPr kumimoji="1" lang="en-US" altLang="ja-JP" dirty="0"/>
              <a:t>it similar to BLUP </a:t>
            </a:r>
            <a:r>
              <a:rPr kumimoji="1" lang="en-US" altLang="ja-JP" dirty="0" smtClean="0"/>
              <a:t>i.e. minimized </a:t>
            </a:r>
            <a:r>
              <a:rPr kumimoji="1" lang="en-US" altLang="ja-JP" dirty="0"/>
              <a:t>difference between PTA and </a:t>
            </a:r>
            <a:r>
              <a:rPr kumimoji="1" lang="en-US" altLang="ja-JP" dirty="0" smtClean="0"/>
              <a:t>GPTA.</a:t>
            </a:r>
          </a:p>
          <a:p>
            <a:pPr lvl="1"/>
            <a:r>
              <a:rPr kumimoji="1" lang="en-US" altLang="ja-JP" dirty="0" smtClean="0"/>
              <a:t>Includes foreign information (MACE and foreign dams).</a:t>
            </a:r>
          </a:p>
          <a:p>
            <a:pPr lvl="1"/>
            <a:r>
              <a:rPr kumimoji="1" lang="en-US" altLang="ja-JP" dirty="0" smtClean="0"/>
              <a:t>Includes an adjustment to reduce cow bias.</a:t>
            </a:r>
          </a:p>
          <a:p>
            <a:pPr lvl="1"/>
            <a:r>
              <a:rPr kumimoji="1" lang="en-US" altLang="ja-JP" dirty="0" smtClean="0"/>
              <a:t>Single-step transfers genomic information from progeny to parents.</a:t>
            </a:r>
            <a:br>
              <a:rPr kumimoji="1" lang="en-US" altLang="ja-JP" dirty="0" smtClean="0"/>
            </a:br>
            <a:r>
              <a:rPr kumimoji="1" lang="en-US" altLang="ja-JP" dirty="0" smtClean="0"/>
              <a:t>Multi-step does not.</a:t>
            </a:r>
          </a:p>
          <a:p>
            <a:r>
              <a:rPr kumimoji="1" lang="en-US" altLang="ja-JP" dirty="0" smtClean="0"/>
              <a:t>Trends</a:t>
            </a:r>
          </a:p>
          <a:p>
            <a:pPr lvl="1"/>
            <a:r>
              <a:rPr kumimoji="1" lang="en-US" altLang="ja-JP" dirty="0" smtClean="0"/>
              <a:t>Sires with at least 10 daughters with record(s)</a:t>
            </a:r>
          </a:p>
          <a:p>
            <a:pPr lvl="1"/>
            <a:r>
              <a:rPr kumimoji="1" lang="en-US" altLang="ja-JP" dirty="0" smtClean="0"/>
              <a:t>Cows with record(s)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09031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3355"/>
            <a:ext cx="12192000" cy="579128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126014" y="6311550"/>
            <a:ext cx="4897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* At least 10 daughters with record(s)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5577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3355"/>
            <a:ext cx="12192000" cy="579128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693572" y="6311550"/>
            <a:ext cx="43302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* At least 10 daughters with record(s)</a:t>
            </a:r>
            <a:endParaRPr kumimoji="1" lang="ja-JP" alt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560786" y="6324644"/>
            <a:ext cx="43302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* At least 50 daughters with record(s)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179815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To show computational stability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Calculate inbreeding </a:t>
                </a:r>
                <a:r>
                  <a:rPr lang="en-US" dirty="0" smtClean="0"/>
                  <a:t>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0" smtClean="0">
                            <a:latin typeface="Cambria Math" charset="0"/>
                          </a:rPr>
                          <m:t>𝐀</m:t>
                        </m:r>
                      </m:e>
                      <m:sup>
                        <m:r>
                          <a:rPr lang="en-US" b="0" i="1" smtClean="0">
                            <a:latin typeface="Cambria Math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 smtClean="0"/>
                  <a:t> to be consistent with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1" i="0" smtClean="0">
                            <a:latin typeface="Cambria Math"/>
                          </a:rPr>
                          <m:t>𝐀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22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bSup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0" smtClean="0">
                            <a:latin typeface="Cambria Math"/>
                          </a:rPr>
                          <m:t>𝐆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Include unknown </a:t>
                </a:r>
                <a:r>
                  <a:rPr lang="en-US" dirty="0" smtClean="0"/>
                  <a:t>parent groups (UPGs) for genotyped animals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0" smtClean="0">
                            <a:latin typeface="Cambria Math" charset="0"/>
                          </a:rPr>
                          <m:t>𝐇</m:t>
                        </m:r>
                      </m:e>
                      <m:sup>
                        <m:r>
                          <a:rPr lang="en-US" b="0" i="1" smtClean="0">
                            <a:latin typeface="Cambria Math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r>
                  <a:rPr lang="en-US" dirty="0" smtClean="0"/>
                  <a:t>To compare genetic trends between the traditional BLUP-EBV and ssGBLUP-GEBV with all available </a:t>
                </a:r>
                <a:r>
                  <a:rPr lang="en-US" dirty="0" smtClean="0"/>
                  <a:t>genotypes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One way to detect genomic pre-selection effect</a:t>
                </a:r>
              </a:p>
              <a:p>
                <a:pPr lvl="1"/>
                <a:r>
                  <a:rPr lang="en-US" dirty="0" smtClean="0"/>
                  <a:t>Milk</a:t>
                </a:r>
                <a:r>
                  <a:rPr lang="en-US" dirty="0" smtClean="0"/>
                  <a:t>, fat, and protein yield for US </a:t>
                </a:r>
                <a:r>
                  <a:rPr lang="en-US" dirty="0" smtClean="0"/>
                  <a:t>Holsteins</a:t>
                </a:r>
              </a:p>
              <a:p>
                <a:r>
                  <a:rPr lang="en-US" dirty="0"/>
                  <a:t>To discuss possible effects of trend differences on </a:t>
                </a:r>
                <a:r>
                  <a:rPr lang="en-US" dirty="0" smtClean="0"/>
                  <a:t>MACE</a:t>
                </a:r>
                <a:endParaRPr lang="en-US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49310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3355"/>
            <a:ext cx="12192000" cy="5791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3276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3355"/>
            <a:ext cx="12192000" cy="5791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8578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Questions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Is ssGBLUP too high in recent years, or are </a:t>
            </a:r>
            <a:r>
              <a:rPr kumimoji="1" lang="en-US" altLang="ja-JP" dirty="0" err="1"/>
              <a:t>msGBLUP</a:t>
            </a:r>
            <a:r>
              <a:rPr kumimoji="1" lang="en-US" altLang="ja-JP" dirty="0"/>
              <a:t> and BLUP too low because genomic pre-selection is not accounted for</a:t>
            </a:r>
            <a:r>
              <a:rPr kumimoji="1" lang="en-US" altLang="ja-JP" dirty="0" smtClean="0"/>
              <a:t>?</a:t>
            </a:r>
          </a:p>
          <a:p>
            <a:r>
              <a:rPr kumimoji="1" lang="en-US" altLang="ja-JP" dirty="0"/>
              <a:t>Is recent progress underestimated officially for genotyped cows and proven bulls (domestic and foreign</a:t>
            </a:r>
            <a:r>
              <a:rPr kumimoji="1" lang="en-US" altLang="ja-JP" dirty="0" smtClean="0"/>
              <a:t>)?</a:t>
            </a:r>
          </a:p>
          <a:p>
            <a:r>
              <a:rPr kumimoji="1" lang="en-US" altLang="ja-JP" dirty="0"/>
              <a:t>If countries publish ssGBLUP, but send BLUP for MACE, will only foreign bulls be underestimated</a:t>
            </a:r>
            <a:r>
              <a:rPr kumimoji="1" lang="en-US" altLang="ja-JP" dirty="0" smtClean="0"/>
              <a:t>?</a:t>
            </a:r>
          </a:p>
          <a:p>
            <a:r>
              <a:rPr kumimoji="1" lang="en-US" altLang="ja-JP" dirty="0"/>
              <a:t>Could other statistical methods in MACE provide unbiased foreign and domestic EBVs?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27181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Single-step GBLUP gets a stable convergence.</a:t>
            </a:r>
          </a:p>
          <a:p>
            <a:r>
              <a:rPr lang="en-US" dirty="0" smtClean="0"/>
              <a:t>Single-step GBLUP provides very similar genetic trends to the traditional evaluation except </a:t>
            </a:r>
            <a:r>
              <a:rPr lang="en-US" dirty="0" smtClean="0"/>
              <a:t>for </a:t>
            </a:r>
            <a:r>
              <a:rPr lang="en-US" dirty="0" smtClean="0"/>
              <a:t>the </a:t>
            </a:r>
            <a:r>
              <a:rPr lang="en-US" dirty="0" smtClean="0"/>
              <a:t>last </a:t>
            </a:r>
            <a:r>
              <a:rPr lang="en-US" dirty="0" smtClean="0"/>
              <a:t>few years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Bull trends are more similar to the USDA official trends</a:t>
            </a:r>
            <a:r>
              <a:rPr lang="en-US" dirty="0" smtClean="0"/>
              <a:t>.</a:t>
            </a:r>
          </a:p>
          <a:p>
            <a:r>
              <a:rPr lang="en-US" altLang="ja-JP" dirty="0"/>
              <a:t>Genetic trend differences indicate that </a:t>
            </a:r>
            <a:r>
              <a:rPr lang="en-US" altLang="ja-JP" dirty="0" smtClean="0"/>
              <a:t>traditional </a:t>
            </a:r>
            <a:r>
              <a:rPr lang="en-US" altLang="ja-JP" dirty="0"/>
              <a:t>BLUP evaluations appear to be showing the effect of genomic pre-selection bias.</a:t>
            </a:r>
            <a:endParaRPr lang="en-US" dirty="0" smtClean="0"/>
          </a:p>
          <a:p>
            <a:r>
              <a:rPr lang="en-US" dirty="0" smtClean="0"/>
              <a:t>Trend </a:t>
            </a:r>
            <a:r>
              <a:rPr lang="en-US" dirty="0"/>
              <a:t>differences in ssGBLUP vs. BLUP will cause domestic vs. MACE bull differences</a:t>
            </a:r>
            <a:r>
              <a:rPr lang="en-US" dirty="0" smtClean="0"/>
              <a:t>.</a:t>
            </a:r>
          </a:p>
          <a:p>
            <a:r>
              <a:rPr lang="en-US" altLang="ja-JP" dirty="0"/>
              <a:t>Foreign bulls evaluated under MACE will, for the most part, be biased down when compared to domestic bulls evaluated with </a:t>
            </a:r>
            <a:r>
              <a:rPr lang="en-US" altLang="ja-JP" dirty="0" smtClean="0"/>
              <a:t>ssGBLUP.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8542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USDA NIFA for partial financial support.</a:t>
            </a:r>
          </a:p>
          <a:p>
            <a:r>
              <a:rPr lang="en-US" dirty="0" smtClean="0"/>
              <a:t>Council of Dairy Cattle Breeding for phenotype, genotype, and pedigree data.</a:t>
            </a:r>
          </a:p>
          <a:p>
            <a:r>
              <a:rPr lang="en-US" dirty="0" smtClean="0"/>
              <a:t>John Cole and Melvin </a:t>
            </a:r>
            <a:r>
              <a:rPr lang="en-US" dirty="0" err="1" smtClean="0"/>
              <a:t>Tooker</a:t>
            </a:r>
            <a:r>
              <a:rPr lang="en-US" dirty="0" smtClean="0"/>
              <a:t> (USDA-AGIL) for preparing initial data sets and a computing environment.</a:t>
            </a:r>
          </a:p>
        </p:txBody>
      </p:sp>
    </p:spTree>
    <p:extLst>
      <p:ext uri="{BB962C8B-B14F-4D97-AF65-F5344CB8AC3E}">
        <p14:creationId xmlns:p14="http://schemas.microsoft.com/office/powerpoint/2010/main" val="185334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Single-step GBLUP with only bull genotypes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26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3355"/>
            <a:ext cx="12192000" cy="579128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146388" y="6324644"/>
            <a:ext cx="5045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From analyses with bull genotypes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14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46388" y="6324644"/>
            <a:ext cx="5045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From analyses with bull genotypes only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3355"/>
            <a:ext cx="12192000" cy="5791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2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46388" y="6324644"/>
            <a:ext cx="5045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From analyses with bull genotypes only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3355"/>
            <a:ext cx="12192000" cy="5791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74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7075769"/>
              </p:ext>
            </p:extLst>
          </p:nvPr>
        </p:nvGraphicFramePr>
        <p:xfrm>
          <a:off x="838200" y="1825625"/>
          <a:ext cx="105156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8778"/>
                <a:gridCol w="5110431"/>
                <a:gridCol w="276639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Data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Description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Number of records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Phenotypes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Milk, fat, and protein yield from</a:t>
                      </a:r>
                      <a:r>
                        <a:rPr lang="en-US" sz="2400" baseline="0" dirty="0" smtClean="0"/>
                        <a:t> US Holsteins; from 1990 to 2015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50,970,954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Pedigree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 generations back from </a:t>
                      </a:r>
                      <a:r>
                        <a:rPr lang="en-US" sz="2400" dirty="0" err="1" smtClean="0"/>
                        <a:t>phenotyped</a:t>
                      </a:r>
                      <a:r>
                        <a:rPr lang="en-US" sz="2400" dirty="0" smtClean="0"/>
                        <a:t> cows or</a:t>
                      </a:r>
                      <a:r>
                        <a:rPr lang="en-US" sz="2400" baseline="0" dirty="0" smtClean="0"/>
                        <a:t> genotyped animals; 300 UPGs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29,651,623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Genotypes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Both male and female; including young bulls and heifers</a:t>
                      </a:r>
                      <a:br>
                        <a:rPr lang="en-US" sz="2400" dirty="0" smtClean="0"/>
                      </a:br>
                      <a:r>
                        <a:rPr lang="en-US" sz="2400" dirty="0" smtClean="0"/>
                        <a:t>(#SNPs</a:t>
                      </a:r>
                      <a:r>
                        <a:rPr lang="en-US" sz="2400" baseline="0" dirty="0" smtClean="0"/>
                        <a:t> = 60671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764,029</a:t>
                      </a:r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1198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Three-trait repeatability model</a:t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14:m>
                  <m:oMath xmlns:m="http://schemas.openxmlformats.org/officeDocument/2006/math">
                    <m:r>
                      <a:rPr lang="en-US" b="1" i="0" smtClean="0">
                        <a:latin typeface="Cambria Math" charset="0"/>
                      </a:rPr>
                      <m:t>𝐲</m:t>
                    </m:r>
                    <m:r>
                      <a:rPr lang="en-US" b="1" i="0" smtClean="0">
                        <a:latin typeface="Cambria Math" charset="0"/>
                      </a:rPr>
                      <m:t>=</m:t>
                    </m:r>
                    <m:r>
                      <a:rPr lang="en-US" b="1" i="0" smtClean="0">
                        <a:latin typeface="Cambria Math" charset="0"/>
                      </a:rPr>
                      <m:t>𝐗𝐛</m:t>
                    </m:r>
                    <m:r>
                      <a:rPr lang="en-US" b="1" i="0" smtClean="0">
                        <a:latin typeface="Cambria Math" charset="0"/>
                      </a:rPr>
                      <m:t>+</m:t>
                    </m:r>
                    <m:r>
                      <a:rPr lang="en-US" b="1" i="0" smtClean="0">
                        <a:latin typeface="Cambria Math" charset="0"/>
                      </a:rPr>
                      <m:t>𝐙𝐮</m:t>
                    </m:r>
                    <m:r>
                      <a:rPr lang="en-US" b="1" i="0" smtClean="0">
                        <a:latin typeface="Cambria Math" charset="0"/>
                      </a:rPr>
                      <m:t>+</m:t>
                    </m:r>
                    <m:r>
                      <a:rPr lang="en-US" b="1" i="0" smtClean="0">
                        <a:latin typeface="Cambria Math" charset="0"/>
                      </a:rPr>
                      <m:t>𝐙𝐐𝐠</m:t>
                    </m:r>
                    <m:r>
                      <a:rPr lang="en-US" b="1" i="0" smtClean="0">
                        <a:latin typeface="Cambria Math" charset="0"/>
                      </a:rPr>
                      <m:t>+</m:t>
                    </m:r>
                    <m:r>
                      <a:rPr lang="en-US" b="1" i="0" smtClean="0">
                        <a:latin typeface="Cambria Math" charset="0"/>
                      </a:rPr>
                      <m:t>𝐖𝐩</m:t>
                    </m:r>
                    <m:r>
                      <a:rPr lang="en-US" b="1" i="0" smtClean="0">
                        <a:latin typeface="Cambria Math" charset="0"/>
                      </a:rPr>
                      <m:t>+</m:t>
                    </m:r>
                    <m:r>
                      <a:rPr lang="en-US" b="1" i="0" smtClean="0">
                        <a:latin typeface="Cambria Math" charset="0"/>
                      </a:rPr>
                      <m:t>𝐇𝐬</m:t>
                    </m:r>
                    <m:r>
                      <a:rPr lang="en-US" b="1" i="0" smtClean="0">
                        <a:latin typeface="Cambria Math" charset="0"/>
                      </a:rPr>
                      <m:t>+</m:t>
                    </m:r>
                    <m:r>
                      <a:rPr lang="en-US" b="1" i="0" smtClean="0">
                        <a:latin typeface="Cambria Math" charset="0"/>
                      </a:rPr>
                      <m:t>𝐞</m:t>
                    </m:r>
                  </m:oMath>
                </a14:m>
                <a:endParaRPr lang="en-US" b="1" dirty="0" smtClean="0"/>
              </a:p>
              <a:p>
                <a:endParaRPr lang="en-US" dirty="0"/>
              </a:p>
              <a:p>
                <a:r>
                  <a:rPr lang="en-US" dirty="0" smtClean="0"/>
                  <a:t>Relationship matrix</a:t>
                </a:r>
                <a:br>
                  <a:rPr lang="en-US" dirty="0" smtClean="0"/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0" smtClean="0">
                            <a:latin typeface="Cambria Math" charset="0"/>
                          </a:rPr>
                          <m:t>𝐇</m:t>
                        </m:r>
                      </m:e>
                      <m:sup>
                        <m:r>
                          <a:rPr lang="en-US" b="0" i="1" smtClean="0">
                            <a:latin typeface="Cambria Math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charset="0"/>
                      </a:rPr>
                      <m:t>=</m:t>
                    </m:r>
                    <m:sSup>
                      <m:sSupPr>
                        <m:ctrlPr>
                          <a:rPr lang="en-US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0" smtClean="0">
                            <a:latin typeface="Cambria Math" charset="0"/>
                          </a:rPr>
                          <m:t>𝐀</m:t>
                        </m:r>
                      </m:e>
                      <m:sup>
                        <m:r>
                          <a:rPr lang="en-US" b="0" i="0" smtClean="0">
                            <a:latin typeface="Cambria Math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  <m:e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𝐆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𝐴𝑃𝑌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−1</m:t>
                                  </m:r>
                                </m:sup>
                              </m:sSubSup>
                              <m:r>
                                <a:rPr lang="en-US" b="0" i="1" smtClean="0">
                                  <a:latin typeface="Cambria Math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charset="0"/>
                                </a:rPr>
                                <m:t>𝜔</m:t>
                              </m:r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𝐀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22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−1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</m:oMath>
                </a14:m>
                <a:endParaRPr lang="en-US" b="0" i="1" dirty="0" smtClean="0">
                  <a:latin typeface="Cambria Math" charset="0"/>
                </a:endParaRPr>
              </a:p>
              <a:p>
                <a:pPr lvl="1"/>
                <a:endParaRPr lang="en-US" b="0" i="1" dirty="0" smtClean="0">
                  <a:latin typeface="Cambria Math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charset="0"/>
                      </a:rPr>
                      <m:t>𝜔</m:t>
                    </m:r>
                  </m:oMath>
                </a14:m>
                <a:r>
                  <a:rPr lang="en-US" dirty="0" smtClean="0"/>
                  <a:t>: a parameter to compensate for missing pedigree </a:t>
                </a:r>
                <a:r>
                  <a:rPr lang="en-US" altLang="ja-JP" dirty="0"/>
                  <a:t>can be replaced by UPGs</a:t>
                </a:r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1" i="0" smtClean="0">
                            <a:latin typeface="Cambria Math" charset="0"/>
                          </a:rPr>
                          <m:t>𝐆</m:t>
                        </m:r>
                      </m:e>
                      <m:sub>
                        <m:r>
                          <a:rPr lang="en-US" b="0" i="1" smtClean="0">
                            <a:latin typeface="Cambria Math" charset="0"/>
                          </a:rPr>
                          <m:t>𝐴𝑃𝑌</m:t>
                        </m:r>
                      </m:sub>
                      <m:sup>
                        <m:r>
                          <a:rPr lang="en-US" b="0" i="1" smtClean="0">
                            <a:latin typeface="Cambria Math" charset="0"/>
                          </a:rPr>
                          <m:t>−1</m:t>
                        </m:r>
                      </m:sup>
                    </m:sSubSup>
                  </m:oMath>
                </a14:m>
                <a:r>
                  <a:rPr lang="en-US" dirty="0" smtClean="0"/>
                  <a:t>: 18,359 core animals randomly selected 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558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Inbreeding and UPGs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QP-transformation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0" smtClean="0">
                            <a:latin typeface="Cambria Math" charset="0"/>
                          </a:rPr>
                          <m:t>𝐀</m:t>
                        </m:r>
                      </m:e>
                      <m:sup>
                        <m:r>
                          <a:rPr lang="en-US" b="0" i="1" smtClean="0">
                            <a:latin typeface="Cambria Math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b="0" dirty="0" smtClean="0"/>
                  <a:t> (</a:t>
                </a:r>
                <a:r>
                  <a:rPr lang="en-US" b="0" dirty="0" err="1" smtClean="0"/>
                  <a:t>Westell</a:t>
                </a:r>
                <a:r>
                  <a:rPr lang="en-US" b="0" dirty="0" smtClean="0"/>
                  <a:t> et al., 1988; </a:t>
                </a:r>
                <a:r>
                  <a:rPr lang="en-US" b="0" dirty="0" err="1" smtClean="0"/>
                  <a:t>Quaas</a:t>
                </a:r>
                <a:r>
                  <a:rPr lang="en-US" b="0" dirty="0" smtClean="0"/>
                  <a:t> 1988)</a:t>
                </a:r>
                <a:br>
                  <a:rPr lang="en-US" b="0" dirty="0" smtClean="0"/>
                </a:br>
                <a:r>
                  <a:rPr lang="en-US" b="0" dirty="0" smtClean="0"/>
                  <a:t/>
                </a:r>
                <a:br>
                  <a:rPr lang="en-US" b="0" dirty="0" smtClean="0"/>
                </a:br>
                <a:r>
                  <a:rPr lang="en-US" b="0" dirty="0" smtClean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0" smtClean="0">
                            <a:latin typeface="Cambria Math" charset="0"/>
                          </a:rPr>
                          <m:t>𝐀</m:t>
                        </m:r>
                      </m:e>
                      <m:sup>
                        <m:r>
                          <a:rPr lang="en-US" b="0" i="1" smtClean="0">
                            <a:latin typeface="Cambria Math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1" i="0" smtClean="0">
                                      <a:latin typeface="Cambria Math" charset="0"/>
                                    </a:rPr>
                                    <m:t>𝐀</m:t>
                                  </m:r>
                                </m:e>
                                <m:sup>
                                  <m:r>
                                    <m:rPr>
                                      <m:brk m:alnAt="7"/>
                                    </m:rPr>
                                    <a:rPr lang="en-US" b="1" i="0" smtClean="0">
                                      <a:latin typeface="Cambria Math" charset="0"/>
                                    </a:rPr>
                                    <m:t>−</m:t>
                                  </m:r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𝟏</m:t>
                                  </m:r>
                                </m:sup>
                              </m:sSup>
                            </m:e>
                            <m:e>
                              <m:r>
                                <a:rPr lang="en-US" b="1" i="0" smtClean="0">
                                  <a:latin typeface="Cambria Math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𝐀</m:t>
                                  </m:r>
                                </m:e>
                                <m:sup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−</m:t>
                                  </m:r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en-US" b="1" i="0" smtClean="0">
                                  <a:latin typeface="Cambria Math" charset="0"/>
                                </a:rPr>
                                <m:t>𝐐</m:t>
                              </m:r>
                            </m:e>
                          </m:mr>
                          <m:mr>
                            <m:e>
                              <m:r>
                                <a:rPr lang="en-US" b="1" i="0" smtClean="0">
                                  <a:latin typeface="Cambria Math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𝐐</m:t>
                                  </m:r>
                                </m:e>
                                <m:sup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′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𝐀</m:t>
                                  </m:r>
                                </m:e>
                                <m:sup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−</m:t>
                                  </m:r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𝟏</m:t>
                                  </m:r>
                                </m:sup>
                              </m:sSup>
                            </m:e>
                            <m:e>
                              <m:sSup>
                                <m:sSupPr>
                                  <m:ctrlPr>
                                    <a:rPr lang="en-US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𝐐</m:t>
                                  </m:r>
                                </m:e>
                                <m:sup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′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𝐀</m:t>
                                  </m:r>
                                </m:e>
                                <m:sup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−</m:t>
                                  </m:r>
                                  <m:r>
                                    <a:rPr lang="en-US" b="1" i="0" smtClean="0">
                                      <a:latin typeface="Cambria Math" charset="0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en-US" b="1" i="0" smtClean="0">
                                  <a:latin typeface="Cambria Math" charset="0"/>
                                </a:rPr>
                                <m:t>𝐐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 </a:t>
                </a:r>
                <a:r>
                  <a:rPr lang="en-US" dirty="0" smtClean="0"/>
                  <a:t>: Henderson’s rule with inbreeding</a:t>
                </a:r>
                <a:br>
                  <a:rPr lang="en-US" dirty="0" smtClean="0"/>
                </a:br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QP-transformation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0" smtClean="0">
                            <a:latin typeface="Cambria Math" charset="0"/>
                          </a:rPr>
                          <m:t>𝐇</m:t>
                        </m:r>
                      </m:e>
                      <m:sup>
                        <m:r>
                          <a:rPr lang="en-US" b="0" i="1" smtClean="0">
                            <a:latin typeface="Cambria Math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b="0" dirty="0" smtClean="0"/>
                  <a:t> (</a:t>
                </a:r>
                <a:r>
                  <a:rPr lang="en-US" b="0" dirty="0" err="1" smtClean="0"/>
                  <a:t>Misztal</a:t>
                </a:r>
                <a:r>
                  <a:rPr lang="en-US" b="0" dirty="0" smtClean="0"/>
                  <a:t> et al., 2013)</a:t>
                </a:r>
                <a:br>
                  <a:rPr lang="en-US" b="0" dirty="0" smtClean="0"/>
                </a:br>
                <a:r>
                  <a:rPr lang="en-US" b="0" dirty="0" smtClean="0"/>
                  <a:t/>
                </a:r>
                <a:br>
                  <a:rPr lang="en-US" b="0" dirty="0" smtClean="0"/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1" i="0" smtClean="0">
                            <a:latin typeface="Cambria Math" charset="0"/>
                          </a:rPr>
                          <m:t>𝐇</m:t>
                        </m:r>
                      </m:e>
                      <m:sup>
                        <m:r>
                          <a:rPr lang="en-US" sz="2400" b="0" i="1" smtClean="0">
                            <a:latin typeface="Cambria Math" charset="0"/>
                          </a:rPr>
                          <m:t>∗</m:t>
                        </m:r>
                      </m:sup>
                    </m:sSup>
                    <m:r>
                      <a:rPr lang="en-US" sz="2400" b="0" i="1" smtClean="0">
                        <a:latin typeface="Cambria Math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1" i="0" smtClean="0">
                            <a:latin typeface="Cambria Math" charset="0"/>
                          </a:rPr>
                          <m:t>𝐀</m:t>
                        </m:r>
                      </m:e>
                      <m:sup>
                        <m:r>
                          <a:rPr lang="en-US" sz="2400" b="0" i="1" smtClean="0">
                            <a:latin typeface="Cambria Math" charset="0"/>
                          </a:rPr>
                          <m:t>∗</m:t>
                        </m:r>
                      </m:sup>
                    </m:sSup>
                    <m:r>
                      <a:rPr lang="en-US" sz="2400" b="0" i="1" smtClean="0">
                        <a:latin typeface="Cambria Math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 i="0" smtClean="0">
                                      <a:latin typeface="Cambria Math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b="1" i="0" smtClean="0">
                                      <a:latin typeface="Cambria Math" charset="0"/>
                                    </a:rPr>
                                    <m:t>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22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−1</m:t>
                                  </m:r>
                                </m:sup>
                              </m:sSubSup>
                            </m:e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1" i="0" smtClean="0">
                                          <a:latin typeface="Cambria Math" charset="0"/>
                                        </a:rPr>
                                        <m:t>𝐆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−1</m:t>
                                      </m:r>
                                    </m:sup>
                                  </m:sSup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−</m:t>
                                  </m:r>
                                  <m:sSubSup>
                                    <m:sSubSupPr>
                                      <m:ctrlPr>
                                        <a:rPr lang="en-US" sz="2400" b="0" i="1" smtClean="0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400" b="1" i="0" smtClean="0">
                                          <a:latin typeface="Cambria Math" charset="0"/>
                                        </a:rPr>
                                        <m:t>𝐀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22</m:t>
                                      </m:r>
                                    </m:sub>
                                    <m:sup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−1</m:t>
                                      </m:r>
                                    </m:sup>
                                  </m:sSubSup>
                                </m:e>
                              </m:d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0" smtClean="0">
                                      <a:latin typeface="Cambria Math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b="1" i="0" smtClean="0">
                                      <a:latin typeface="Cambria Math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 i="0" smtClean="0">
                                      <a:latin typeface="Cambria Math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b="1" i="0" smtClean="0">
                                      <a:latin typeface="Cambria Math" charset="0"/>
                                    </a:rPr>
                                    <m:t>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22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−1</m:t>
                                  </m:r>
                                </m:sup>
                              </m:sSub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e>
                              <m:sSubSup>
                                <m:sSubSup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b="1" i="0" smtClean="0">
                                      <a:latin typeface="Cambria Math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 i="0" smtClean="0">
                                      <a:latin typeface="Cambria Math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b="1" i="0" smtClean="0">
                                      <a:latin typeface="Cambria Math" charset="0"/>
                                    </a:rPr>
                                    <m:t>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22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−1</m:t>
                                  </m:r>
                                </m:sup>
                              </m:sSub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)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0" smtClean="0">
                                      <a:latin typeface="Cambria Math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5539409" y="5950226"/>
            <a:ext cx="5526156" cy="0"/>
          </a:xfrm>
          <a:prstGeom prst="line">
            <a:avLst/>
          </a:prstGeom>
          <a:ln w="5080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539409" y="5974685"/>
            <a:ext cx="5526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Extra terms (</a:t>
            </a:r>
            <a:r>
              <a:rPr lang="en-US" sz="2400" b="1" dirty="0" err="1" smtClean="0">
                <a:solidFill>
                  <a:schemeClr val="accent2">
                    <a:lumMod val="50000"/>
                  </a:schemeClr>
                </a:solidFill>
              </a:rPr>
              <a:t>Matilainen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 et al. 2016)</a:t>
            </a: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729409" y="5950226"/>
            <a:ext cx="3375991" cy="0"/>
          </a:xfrm>
          <a:prstGeom prst="line">
            <a:avLst/>
          </a:prstGeom>
          <a:ln w="50800"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54326" y="5946130"/>
            <a:ext cx="5526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Already considered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881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 in PCG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720316955"/>
                  </p:ext>
                </p:extLst>
              </p:nvPr>
            </p:nvGraphicFramePr>
            <p:xfrm>
              <a:off x="838200" y="1825625"/>
              <a:ext cx="8772424" cy="35661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31701"/>
                    <a:gridCol w="1098139"/>
                    <a:gridCol w="1630680"/>
                    <a:gridCol w="1807745"/>
                    <a:gridCol w="890885"/>
                    <a:gridCol w="1913274"/>
                  </a:tblGrid>
                  <a:tr h="548640"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Model</a:t>
                          </a:r>
                          <a:endParaRPr lang="en-US" sz="2400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Trait</a:t>
                          </a:r>
                          <a:endParaRPr lang="en-US" sz="2400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err="1" smtClean="0"/>
                            <a:t>Inb</a:t>
                          </a:r>
                          <a:r>
                            <a:rPr lang="en-US" sz="2400" baseline="0" dirty="0" smtClean="0"/>
                            <a:t>. in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 i="0" smtClean="0">
                                      <a:latin typeface="Cambria Math" charset="0"/>
                                    </a:rPr>
                                    <m:t>𝐀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−1</m:t>
                                  </m:r>
                                </m:sup>
                              </m:sSup>
                            </m:oMath>
                          </a14:m>
                          <a:endParaRPr lang="en-US" sz="2400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UPG in</a:t>
                          </a:r>
                          <a:r>
                            <a:rPr lang="en-US" sz="2400" baseline="0" dirty="0" smtClean="0"/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 i="0" smtClean="0">
                                      <a:latin typeface="Cambria Math" charset="0"/>
                                    </a:rPr>
                                    <m:t>𝐇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−1</m:t>
                                  </m:r>
                                </m:sup>
                              </m:sSup>
                            </m:oMath>
                          </a14:m>
                          <a:endParaRPr lang="en-US" sz="2400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smtClean="0">
                                    <a:latin typeface="Cambria Math" charset="0"/>
                                  </a:rPr>
                                  <m:t>𝝎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# of iterations*</a:t>
                          </a:r>
                          <a:endParaRPr lang="en-US" sz="2400" dirty="0"/>
                        </a:p>
                      </a:txBody>
                      <a:tcPr/>
                    </a:tc>
                  </a:tr>
                  <a:tr h="548640">
                    <a:tc>
                      <a:txBody>
                        <a:bodyPr/>
                        <a:lstStyle/>
                        <a:p>
                          <a:r>
                            <a:rPr lang="en-US" sz="2400" dirty="0" err="1" smtClean="0"/>
                            <a:t>ssGBLUP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Single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No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No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Any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dirty="0" smtClean="0"/>
                            <a:t>N/A</a:t>
                          </a:r>
                          <a:endParaRPr lang="en-US" sz="2400" dirty="0"/>
                        </a:p>
                      </a:txBody>
                      <a:tcPr anchor="ctr"/>
                    </a:tc>
                  </a:tr>
                  <a:tr h="548640">
                    <a:tc>
                      <a:txBody>
                        <a:bodyPr/>
                        <a:lstStyle/>
                        <a:p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Single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Yes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No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0.90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indent="0" algn="r">
                            <a:buFont typeface="Wingdings"/>
                            <a:buNone/>
                          </a:pPr>
                          <a:r>
                            <a:rPr lang="en-US" sz="2400" dirty="0" smtClean="0"/>
                            <a:t>452</a:t>
                          </a:r>
                          <a:endParaRPr lang="en-US" sz="2400" dirty="0"/>
                        </a:p>
                      </a:txBody>
                      <a:tcPr anchor="ctr"/>
                    </a:tc>
                  </a:tr>
                  <a:tr h="548640">
                    <a:tc>
                      <a:txBody>
                        <a:bodyPr/>
                        <a:lstStyle/>
                        <a:p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Three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Yes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No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0.90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indent="0" algn="r">
                            <a:buFont typeface="Wingdings"/>
                            <a:buNone/>
                          </a:pPr>
                          <a:r>
                            <a:rPr lang="en-US" sz="2400" dirty="0" smtClean="0"/>
                            <a:t>1,274</a:t>
                          </a:r>
                          <a:endParaRPr lang="en-US" sz="2400" dirty="0"/>
                        </a:p>
                      </a:txBody>
                      <a:tcPr anchor="ctr"/>
                    </a:tc>
                  </a:tr>
                  <a:tr h="548640">
                    <a:tc>
                      <a:txBody>
                        <a:bodyPr/>
                        <a:lstStyle/>
                        <a:p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Three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Yes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Yes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1.00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dirty="0" smtClean="0"/>
                            <a:t>464</a:t>
                          </a:r>
                          <a:endParaRPr lang="en-US" sz="2400" dirty="0"/>
                        </a:p>
                      </a:txBody>
                      <a:tcPr anchor="ctr"/>
                    </a:tc>
                  </a:tr>
                  <a:tr h="548640"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BLUP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Three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Yes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dirty="0" smtClean="0"/>
                            <a:t>402</a:t>
                          </a:r>
                          <a:endParaRPr lang="en-US" sz="24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720316955"/>
                  </p:ext>
                </p:extLst>
              </p:nvPr>
            </p:nvGraphicFramePr>
            <p:xfrm>
              <a:off x="838200" y="1825625"/>
              <a:ext cx="8772424" cy="35661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31701"/>
                    <a:gridCol w="1098139"/>
                    <a:gridCol w="1630680"/>
                    <a:gridCol w="1807745"/>
                    <a:gridCol w="890885"/>
                    <a:gridCol w="1913274"/>
                  </a:tblGrid>
                  <a:tr h="822960"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Model</a:t>
                          </a:r>
                          <a:endParaRPr lang="en-US" sz="2400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Trait</a:t>
                          </a:r>
                          <a:endParaRPr lang="en-US" sz="2400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b">
                        <a:blipFill rotWithShape="1">
                          <a:blip r:embed="rId2"/>
                          <a:stretch>
                            <a:fillRect l="-155805" t="-5926" r="-283521" b="-3451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b">
                        <a:blipFill rotWithShape="1">
                          <a:blip r:embed="rId2"/>
                          <a:stretch>
                            <a:fillRect l="-229966" t="-5926" r="-154882" b="-3451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b">
                        <a:blipFill rotWithShape="1">
                          <a:blip r:embed="rId2"/>
                          <a:stretch>
                            <a:fillRect l="-671233" t="-5926" r="-215068" b="-3451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# of iterations*</a:t>
                          </a:r>
                          <a:endParaRPr lang="en-US" sz="2400" dirty="0"/>
                        </a:p>
                      </a:txBody>
                      <a:tcPr/>
                    </a:tc>
                  </a:tr>
                  <a:tr h="548640">
                    <a:tc>
                      <a:txBody>
                        <a:bodyPr/>
                        <a:lstStyle/>
                        <a:p>
                          <a:r>
                            <a:rPr lang="en-US" sz="2400" dirty="0" err="1" smtClean="0"/>
                            <a:t>ssGBLUP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Single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No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No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Any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dirty="0" smtClean="0"/>
                            <a:t>N/A</a:t>
                          </a:r>
                          <a:endParaRPr lang="en-US" sz="2400" dirty="0"/>
                        </a:p>
                      </a:txBody>
                      <a:tcPr anchor="ctr"/>
                    </a:tc>
                  </a:tr>
                  <a:tr h="548640">
                    <a:tc>
                      <a:txBody>
                        <a:bodyPr/>
                        <a:lstStyle/>
                        <a:p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Single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Yes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No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0.90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indent="0" algn="r">
                            <a:buFont typeface="Wingdings"/>
                            <a:buNone/>
                          </a:pPr>
                          <a:r>
                            <a:rPr lang="en-US" sz="2400" dirty="0" smtClean="0"/>
                            <a:t>452</a:t>
                          </a:r>
                          <a:endParaRPr lang="en-US" sz="2400" dirty="0"/>
                        </a:p>
                      </a:txBody>
                      <a:tcPr anchor="ctr"/>
                    </a:tc>
                  </a:tr>
                  <a:tr h="548640">
                    <a:tc>
                      <a:txBody>
                        <a:bodyPr/>
                        <a:lstStyle/>
                        <a:p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Three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Yes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No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0.90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indent="0" algn="r">
                            <a:buFont typeface="Wingdings"/>
                            <a:buNone/>
                          </a:pPr>
                          <a:r>
                            <a:rPr lang="en-US" sz="2400" dirty="0" smtClean="0"/>
                            <a:t>1,274</a:t>
                          </a:r>
                          <a:endParaRPr lang="en-US" sz="2400" dirty="0"/>
                        </a:p>
                      </a:txBody>
                      <a:tcPr anchor="ctr"/>
                    </a:tc>
                  </a:tr>
                  <a:tr h="548640">
                    <a:tc>
                      <a:txBody>
                        <a:bodyPr/>
                        <a:lstStyle/>
                        <a:p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Three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Yes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Yes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1.00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dirty="0" smtClean="0"/>
                            <a:t>464</a:t>
                          </a:r>
                          <a:endParaRPr lang="en-US" sz="2400" dirty="0"/>
                        </a:p>
                      </a:txBody>
                      <a:tcPr anchor="ctr"/>
                    </a:tc>
                  </a:tr>
                  <a:tr h="548640"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BLUP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Three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Yes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dirty="0" smtClean="0"/>
                            <a:t>402</a:t>
                          </a:r>
                          <a:endParaRPr lang="en-US" sz="24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38200" y="5391785"/>
                <a:ext cx="10515600" cy="4679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* Computing with 6 cores; Convergence criterion: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charset="0"/>
                      </a:rPr>
                      <m:t>𝐶𝑟</m:t>
                    </m:r>
                    <m:r>
                      <a:rPr lang="en-US" sz="2400" b="0" i="1" smtClean="0">
                        <a:latin typeface="Cambria Math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latin typeface="Cambria Math" charset="0"/>
                          </a:rPr>
                          <m:t>−15</m:t>
                        </m:r>
                      </m:sup>
                    </m:sSup>
                  </m:oMath>
                </a14:m>
                <a:r>
                  <a:rPr lang="en-US" sz="2400" dirty="0" smtClean="0"/>
                  <a:t>.</a:t>
                </a:r>
                <a:endParaRPr lang="en-US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391785"/>
                <a:ext cx="10515600" cy="467949"/>
              </a:xfrm>
              <a:prstGeom prst="rect">
                <a:avLst/>
              </a:prstGeom>
              <a:blipFill rotWithShape="0">
                <a:blip r:embed="rId3"/>
                <a:stretch>
                  <a:fillRect l="-928" t="-9091" b="-2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4197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463861500"/>
                  </p:ext>
                </p:extLst>
              </p:nvPr>
            </p:nvGraphicFramePr>
            <p:xfrm>
              <a:off x="838200" y="1825625"/>
              <a:ext cx="10515601" cy="35661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08911"/>
                    <a:gridCol w="1080658"/>
                    <a:gridCol w="1594751"/>
                    <a:gridCol w="1788941"/>
                    <a:gridCol w="1167619"/>
                    <a:gridCol w="1591903"/>
                    <a:gridCol w="1882818"/>
                  </a:tblGrid>
                  <a:tr h="548640"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Model</a:t>
                          </a:r>
                          <a:endParaRPr lang="en-US" sz="2400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Trait</a:t>
                          </a:r>
                          <a:endParaRPr lang="en-US" sz="2400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err="1" smtClean="0"/>
                            <a:t>Inb</a:t>
                          </a:r>
                          <a:r>
                            <a:rPr lang="en-US" sz="2400" baseline="0" dirty="0" smtClean="0"/>
                            <a:t>. in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 i="0" smtClean="0">
                                      <a:latin typeface="Cambria Math" charset="0"/>
                                    </a:rPr>
                                    <m:t>𝐀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−1</m:t>
                                  </m:r>
                                </m:sup>
                              </m:sSup>
                            </m:oMath>
                          </a14:m>
                          <a:endParaRPr lang="en-US" sz="2400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UPG in</a:t>
                          </a:r>
                          <a:r>
                            <a:rPr lang="en-US" sz="2400" baseline="0" dirty="0" smtClean="0"/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 i="0" smtClean="0">
                                      <a:latin typeface="Cambria Math" charset="0"/>
                                    </a:rPr>
                                    <m:t>𝐇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−1</m:t>
                                  </m:r>
                                </m:sup>
                              </m:sSup>
                            </m:oMath>
                          </a14:m>
                          <a:endParaRPr lang="en-US" sz="2400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smtClean="0">
                                    <a:latin typeface="Cambria Math" charset="0"/>
                                  </a:rPr>
                                  <m:t>𝝎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Timing</a:t>
                          </a:r>
                          <a:r>
                            <a:rPr lang="en-US" sz="2400" baseline="0" dirty="0" smtClean="0"/>
                            <a:t> per iteration</a:t>
                          </a:r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dirty="0" smtClean="0"/>
                            <a:t>Total Time*</a:t>
                          </a:r>
                          <a:endParaRPr lang="en-US" sz="2400" dirty="0"/>
                        </a:p>
                      </a:txBody>
                      <a:tcPr anchor="b"/>
                    </a:tc>
                  </a:tr>
                  <a:tr h="548640">
                    <a:tc>
                      <a:txBody>
                        <a:bodyPr/>
                        <a:lstStyle/>
                        <a:p>
                          <a:r>
                            <a:rPr lang="en-US" sz="2400" dirty="0" err="1" smtClean="0"/>
                            <a:t>ssGBLUP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Single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No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No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Any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dirty="0" smtClean="0"/>
                            <a:t>N/A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dirty="0" smtClean="0"/>
                            <a:t>N/A</a:t>
                          </a:r>
                          <a:endParaRPr lang="en-US" sz="2400" dirty="0"/>
                        </a:p>
                      </a:txBody>
                      <a:tcPr anchor="ctr"/>
                    </a:tc>
                  </a:tr>
                  <a:tr h="548640">
                    <a:tc>
                      <a:txBody>
                        <a:bodyPr/>
                        <a:lstStyle/>
                        <a:p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Single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Yes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No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0.90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dirty="0" smtClean="0"/>
                            <a:t>40 sec.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dirty="0" smtClean="0"/>
                            <a:t>5</a:t>
                          </a:r>
                          <a:r>
                            <a:rPr lang="en-US" sz="2400" baseline="0" dirty="0" smtClean="0"/>
                            <a:t> h 10 min</a:t>
                          </a:r>
                          <a:endParaRPr lang="en-US" sz="2400" dirty="0"/>
                        </a:p>
                      </a:txBody>
                      <a:tcPr anchor="ctr"/>
                    </a:tc>
                  </a:tr>
                  <a:tr h="548640">
                    <a:tc>
                      <a:txBody>
                        <a:bodyPr/>
                        <a:lstStyle/>
                        <a:p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Three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Yes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No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0.90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dirty="0" smtClean="0"/>
                            <a:t>80 sec.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baseline="0" dirty="0" smtClean="0"/>
                            <a:t> 28 h 30 min</a:t>
                          </a:r>
                          <a:endParaRPr lang="en-US" sz="2400" dirty="0"/>
                        </a:p>
                      </a:txBody>
                      <a:tcPr anchor="ctr"/>
                    </a:tc>
                  </a:tr>
                  <a:tr h="548640">
                    <a:tc>
                      <a:txBody>
                        <a:bodyPr/>
                        <a:lstStyle/>
                        <a:p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Three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Yes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Yes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1.00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baseline="0" dirty="0" smtClean="0"/>
                            <a:t>90 sec.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dirty="0" smtClean="0"/>
                            <a:t>12 h 58 min. </a:t>
                          </a:r>
                          <a:endParaRPr lang="en-US" sz="2400" dirty="0"/>
                        </a:p>
                      </a:txBody>
                      <a:tcPr anchor="ctr"/>
                    </a:tc>
                  </a:tr>
                  <a:tr h="548640"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BLUP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Three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Yes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dirty="0" smtClean="0"/>
                            <a:t>51</a:t>
                          </a:r>
                          <a:r>
                            <a:rPr lang="en-US" sz="2400" baseline="0" dirty="0" smtClean="0"/>
                            <a:t> sec.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dirty="0" smtClean="0"/>
                            <a:t>6 h 31 min.</a:t>
                          </a:r>
                          <a:endParaRPr lang="en-US" sz="24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463861500"/>
                  </p:ext>
                </p:extLst>
              </p:nvPr>
            </p:nvGraphicFramePr>
            <p:xfrm>
              <a:off x="838200" y="1825625"/>
              <a:ext cx="10515601" cy="35661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08911"/>
                    <a:gridCol w="1080658"/>
                    <a:gridCol w="1594751"/>
                    <a:gridCol w="1788941"/>
                    <a:gridCol w="1167619"/>
                    <a:gridCol w="1591903"/>
                    <a:gridCol w="1882818"/>
                  </a:tblGrid>
                  <a:tr h="822960"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Model</a:t>
                          </a:r>
                          <a:endParaRPr lang="en-US" sz="2400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Trait</a:t>
                          </a:r>
                          <a:endParaRPr lang="en-US" sz="2400" dirty="0"/>
                        </a:p>
                      </a:txBody>
                      <a:tcPr anchor="b"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b">
                        <a:blipFill rotWithShape="1">
                          <a:blip r:embed="rId2"/>
                          <a:stretch>
                            <a:fillRect l="-156107" t="-5926" r="-402672" b="-3451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b">
                        <a:blipFill rotWithShape="1">
                          <a:blip r:embed="rId2"/>
                          <a:stretch>
                            <a:fillRect l="-229010" t="-5926" r="-260068" b="-3451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b">
                        <a:blipFill rotWithShape="1">
                          <a:blip r:embed="rId2"/>
                          <a:stretch>
                            <a:fillRect l="-502083" t="-5926" r="-296875" b="-3451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Timing</a:t>
                          </a:r>
                          <a:r>
                            <a:rPr lang="en-US" sz="2400" baseline="0" dirty="0" smtClean="0"/>
                            <a:t> per iteration</a:t>
                          </a:r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dirty="0" smtClean="0"/>
                            <a:t>Total Time*</a:t>
                          </a:r>
                          <a:endParaRPr lang="en-US" sz="2400" dirty="0"/>
                        </a:p>
                      </a:txBody>
                      <a:tcPr anchor="b"/>
                    </a:tc>
                  </a:tr>
                  <a:tr h="548640">
                    <a:tc>
                      <a:txBody>
                        <a:bodyPr/>
                        <a:lstStyle/>
                        <a:p>
                          <a:r>
                            <a:rPr lang="en-US" sz="2400" dirty="0" err="1" smtClean="0"/>
                            <a:t>ssGBLUP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Single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No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No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Any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dirty="0" smtClean="0"/>
                            <a:t>N/A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dirty="0" smtClean="0"/>
                            <a:t>N/A</a:t>
                          </a:r>
                          <a:endParaRPr lang="en-US" sz="2400" dirty="0"/>
                        </a:p>
                      </a:txBody>
                      <a:tcPr anchor="ctr"/>
                    </a:tc>
                  </a:tr>
                  <a:tr h="548640">
                    <a:tc>
                      <a:txBody>
                        <a:bodyPr/>
                        <a:lstStyle/>
                        <a:p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Single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Yes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No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0.90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dirty="0" smtClean="0"/>
                            <a:t>40 sec.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dirty="0" smtClean="0"/>
                            <a:t>5</a:t>
                          </a:r>
                          <a:r>
                            <a:rPr lang="en-US" sz="2400" baseline="0" dirty="0" smtClean="0"/>
                            <a:t> h 10 min</a:t>
                          </a:r>
                          <a:endParaRPr lang="en-US" sz="2400" dirty="0"/>
                        </a:p>
                      </a:txBody>
                      <a:tcPr anchor="ctr"/>
                    </a:tc>
                  </a:tr>
                  <a:tr h="548640">
                    <a:tc>
                      <a:txBody>
                        <a:bodyPr/>
                        <a:lstStyle/>
                        <a:p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Three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Yes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No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0.90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dirty="0" smtClean="0"/>
                            <a:t>80 sec.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baseline="0" dirty="0" smtClean="0"/>
                            <a:t> 28 h 30 min</a:t>
                          </a:r>
                          <a:endParaRPr lang="en-US" sz="2400" dirty="0"/>
                        </a:p>
                      </a:txBody>
                      <a:tcPr anchor="ctr"/>
                    </a:tc>
                  </a:tr>
                  <a:tr h="548640">
                    <a:tc>
                      <a:txBody>
                        <a:bodyPr/>
                        <a:lstStyle/>
                        <a:p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Three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Yes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Yes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1.00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baseline="0" dirty="0" smtClean="0"/>
                            <a:t>90 sec.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dirty="0" smtClean="0"/>
                            <a:t>12 h 58 min. </a:t>
                          </a:r>
                          <a:endParaRPr lang="en-US" sz="2400" dirty="0"/>
                        </a:p>
                      </a:txBody>
                      <a:tcPr anchor="ctr"/>
                    </a:tc>
                  </a:tr>
                  <a:tr h="548640"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BLUP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Three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Yes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dirty="0" smtClean="0"/>
                            <a:t>51</a:t>
                          </a:r>
                          <a:r>
                            <a:rPr lang="en-US" sz="2400" baseline="0" dirty="0" smtClean="0"/>
                            <a:t> sec.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400" dirty="0" smtClean="0"/>
                            <a:t>6 h 31 min.</a:t>
                          </a:r>
                          <a:endParaRPr lang="en-US" sz="24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38200" y="5391785"/>
                <a:ext cx="10515600" cy="8372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* Affected by background jobs; Computing with 6 cores;</a:t>
                </a:r>
                <a:br>
                  <a:rPr lang="en-US" sz="2400" dirty="0" smtClean="0"/>
                </a:br>
                <a:r>
                  <a:rPr lang="en-US" sz="2400" dirty="0" smtClean="0"/>
                  <a:t>   Excluding computations for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charset="0"/>
                          </a:rPr>
                          <m:t>𝐺</m:t>
                        </m:r>
                      </m:e>
                      <m:sub>
                        <m:r>
                          <a:rPr lang="en-US" sz="2400" b="0" i="1" smtClean="0">
                            <a:latin typeface="Cambria Math" charset="0"/>
                          </a:rPr>
                          <m:t>𝐴𝑃𝑌</m:t>
                        </m:r>
                      </m:sub>
                      <m:sup>
                        <m:r>
                          <a:rPr lang="en-US" sz="2400" b="0" i="1" smtClean="0">
                            <a:latin typeface="Cambria Math" charset="0"/>
                          </a:rPr>
                          <m:t>−1</m:t>
                        </m:r>
                      </m:sup>
                    </m:sSubSup>
                  </m:oMath>
                </a14:m>
                <a:r>
                  <a:rPr lang="en-US" sz="2400" dirty="0" smtClean="0"/>
                  <a:t> etc.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391785"/>
                <a:ext cx="10515600" cy="837280"/>
              </a:xfrm>
              <a:prstGeom prst="rect">
                <a:avLst/>
              </a:prstGeom>
              <a:blipFill rotWithShape="0">
                <a:blip r:embed="rId3"/>
                <a:stretch>
                  <a:fillRect l="-928" t="-5797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85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Genetic trends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Expectations</a:t>
            </a:r>
          </a:p>
          <a:p>
            <a:pPr lvl="1"/>
            <a:r>
              <a:rPr kumimoji="1" lang="en-US" altLang="ja-JP" dirty="0" smtClean="0"/>
              <a:t>Higher genetic trends from ssGBLUP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for genotyped animals.</a:t>
            </a:r>
            <a:br>
              <a:rPr kumimoji="1" lang="en-US" altLang="ja-JP" dirty="0" smtClean="0"/>
            </a:br>
            <a:r>
              <a:rPr kumimoji="1" lang="en-US" altLang="ja-JP" dirty="0" smtClean="0"/>
              <a:t>= The traditional BLUP is biased down.</a:t>
            </a:r>
          </a:p>
          <a:p>
            <a:pPr lvl="1"/>
            <a:r>
              <a:rPr kumimoji="1" lang="en-US" altLang="ja-JP" dirty="0" smtClean="0"/>
              <a:t>Because … they are not getting the full credit for how much their Mendelian sampling is above PA.</a:t>
            </a:r>
          </a:p>
          <a:p>
            <a:r>
              <a:rPr kumimoji="1" lang="en-US" altLang="ja-JP" dirty="0" smtClean="0"/>
              <a:t>Implication for MACE</a:t>
            </a:r>
          </a:p>
          <a:p>
            <a:pPr lvl="1"/>
            <a:r>
              <a:rPr kumimoji="1" lang="en-US" altLang="ja-JP" dirty="0" smtClean="0"/>
              <a:t>MACE is biased down.</a:t>
            </a:r>
          </a:p>
          <a:p>
            <a:pPr lvl="1"/>
            <a:r>
              <a:rPr kumimoji="1" lang="en-US" altLang="ja-JP" dirty="0" smtClean="0"/>
              <a:t>The current MACE will evaluate bulls </a:t>
            </a:r>
            <a:r>
              <a:rPr lang="en-US" altLang="ja-JP" dirty="0"/>
              <a:t>being lower than their domestic within-country ssGBLUP results.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472152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687" y="0"/>
            <a:ext cx="68546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406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2669</TotalTime>
  <Words>693</Words>
  <Application>Microsoft Office PowerPoint</Application>
  <PresentationFormat>Custom</PresentationFormat>
  <Paragraphs>148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Tests of single-step GBLUP for production traits in US Holsteins</vt:lpstr>
      <vt:lpstr>Purposes</vt:lpstr>
      <vt:lpstr>Data</vt:lpstr>
      <vt:lpstr>Model</vt:lpstr>
      <vt:lpstr>Inbreeding and UPGs</vt:lpstr>
      <vt:lpstr>Iteration in PCG</vt:lpstr>
      <vt:lpstr>Timing</vt:lpstr>
      <vt:lpstr>Genetic trends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US official evaluation</vt:lpstr>
      <vt:lpstr>PowerPoint Presentation</vt:lpstr>
      <vt:lpstr>PowerPoint Presentation</vt:lpstr>
      <vt:lpstr>PowerPoint Presentation</vt:lpstr>
      <vt:lpstr>PowerPoint Presentation</vt:lpstr>
      <vt:lpstr>Questions</vt:lpstr>
      <vt:lpstr>Summary</vt:lpstr>
      <vt:lpstr>Acknowledgement</vt:lpstr>
      <vt:lpstr>Appendix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Tests of single-step GBLUP in production traits for US Holsteins</dc:title>
  <dc:creator>yutaka</dc:creator>
  <cp:lastModifiedBy>masuda</cp:lastModifiedBy>
  <cp:revision>154</cp:revision>
  <dcterms:created xsi:type="dcterms:W3CDTF">2017-02-01T01:30:57Z</dcterms:created>
  <dcterms:modified xsi:type="dcterms:W3CDTF">2017-02-04T00:00:57Z</dcterms:modified>
</cp:coreProperties>
</file>