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98" r:id="rId2"/>
    <p:sldId id="257" r:id="rId3"/>
    <p:sldId id="299" r:id="rId4"/>
    <p:sldId id="328" r:id="rId5"/>
    <p:sldId id="329" r:id="rId6"/>
    <p:sldId id="330" r:id="rId7"/>
    <p:sldId id="331" r:id="rId8"/>
    <p:sldId id="332" r:id="rId9"/>
    <p:sldId id="333" r:id="rId10"/>
    <p:sldId id="334" r:id="rId11"/>
    <p:sldId id="335" r:id="rId12"/>
    <p:sldId id="336" r:id="rId13"/>
    <p:sldId id="337" r:id="rId14"/>
    <p:sldId id="338" r:id="rId15"/>
    <p:sldId id="340" r:id="rId16"/>
    <p:sldId id="341" r:id="rId17"/>
    <p:sldId id="342" r:id="rId18"/>
    <p:sldId id="343" r:id="rId19"/>
    <p:sldId id="346" r:id="rId20"/>
    <p:sldId id="345" r:id="rId21"/>
    <p:sldId id="350" r:id="rId22"/>
    <p:sldId id="351" r:id="rId23"/>
    <p:sldId id="352" r:id="rId24"/>
    <p:sldId id="353" r:id="rId25"/>
    <p:sldId id="362" r:id="rId26"/>
    <p:sldId id="363" r:id="rId27"/>
    <p:sldId id="364" r:id="rId28"/>
    <p:sldId id="354" r:id="rId29"/>
    <p:sldId id="355" r:id="rId30"/>
    <p:sldId id="356" r:id="rId31"/>
    <p:sldId id="357" r:id="rId32"/>
    <p:sldId id="359" r:id="rId33"/>
    <p:sldId id="326" r:id="rId34"/>
    <p:sldId id="360" r:id="rId35"/>
    <p:sldId id="361" r:id="rId36"/>
    <p:sldId id="327" r:id="rId37"/>
    <p:sldId id="28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00523C"/>
    <a:srgbClr val="244270"/>
    <a:srgbClr val="000000"/>
    <a:srgbClr val="9933FF"/>
    <a:srgbClr val="0099FF"/>
    <a:srgbClr val="006600"/>
    <a:srgbClr val="FF9966"/>
    <a:srgbClr val="FFCC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5931" autoAdjust="0"/>
  </p:normalViewPr>
  <p:slideViewPr>
    <p:cSldViewPr snapToGrid="0">
      <p:cViewPr varScale="1">
        <p:scale>
          <a:sx n="107" d="100"/>
          <a:sy n="107" d="100"/>
        </p:scale>
        <p:origin x="12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120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646562-9D1E-4FFD-9645-01B399FBC516}" type="datetimeFigureOut">
              <a:rPr lang="en-US" smtClean="0"/>
              <a:pPr/>
              <a:t>5/31/17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BF7C56-861D-499D-8170-A7A5367EEB3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33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userDrawn="1"/>
        </p:nvSpPr>
        <p:spPr>
          <a:xfrm>
            <a:off x="0" y="0"/>
            <a:ext cx="9144000" cy="30480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066800"/>
            <a:ext cx="7772400" cy="639762"/>
          </a:xfrm>
        </p:spPr>
        <p:txBody>
          <a:bodyPr/>
          <a:lstStyle>
            <a:lvl1pPr algn="l">
              <a:lnSpc>
                <a:spcPts val="4600"/>
              </a:lnSpc>
              <a:defRPr sz="42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3429000"/>
            <a:ext cx="7772400" cy="2743200"/>
          </a:xfrm>
        </p:spPr>
        <p:txBody>
          <a:bodyPr/>
          <a:lstStyle>
            <a:lvl1pPr>
              <a:buNone/>
              <a:defRPr/>
            </a:lvl1pPr>
          </a:lstStyle>
          <a:p>
            <a:pPr lvl="0"/>
            <a:r>
              <a:rPr lang="en-US" dirty="0" smtClean="0"/>
              <a:t>Click to edit Master text styles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4440"/>
            <a:ext cx="8229600" cy="5029200"/>
          </a:xfrm>
        </p:spPr>
        <p:txBody>
          <a:bodyPr/>
          <a:lstStyle>
            <a:lvl1pPr>
              <a:defRPr sz="2700"/>
            </a:lvl1pPr>
            <a:lvl2pPr>
              <a:defRPr sz="2700"/>
            </a:lvl2pPr>
            <a:lvl3pPr>
              <a:defRPr sz="27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4440"/>
            <a:ext cx="4038600" cy="5029200"/>
          </a:xfrm>
        </p:spPr>
        <p:txBody>
          <a:bodyPr/>
          <a:lstStyle>
            <a:lvl1pPr>
              <a:defRPr sz="2700"/>
            </a:lvl1pPr>
            <a:lvl2pPr>
              <a:defRPr sz="2700"/>
            </a:lvl2pPr>
            <a:lvl3pPr>
              <a:defRPr sz="27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Content Placeholder 3"/>
          <p:cNvSpPr>
            <a:spLocks noGrp="1"/>
          </p:cNvSpPr>
          <p:nvPr>
            <p:ph sz="half" idx="2"/>
          </p:nvPr>
        </p:nvSpPr>
        <p:spPr>
          <a:xfrm>
            <a:off x="4648200" y="1234440"/>
            <a:ext cx="4038600" cy="5029200"/>
          </a:xfrm>
        </p:spPr>
        <p:txBody>
          <a:bodyPr/>
          <a:lstStyle>
            <a:lvl1pPr>
              <a:defRPr sz="2700"/>
            </a:lvl1pPr>
            <a:lvl2pPr>
              <a:defRPr sz="2700"/>
            </a:lvl2pPr>
            <a:lvl3pPr>
              <a:defRPr sz="27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6" cstate="print"/>
          <a:srcRect r="1468"/>
          <a:stretch>
            <a:fillRect/>
          </a:stretch>
        </p:blipFill>
        <p:spPr>
          <a:xfrm>
            <a:off x="8440349" y="6369874"/>
            <a:ext cx="703651" cy="488126"/>
          </a:xfrm>
          <a:prstGeom prst="rect">
            <a:avLst/>
          </a:prstGeom>
        </p:spPr>
      </p:pic>
      <p:sp>
        <p:nvSpPr>
          <p:cNvPr id="8" name="Rectangle 7"/>
          <p:cNvSpPr/>
          <p:nvPr userDrawn="1"/>
        </p:nvSpPr>
        <p:spPr>
          <a:xfrm>
            <a:off x="0" y="6611112"/>
            <a:ext cx="8458200" cy="246888"/>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userDrawn="1"/>
        </p:nvSpPr>
        <p:spPr>
          <a:xfrm>
            <a:off x="0" y="0"/>
            <a:ext cx="9144000" cy="914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82880"/>
            <a:ext cx="8229600" cy="639762"/>
          </a:xfrm>
          <a:prstGeom prst="rect">
            <a:avLst/>
          </a:prstGeom>
        </p:spPr>
        <p:txBody>
          <a:bodyPr vert="horz" lIns="0" tIns="0" rIns="0" bIns="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34440"/>
            <a:ext cx="8229600" cy="5029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14" name="TextBox 13"/>
          <p:cNvSpPr txBox="1"/>
          <p:nvPr userDrawn="1"/>
        </p:nvSpPr>
        <p:spPr>
          <a:xfrm>
            <a:off x="228600" y="6611112"/>
            <a:ext cx="5943600" cy="246888"/>
          </a:xfrm>
          <a:prstGeom prst="rect">
            <a:avLst/>
          </a:prstGeom>
          <a:noFill/>
        </p:spPr>
        <p:txBody>
          <a:bodyPr wrap="square" lIns="0" tIns="0" rIns="0" bIns="0" rtlCol="0" anchor="ctr" anchorCtr="0">
            <a:noAutofit/>
          </a:bodyPr>
          <a:lstStyle/>
          <a:p>
            <a:r>
              <a:rPr lang="en-US" sz="1100" b="1" dirty="0" smtClean="0">
                <a:solidFill>
                  <a:schemeClr val="bg1"/>
                </a:solidFill>
              </a:rPr>
              <a:t>Symposium on Genetic and Genomic Selection in Dairy Cattle, St. Petersburg</a:t>
            </a:r>
            <a:r>
              <a:rPr lang="en-US" sz="1100" b="1" smtClean="0">
                <a:solidFill>
                  <a:schemeClr val="bg1"/>
                </a:solidFill>
              </a:rPr>
              <a:t>, Russia, 2017 </a:t>
            </a:r>
            <a:r>
              <a:rPr lang="en-US" sz="1100" b="1" dirty="0" smtClean="0">
                <a:solidFill>
                  <a:schemeClr val="bg1"/>
                </a:solidFill>
              </a:rPr>
              <a:t>(</a:t>
            </a:r>
            <a:fld id="{15B3028D-9398-4C32-B664-7BB0AE0371BF}" type="slidenum">
              <a:rPr lang="en-US" sz="1100" b="1" smtClean="0">
                <a:solidFill>
                  <a:schemeClr val="bg1"/>
                </a:solidFill>
              </a:rPr>
              <a:pPr/>
              <a:t>‹#›</a:t>
            </a:fld>
            <a:r>
              <a:rPr lang="en-US" sz="1100" b="1" dirty="0" smtClean="0">
                <a:solidFill>
                  <a:schemeClr val="bg1"/>
                </a:solidFill>
              </a:rPr>
              <a:t>)</a:t>
            </a:r>
            <a:endParaRPr lang="en-US" sz="1100" b="1" dirty="0">
              <a:solidFill>
                <a:schemeClr val="bg1"/>
              </a:solidFill>
            </a:endParaRPr>
          </a:p>
        </p:txBody>
      </p:sp>
      <p:sp>
        <p:nvSpPr>
          <p:cNvPr id="15" name="Rectangle 14"/>
          <p:cNvSpPr/>
          <p:nvPr userDrawn="1"/>
        </p:nvSpPr>
        <p:spPr>
          <a:xfrm>
            <a:off x="6629400" y="6611112"/>
            <a:ext cx="1828800" cy="261610"/>
          </a:xfrm>
          <a:prstGeom prst="rect">
            <a:avLst/>
          </a:prstGeom>
        </p:spPr>
        <p:txBody>
          <a:bodyPr>
            <a:spAutoFit/>
          </a:bodyPr>
          <a:lstStyle/>
          <a:p>
            <a:pPr algn="r"/>
            <a:r>
              <a:rPr lang="en-US" sz="1100" b="1" dirty="0" smtClean="0">
                <a:solidFill>
                  <a:schemeClr val="bg1"/>
                </a:solidFill>
              </a:rPr>
              <a:t>Cole</a:t>
            </a:r>
            <a:endParaRPr lang="en-US" sz="11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2" r:id="rId3"/>
    <p:sldLayoutId id="2147483654" r:id="rId4"/>
  </p:sldLayoutIdLst>
  <p:txStyles>
    <p:titleStyle>
      <a:lvl1pPr algn="l" defTabSz="914400" rtl="0" eaLnBrk="1" latinLnBrk="0" hangingPunct="1">
        <a:spcBef>
          <a:spcPct val="0"/>
        </a:spcBef>
        <a:buNone/>
        <a:defRPr sz="3800" b="1" kern="1200">
          <a:solidFill>
            <a:schemeClr val="bg1"/>
          </a:solidFill>
          <a:latin typeface="+mj-lt"/>
          <a:ea typeface="+mj-ea"/>
          <a:cs typeface="+mj-cs"/>
        </a:defRPr>
      </a:lvl1pPr>
    </p:titleStyle>
    <p:bodyStyle>
      <a:lvl1pPr marL="284163" indent="-284163" algn="l" defTabSz="914400" rtl="0" eaLnBrk="1" latinLnBrk="0" hangingPunct="1">
        <a:lnSpc>
          <a:spcPts val="3000"/>
        </a:lnSpc>
        <a:spcBef>
          <a:spcPts val="0"/>
        </a:spcBef>
        <a:spcAft>
          <a:spcPts val="1200"/>
        </a:spcAft>
        <a:buFont typeface="Symbol" pitchFamily="18" charset="2"/>
        <a:buChar char=""/>
        <a:defRPr sz="2700" b="1" kern="1200">
          <a:solidFill>
            <a:schemeClr val="tx1"/>
          </a:solidFill>
          <a:latin typeface="+mn-lt"/>
          <a:ea typeface="+mn-ea"/>
          <a:cs typeface="+mn-cs"/>
        </a:defRPr>
      </a:lvl1pPr>
      <a:lvl2pPr marL="630238" indent="-285750" algn="l" defTabSz="914400" rtl="0" eaLnBrk="1" latinLnBrk="0" hangingPunct="1">
        <a:lnSpc>
          <a:spcPts val="3000"/>
        </a:lnSpc>
        <a:spcBef>
          <a:spcPts val="0"/>
        </a:spcBef>
        <a:spcAft>
          <a:spcPts val="1200"/>
        </a:spcAft>
        <a:buFont typeface="Arial" pitchFamily="34" charset="0"/>
        <a:buChar char="–"/>
        <a:tabLst/>
        <a:defRPr sz="2700" b="1" kern="1200">
          <a:solidFill>
            <a:schemeClr val="tx1"/>
          </a:solidFill>
          <a:latin typeface="+mn-lt"/>
          <a:ea typeface="+mn-ea"/>
          <a:cs typeface="+mn-cs"/>
        </a:defRPr>
      </a:lvl2pPr>
      <a:lvl3pPr marL="854075" indent="-223838" algn="l" defTabSz="914400" rtl="0" eaLnBrk="1" latinLnBrk="0" hangingPunct="1">
        <a:lnSpc>
          <a:spcPts val="3000"/>
        </a:lnSpc>
        <a:spcBef>
          <a:spcPts val="0"/>
        </a:spcBef>
        <a:spcAft>
          <a:spcPts val="1200"/>
        </a:spcAft>
        <a:buFont typeface="Calibri" pitchFamily="34" charset="0"/>
        <a:buChar char="•"/>
        <a:defRPr sz="27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john.cole@ars.usda.gov"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afimilk.com/" TargetMode="External"/><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hyperlink" Target="http://goo.gl/wu8YtR" TargetMode="External"/><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iki.interbull.org/public/CoP_chapter6?action=print&amp;rev=1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tiff"/><Relationship Id="rId9" Type="http://schemas.openxmlformats.org/officeDocument/2006/relationships/image" Target="../media/image10.tif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hyperlink" Target="http://seasonalontariofood.blogspot.com/2011/04/visit-to-wooldrift-farm.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upport.smaxtec-animalcare.com/" TargetMode="External"/><Relationship Id="rId4" Type="http://schemas.openxmlformats.org/officeDocument/2006/relationships/image" Target="../media/image17.png"/><Relationship Id="rId5" Type="http://schemas.openxmlformats.org/officeDocument/2006/relationships/hyperlink" Target="http://c-lockinc.com/" TargetMode="External"/><Relationship Id="rId6" Type="http://schemas.openxmlformats.org/officeDocument/2006/relationships/image" Target="../media/image18.png"/><Relationship Id="rId7" Type="http://schemas.openxmlformats.org/officeDocument/2006/relationships/hyperlink" Target="http://www.afimilk.com/" TargetMode="External"/><Relationship Id="rId1" Type="http://schemas.openxmlformats.org/officeDocument/2006/relationships/slideLayout" Target="../slideLayouts/slideLayout4.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4321"/>
            <a:ext cx="7543800" cy="2377440"/>
          </a:xfrm>
        </p:spPr>
        <p:txBody>
          <a:bodyPr/>
          <a:lstStyle/>
          <a:p>
            <a:pPr>
              <a:lnSpc>
                <a:spcPts val="4600"/>
              </a:lnSpc>
            </a:pPr>
            <a:r>
              <a:rPr lang="en-US" dirty="0" smtClean="0"/>
              <a:t>Genomic selection for traits other than production in dairy cattle</a:t>
            </a:r>
            <a:endParaRPr lang="en-US" dirty="0"/>
          </a:p>
        </p:txBody>
      </p:sp>
      <p:sp>
        <p:nvSpPr>
          <p:cNvPr id="5" name="Content Placeholder 4"/>
          <p:cNvSpPr>
            <a:spLocks noGrp="1"/>
          </p:cNvSpPr>
          <p:nvPr>
            <p:ph idx="1"/>
          </p:nvPr>
        </p:nvSpPr>
        <p:spPr>
          <a:xfrm>
            <a:off x="685800" y="3429000"/>
            <a:ext cx="8077200" cy="2743200"/>
          </a:xfrm>
        </p:spPr>
        <p:txBody>
          <a:bodyPr/>
          <a:lstStyle/>
          <a:p>
            <a:pPr>
              <a:spcAft>
                <a:spcPts val="0"/>
              </a:spcAft>
            </a:pPr>
            <a:endParaRPr lang="en-US" dirty="0" smtClean="0">
              <a:solidFill>
                <a:srgbClr val="00523C"/>
              </a:solidFill>
            </a:endParaRPr>
          </a:p>
          <a:p>
            <a:pPr>
              <a:spcAft>
                <a:spcPts val="0"/>
              </a:spcAft>
            </a:pPr>
            <a:r>
              <a:rPr lang="en-US" dirty="0" smtClean="0">
                <a:solidFill>
                  <a:srgbClr val="00523C"/>
                </a:solidFill>
              </a:rPr>
              <a:t>John B. Cole</a:t>
            </a:r>
          </a:p>
          <a:p>
            <a:pPr>
              <a:lnSpc>
                <a:spcPts val="2800"/>
              </a:lnSpc>
              <a:spcAft>
                <a:spcPts val="0"/>
              </a:spcAft>
            </a:pPr>
            <a:r>
              <a:rPr lang="en-US" sz="2400" dirty="0" smtClean="0"/>
              <a:t>Animal Genomics and Improvement Laboratory</a:t>
            </a:r>
          </a:p>
          <a:p>
            <a:pPr>
              <a:lnSpc>
                <a:spcPts val="2800"/>
              </a:lnSpc>
              <a:spcAft>
                <a:spcPts val="0"/>
              </a:spcAft>
            </a:pPr>
            <a:r>
              <a:rPr lang="en-US" sz="2400" dirty="0" smtClean="0"/>
              <a:t>Agricultural Research Service, USDA, Beltsville, MD</a:t>
            </a:r>
          </a:p>
          <a:p>
            <a:pPr>
              <a:lnSpc>
                <a:spcPts val="2800"/>
              </a:lnSpc>
              <a:spcAft>
                <a:spcPts val="3000"/>
              </a:spcAft>
            </a:pPr>
            <a:r>
              <a:rPr lang="en-US" sz="2400" u="sng" dirty="0" smtClean="0">
                <a:solidFill>
                  <a:srgbClr val="244270"/>
                </a:solidFill>
                <a:hlinkClick r:id="rId2"/>
              </a:rPr>
              <a:t>john.cole@ars.usda.gov</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Milking the dairy cow</a:t>
            </a:r>
            <a:endParaRPr lang="en-US" dirty="0"/>
          </a:p>
        </p:txBody>
      </p:sp>
      <p:pic>
        <p:nvPicPr>
          <p:cNvPr id="3" name="Picture 2"/>
          <p:cNvPicPr>
            <a:picLocks noChangeAspect="1"/>
          </p:cNvPicPr>
          <p:nvPr/>
        </p:nvPicPr>
        <p:blipFill>
          <a:blip r:embed="rId2" cstate="print"/>
          <a:srcRect l="20301" r="22055"/>
          <a:stretch>
            <a:fillRect/>
          </a:stretch>
        </p:blipFill>
        <p:spPr>
          <a:xfrm>
            <a:off x="449180" y="1310107"/>
            <a:ext cx="1823294" cy="2514600"/>
          </a:xfrm>
          <a:prstGeom prst="rect">
            <a:avLst/>
          </a:prstGeom>
          <a:ln>
            <a:noFill/>
          </a:ln>
        </p:spPr>
      </p:pic>
      <p:sp>
        <p:nvSpPr>
          <p:cNvPr id="4" name="Rectangle 3"/>
          <p:cNvSpPr/>
          <p:nvPr/>
        </p:nvSpPr>
        <p:spPr>
          <a:xfrm>
            <a:off x="364065" y="3806881"/>
            <a:ext cx="2590800" cy="276999"/>
          </a:xfrm>
          <a:prstGeom prst="rect">
            <a:avLst/>
          </a:prstGeom>
        </p:spPr>
        <p:txBody>
          <a:bodyPr wrap="square">
            <a:spAutoFit/>
          </a:bodyPr>
          <a:lstStyle/>
          <a:p>
            <a:r>
              <a:rPr lang="en-US" sz="1200" b="1" i="1" dirty="0" smtClean="0">
                <a:solidFill>
                  <a:srgbClr val="00523C"/>
                </a:solidFill>
              </a:rPr>
              <a:t>Source:</a:t>
            </a:r>
            <a:r>
              <a:rPr lang="en-US" sz="1200" b="1" dirty="0" smtClean="0">
                <a:solidFill>
                  <a:srgbClr val="00523C"/>
                </a:solidFill>
              </a:rPr>
              <a:t> </a:t>
            </a:r>
            <a:r>
              <a:rPr lang="en-US" sz="1200" b="1" dirty="0" smtClean="0">
                <a:solidFill>
                  <a:srgbClr val="00523C"/>
                </a:solidFill>
                <a:hlinkClick r:id="rId3"/>
              </a:rPr>
              <a:t>http</a:t>
            </a:r>
            <a:r>
              <a:rPr lang="en-US" sz="1200" b="1" dirty="0">
                <a:solidFill>
                  <a:srgbClr val="00523C"/>
                </a:solidFill>
                <a:hlinkClick r:id="rId3"/>
              </a:rPr>
              <a:t>://www.afimilk.com</a:t>
            </a:r>
            <a:r>
              <a:rPr lang="en-US" sz="1200" b="1" dirty="0" smtClean="0">
                <a:solidFill>
                  <a:srgbClr val="00523C"/>
                </a:solidFill>
                <a:hlinkClick r:id="rId3"/>
              </a:rPr>
              <a:t>/</a:t>
            </a:r>
            <a:endParaRPr lang="en-US" sz="1200" b="1" dirty="0">
              <a:solidFill>
                <a:srgbClr val="00523C"/>
              </a:solidFill>
            </a:endParaRPr>
          </a:p>
        </p:txBody>
      </p:sp>
      <p:pic>
        <p:nvPicPr>
          <p:cNvPr id="5" name="Picture 4"/>
          <p:cNvPicPr>
            <a:picLocks noChangeAspect="1"/>
          </p:cNvPicPr>
          <p:nvPr/>
        </p:nvPicPr>
        <p:blipFill>
          <a:blip r:embed="rId4" cstate="print"/>
          <a:srcRect l="13737" t="6061" r="17348" b="11643"/>
          <a:stretch>
            <a:fillRect/>
          </a:stretch>
        </p:blipFill>
        <p:spPr>
          <a:xfrm>
            <a:off x="2523733" y="1310107"/>
            <a:ext cx="2326105" cy="2069432"/>
          </a:xfrm>
          <a:prstGeom prst="rect">
            <a:avLst/>
          </a:prstGeom>
          <a:ln>
            <a:noFill/>
          </a:ln>
        </p:spPr>
      </p:pic>
      <p:pic>
        <p:nvPicPr>
          <p:cNvPr id="6" name="Picture 5"/>
          <p:cNvPicPr>
            <a:picLocks noChangeAspect="1"/>
          </p:cNvPicPr>
          <p:nvPr/>
        </p:nvPicPr>
        <p:blipFill>
          <a:blip r:embed="rId5" cstate="print"/>
          <a:stretch>
            <a:fillRect/>
          </a:stretch>
        </p:blipFill>
        <p:spPr>
          <a:xfrm>
            <a:off x="5134251" y="1310107"/>
            <a:ext cx="3566809" cy="2514600"/>
          </a:xfrm>
          <a:prstGeom prst="rect">
            <a:avLst/>
          </a:prstGeom>
          <a:ln>
            <a:noFill/>
          </a:ln>
        </p:spPr>
      </p:pic>
      <p:sp>
        <p:nvSpPr>
          <p:cNvPr id="7" name="Rectangle 6"/>
          <p:cNvSpPr/>
          <p:nvPr/>
        </p:nvSpPr>
        <p:spPr>
          <a:xfrm>
            <a:off x="5048047" y="3806881"/>
            <a:ext cx="2795652" cy="276999"/>
          </a:xfrm>
          <a:prstGeom prst="rect">
            <a:avLst/>
          </a:prstGeom>
        </p:spPr>
        <p:txBody>
          <a:bodyPr wrap="square">
            <a:spAutoFit/>
          </a:bodyPr>
          <a:lstStyle/>
          <a:p>
            <a:r>
              <a:rPr lang="en-US" sz="1200" b="1" i="1" dirty="0" smtClean="0">
                <a:solidFill>
                  <a:srgbClr val="00523C"/>
                </a:solidFill>
              </a:rPr>
              <a:t>Source:</a:t>
            </a:r>
            <a:r>
              <a:rPr lang="en-US" sz="1200" b="1" dirty="0" smtClean="0">
                <a:solidFill>
                  <a:srgbClr val="00523C"/>
                </a:solidFill>
              </a:rPr>
              <a:t> </a:t>
            </a:r>
            <a:r>
              <a:rPr lang="en-US" sz="1200" b="1" dirty="0" smtClean="0">
                <a:solidFill>
                  <a:srgbClr val="00523C"/>
                </a:solidFill>
                <a:hlinkClick r:id="rId6"/>
              </a:rPr>
              <a:t>http</a:t>
            </a:r>
            <a:r>
              <a:rPr lang="en-US" sz="1200" b="1" dirty="0">
                <a:solidFill>
                  <a:srgbClr val="00523C"/>
                </a:solidFill>
                <a:hlinkClick r:id="rId6"/>
              </a:rPr>
              <a:t>://</a:t>
            </a:r>
            <a:r>
              <a:rPr lang="en-US" sz="1200" b="1" dirty="0" smtClean="0">
                <a:solidFill>
                  <a:srgbClr val="00523C"/>
                </a:solidFill>
                <a:hlinkClick r:id="rId6"/>
              </a:rPr>
              <a:t>goo.gl/wu8YtR</a:t>
            </a:r>
            <a:endParaRPr lang="en-US" sz="1200" b="1" dirty="0">
              <a:solidFill>
                <a:srgbClr val="00523C"/>
              </a:solidFill>
            </a:endParaRPr>
          </a:p>
        </p:txBody>
      </p:sp>
      <p:sp>
        <p:nvSpPr>
          <p:cNvPr id="9" name="TextBox 8"/>
          <p:cNvSpPr txBox="1"/>
          <p:nvPr/>
        </p:nvSpPr>
        <p:spPr>
          <a:xfrm>
            <a:off x="457199" y="4521599"/>
            <a:ext cx="7628021" cy="1631216"/>
          </a:xfrm>
          <a:prstGeom prst="rect">
            <a:avLst/>
          </a:prstGeom>
          <a:noFill/>
        </p:spPr>
        <p:txBody>
          <a:bodyPr wrap="square" rtlCol="0">
            <a:spAutoFit/>
          </a:bodyPr>
          <a:lstStyle/>
          <a:p>
            <a:pPr>
              <a:lnSpc>
                <a:spcPts val="3000"/>
              </a:lnSpc>
            </a:pPr>
            <a:r>
              <a:rPr lang="en-US" sz="2700" b="1" dirty="0" smtClean="0">
                <a:solidFill>
                  <a:srgbClr val="000000"/>
                </a:solidFill>
              </a:rPr>
              <a:t>Manufacturers such as </a:t>
            </a:r>
            <a:r>
              <a:rPr lang="en-US" sz="2700" b="1" dirty="0" err="1" smtClean="0">
                <a:solidFill>
                  <a:srgbClr val="000000"/>
                </a:solidFill>
              </a:rPr>
              <a:t>Afimilk</a:t>
            </a:r>
            <a:r>
              <a:rPr lang="en-US" sz="2700" b="1" dirty="0" smtClean="0">
                <a:solidFill>
                  <a:srgbClr val="000000"/>
                </a:solidFill>
              </a:rPr>
              <a:t> and </a:t>
            </a:r>
            <a:r>
              <a:rPr lang="en-US" sz="2700" b="1" dirty="0" err="1" smtClean="0">
                <a:solidFill>
                  <a:srgbClr val="000000"/>
                </a:solidFill>
              </a:rPr>
              <a:t>DeLaval</a:t>
            </a:r>
            <a:r>
              <a:rPr lang="en-US" sz="2700" b="1" dirty="0" smtClean="0">
                <a:solidFill>
                  <a:srgbClr val="000000"/>
                </a:solidFill>
              </a:rPr>
              <a:t> provide intelligent milk meters, inline milk analysis sensors </a:t>
            </a:r>
            <a:r>
              <a:rPr lang="en-US" sz="2700" b="1" dirty="0" smtClean="0">
                <a:solidFill>
                  <a:srgbClr val="244270"/>
                </a:solidFill>
              </a:rPr>
              <a:t>(e.g., </a:t>
            </a:r>
            <a:r>
              <a:rPr lang="en-US" sz="2700" b="1" dirty="0" err="1" smtClean="0">
                <a:solidFill>
                  <a:srgbClr val="244270"/>
                </a:solidFill>
              </a:rPr>
              <a:t>AfiLab</a:t>
            </a:r>
            <a:r>
              <a:rPr lang="en-US" sz="2700" b="1" dirty="0" smtClean="0">
                <a:solidFill>
                  <a:srgbClr val="244270"/>
                </a:solidFill>
              </a:rPr>
              <a:t>)</a:t>
            </a:r>
            <a:r>
              <a:rPr lang="en-US" sz="2700" b="1" dirty="0" smtClean="0">
                <a:solidFill>
                  <a:srgbClr val="000000"/>
                </a:solidFill>
              </a:rPr>
              <a:t>, and herd management systems </a:t>
            </a:r>
            <a:r>
              <a:rPr lang="en-US" sz="2700" b="1" dirty="0" smtClean="0">
                <a:solidFill>
                  <a:srgbClr val="244270"/>
                </a:solidFill>
              </a:rPr>
              <a:t>(e.g.,</a:t>
            </a:r>
            <a:r>
              <a:rPr lang="en-US" sz="2700" b="1" dirty="0" smtClean="0">
                <a:solidFill>
                  <a:srgbClr val="244270"/>
                </a:solidFill>
                <a:latin typeface="Calibri"/>
              </a:rPr>
              <a:t> </a:t>
            </a:r>
            <a:r>
              <a:rPr lang="en-US" sz="2700" b="1" dirty="0" smtClean="0">
                <a:solidFill>
                  <a:srgbClr val="244270"/>
                </a:solidFill>
              </a:rPr>
              <a:t> Herd Navigator)</a:t>
            </a:r>
            <a:endParaRPr lang="en-US" sz="2700" b="1" dirty="0">
              <a:solidFill>
                <a:srgbClr val="000000"/>
              </a:solidFill>
            </a:endParaRPr>
          </a:p>
        </p:txBody>
      </p:sp>
      <p:sp>
        <p:nvSpPr>
          <p:cNvPr id="10" name="Rectangle 9"/>
          <p:cNvSpPr/>
          <p:nvPr/>
        </p:nvSpPr>
        <p:spPr>
          <a:xfrm>
            <a:off x="2477165" y="3290142"/>
            <a:ext cx="2419240" cy="276999"/>
          </a:xfrm>
          <a:prstGeom prst="rect">
            <a:avLst/>
          </a:prstGeom>
        </p:spPr>
        <p:txBody>
          <a:bodyPr wrap="square">
            <a:spAutoFit/>
          </a:bodyPr>
          <a:lstStyle/>
          <a:p>
            <a:pPr algn="ctr"/>
            <a:r>
              <a:rPr lang="en-US" sz="1200" b="1" i="1" dirty="0" smtClean="0">
                <a:solidFill>
                  <a:srgbClr val="00523C"/>
                </a:solidFill>
              </a:rPr>
              <a:t>Source:</a:t>
            </a:r>
            <a:r>
              <a:rPr lang="en-US" sz="1200" b="1" dirty="0" smtClean="0">
                <a:solidFill>
                  <a:srgbClr val="00523C"/>
                </a:solidFill>
              </a:rPr>
              <a:t> </a:t>
            </a:r>
            <a:r>
              <a:rPr lang="en-US" sz="1200" b="1" dirty="0" smtClean="0">
                <a:solidFill>
                  <a:srgbClr val="00523C"/>
                </a:solidFill>
                <a:hlinkClick r:id="rId3"/>
              </a:rPr>
              <a:t>http</a:t>
            </a:r>
            <a:r>
              <a:rPr lang="en-US" sz="1200" b="1" dirty="0">
                <a:solidFill>
                  <a:srgbClr val="00523C"/>
                </a:solidFill>
                <a:hlinkClick r:id="rId3"/>
              </a:rPr>
              <a:t>://www.afimilk.com</a:t>
            </a:r>
            <a:r>
              <a:rPr lang="en-US" sz="1200" b="1" dirty="0" smtClean="0">
                <a:solidFill>
                  <a:srgbClr val="00523C"/>
                </a:solidFill>
                <a:hlinkClick r:id="rId3"/>
              </a:rPr>
              <a:t>/</a:t>
            </a:r>
            <a:endParaRPr lang="en-US" sz="1200" b="1" dirty="0">
              <a:solidFill>
                <a:srgbClr val="00523C"/>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comes out of the cow?</a:t>
            </a:r>
            <a:endParaRPr lang="en-US" dirty="0"/>
          </a:p>
        </p:txBody>
      </p:sp>
      <p:pic>
        <p:nvPicPr>
          <p:cNvPr id="3" name="Picture 2"/>
          <p:cNvPicPr>
            <a:picLocks noChangeAspect="1"/>
          </p:cNvPicPr>
          <p:nvPr/>
        </p:nvPicPr>
        <p:blipFill>
          <a:blip r:embed="rId2" cstate="print"/>
          <a:stretch>
            <a:fillRect/>
          </a:stretch>
        </p:blipFill>
        <p:spPr>
          <a:xfrm>
            <a:off x="1828800" y="1066800"/>
            <a:ext cx="5486400" cy="4097658"/>
          </a:xfrm>
          <a:prstGeom prst="rect">
            <a:avLst/>
          </a:prstGeom>
          <a:ln>
            <a:noFill/>
          </a:ln>
        </p:spPr>
      </p:pic>
      <p:pic>
        <p:nvPicPr>
          <p:cNvPr id="4" name="Picture 3"/>
          <p:cNvPicPr>
            <a:picLocks noChangeAspect="1"/>
          </p:cNvPicPr>
          <p:nvPr/>
        </p:nvPicPr>
        <p:blipFill>
          <a:blip r:embed="rId3" cstate="print"/>
          <a:stretch>
            <a:fillRect/>
          </a:stretch>
        </p:blipFill>
        <p:spPr>
          <a:xfrm>
            <a:off x="6204261" y="2277979"/>
            <a:ext cx="2390299" cy="3200400"/>
          </a:xfrm>
          <a:prstGeom prst="rect">
            <a:avLst/>
          </a:prstGeom>
          <a:ln w="28575">
            <a:solidFill>
              <a:schemeClr val="bg1"/>
            </a:solidFill>
          </a:ln>
        </p:spPr>
      </p:pic>
      <p:pic>
        <p:nvPicPr>
          <p:cNvPr id="5" name="Picture 4"/>
          <p:cNvPicPr>
            <a:picLocks noChangeAspect="1"/>
          </p:cNvPicPr>
          <p:nvPr/>
        </p:nvPicPr>
        <p:blipFill>
          <a:blip r:embed="rId4" cstate="print"/>
          <a:srcRect l="4261" r="15038"/>
          <a:stretch>
            <a:fillRect/>
          </a:stretch>
        </p:blipFill>
        <p:spPr>
          <a:xfrm>
            <a:off x="561474" y="2277979"/>
            <a:ext cx="2582779" cy="3200400"/>
          </a:xfrm>
          <a:prstGeom prst="rect">
            <a:avLst/>
          </a:prstGeom>
          <a:ln w="28575">
            <a:solidFill>
              <a:schemeClr val="bg1"/>
            </a:solidFill>
          </a:ln>
        </p:spPr>
      </p:pic>
      <p:sp>
        <p:nvSpPr>
          <p:cNvPr id="6" name="TextBox 5"/>
          <p:cNvSpPr txBox="1"/>
          <p:nvPr/>
        </p:nvSpPr>
        <p:spPr>
          <a:xfrm>
            <a:off x="457200" y="5637834"/>
            <a:ext cx="8005010" cy="812082"/>
          </a:xfrm>
          <a:prstGeom prst="rect">
            <a:avLst/>
          </a:prstGeom>
          <a:noFill/>
        </p:spPr>
        <p:txBody>
          <a:bodyPr wrap="square" rtlCol="0">
            <a:spAutoFit/>
          </a:bodyPr>
          <a:lstStyle/>
          <a:p>
            <a:pPr>
              <a:lnSpc>
                <a:spcPts val="2800"/>
              </a:lnSpc>
            </a:pPr>
            <a:r>
              <a:rPr lang="en-US" sz="2700" b="1" dirty="0" smtClean="0">
                <a:solidFill>
                  <a:srgbClr val="000000"/>
                </a:solidFill>
              </a:rPr>
              <a:t>Environmental chambers at </a:t>
            </a:r>
            <a:r>
              <a:rPr lang="en-US" sz="2700" b="1" dirty="0" err="1" smtClean="0">
                <a:solidFill>
                  <a:srgbClr val="000000"/>
                </a:solidFill>
              </a:rPr>
              <a:t>Embrapa</a:t>
            </a:r>
            <a:r>
              <a:rPr lang="en-US" sz="2700" b="1" dirty="0">
                <a:solidFill>
                  <a:srgbClr val="000000"/>
                </a:solidFill>
              </a:rPr>
              <a:t> </a:t>
            </a:r>
            <a:r>
              <a:rPr lang="en-US" sz="2700" b="1" dirty="0" err="1" smtClean="0">
                <a:solidFill>
                  <a:srgbClr val="000000"/>
                </a:solidFill>
              </a:rPr>
              <a:t>Gado</a:t>
            </a:r>
            <a:r>
              <a:rPr lang="en-US" sz="2700" b="1" dirty="0" smtClean="0">
                <a:solidFill>
                  <a:srgbClr val="000000"/>
                </a:solidFill>
              </a:rPr>
              <a:t> de </a:t>
            </a:r>
            <a:r>
              <a:rPr lang="en-US" sz="2700" b="1" dirty="0" err="1" smtClean="0">
                <a:solidFill>
                  <a:srgbClr val="000000"/>
                </a:solidFill>
              </a:rPr>
              <a:t>Leite</a:t>
            </a:r>
            <a:r>
              <a:rPr lang="en-US" sz="2700" b="1" dirty="0" smtClean="0">
                <a:solidFill>
                  <a:srgbClr val="000000"/>
                </a:solidFill>
              </a:rPr>
              <a:t>, Coronel Pacheco, MG, </a:t>
            </a:r>
            <a:r>
              <a:rPr lang="en-US" sz="2700" b="1" dirty="0" err="1" smtClean="0">
                <a:solidFill>
                  <a:srgbClr val="000000"/>
                </a:solidFill>
              </a:rPr>
              <a:t>Brasil</a:t>
            </a:r>
            <a:endParaRPr lang="en-US" sz="2700" b="1"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You don’t get something for nothing</a:t>
            </a:r>
            <a:endParaRPr lang="en-US" dirty="0"/>
          </a:p>
        </p:txBody>
      </p:sp>
      <p:sp>
        <p:nvSpPr>
          <p:cNvPr id="3" name="Content Placeholder 2"/>
          <p:cNvSpPr>
            <a:spLocks noGrp="1"/>
          </p:cNvSpPr>
          <p:nvPr>
            <p:ph sz="half" idx="1"/>
          </p:nvPr>
        </p:nvSpPr>
        <p:spPr/>
        <p:txBody>
          <a:bodyPr/>
          <a:lstStyle/>
          <a:p>
            <a:pPr>
              <a:spcAft>
                <a:spcPts val="3600"/>
              </a:spcAft>
            </a:pPr>
            <a:r>
              <a:rPr lang="en-GB" dirty="0" smtClean="0"/>
              <a:t>New technologies often require considerable </a:t>
            </a:r>
            <a:r>
              <a:rPr lang="en-GB" dirty="0" smtClean="0">
                <a:solidFill>
                  <a:srgbClr val="B00000"/>
                </a:solidFill>
              </a:rPr>
              <a:t>capital investment</a:t>
            </a:r>
          </a:p>
          <a:p>
            <a:pPr>
              <a:spcAft>
                <a:spcPts val="3600"/>
              </a:spcAft>
            </a:pPr>
            <a:r>
              <a:rPr lang="en-GB" dirty="0" smtClean="0"/>
              <a:t>They sometimes </a:t>
            </a:r>
            <a:r>
              <a:rPr lang="en-GB" dirty="0" smtClean="0">
                <a:solidFill>
                  <a:srgbClr val="B00000"/>
                </a:solidFill>
              </a:rPr>
              <a:t>fail to work</a:t>
            </a:r>
            <a:r>
              <a:rPr lang="en-GB" dirty="0" smtClean="0"/>
              <a:t> as advertised or </a:t>
            </a:r>
            <a:r>
              <a:rPr lang="en-GB" dirty="0" smtClean="0">
                <a:solidFill>
                  <a:srgbClr val="B00000"/>
                </a:solidFill>
              </a:rPr>
              <a:t>don’t deliver</a:t>
            </a:r>
            <a:r>
              <a:rPr lang="en-GB" dirty="0" smtClean="0"/>
              <a:t> promised gain</a:t>
            </a:r>
          </a:p>
          <a:p>
            <a:pPr>
              <a:spcAft>
                <a:spcPts val="3600"/>
              </a:spcAft>
            </a:pPr>
            <a:r>
              <a:rPr lang="en-GB" dirty="0" smtClean="0"/>
              <a:t>Data often most useful when </a:t>
            </a:r>
            <a:r>
              <a:rPr lang="en-GB" dirty="0" smtClean="0">
                <a:solidFill>
                  <a:srgbClr val="00523C"/>
                </a:solidFill>
              </a:rPr>
              <a:t>combined</a:t>
            </a:r>
            <a:r>
              <a:rPr lang="en-GB" dirty="0" smtClean="0"/>
              <a:t> with observations from many farms</a:t>
            </a:r>
          </a:p>
          <a:p>
            <a:pPr>
              <a:spcAft>
                <a:spcPts val="3600"/>
              </a:spcAft>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6194" y="1066800"/>
            <a:ext cx="7471612" cy="639762"/>
          </a:xfrm>
        </p:spPr>
        <p:txBody>
          <a:bodyPr/>
          <a:lstStyle/>
          <a:p>
            <a:pPr algn="ctr"/>
            <a:r>
              <a:rPr lang="en-US" dirty="0" smtClean="0"/>
              <a:t>What things should we measure?</a:t>
            </a:r>
            <a:endParaRPr lang="en-US" dirty="0"/>
          </a:p>
        </p:txBody>
      </p:sp>
      <p:grpSp>
        <p:nvGrpSpPr>
          <p:cNvPr id="2" name="Group 5"/>
          <p:cNvGrpSpPr>
            <a:grpSpLocks noChangeAspect="1"/>
          </p:cNvGrpSpPr>
          <p:nvPr/>
        </p:nvGrpSpPr>
        <p:grpSpPr>
          <a:xfrm>
            <a:off x="2643446" y="3440197"/>
            <a:ext cx="3857108" cy="2743200"/>
            <a:chOff x="5896858" y="381919"/>
            <a:chExt cx="2571408" cy="1828800"/>
          </a:xfrm>
        </p:grpSpPr>
        <p:pic>
          <p:nvPicPr>
            <p:cNvPr id="7" name="Picture 6" descr="cow minus DNA2.png"/>
            <p:cNvPicPr>
              <a:picLocks noChangeAspect="1"/>
            </p:cNvPicPr>
            <p:nvPr/>
          </p:nvPicPr>
          <p:blipFill>
            <a:blip r:embed="rId2" cstate="screen"/>
            <a:stretch>
              <a:fillRect/>
            </a:stretch>
          </p:blipFill>
          <p:spPr>
            <a:xfrm>
              <a:off x="5896858" y="381919"/>
              <a:ext cx="2571408" cy="1828800"/>
            </a:xfrm>
            <a:prstGeom prst="rect">
              <a:avLst/>
            </a:prstGeom>
            <a:effectLst>
              <a:softEdge rad="63500"/>
            </a:effectLst>
          </p:spPr>
        </p:pic>
        <p:pic>
          <p:nvPicPr>
            <p:cNvPr id="8" name="Picture 11" descr="DNA_orbit_animated"/>
            <p:cNvPicPr>
              <a:picLocks noChangeAspect="1" noChangeArrowheads="1" noCrop="1"/>
            </p:cNvPicPr>
            <p:nvPr/>
          </p:nvPicPr>
          <p:blipFill>
            <a:blip r:embed="rId3" cstate="print"/>
            <a:srcRect/>
            <a:stretch>
              <a:fillRect/>
            </a:stretch>
          </p:blipFill>
          <p:spPr bwMode="auto">
            <a:xfrm rot="12240000" flipH="1">
              <a:off x="6615925" y="565965"/>
              <a:ext cx="502920" cy="88358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traits are commonly recorded?</a:t>
            </a:r>
            <a:endParaRPr lang="en-US" dirty="0"/>
          </a:p>
        </p:txBody>
      </p:sp>
      <p:sp>
        <p:nvSpPr>
          <p:cNvPr id="7" name="Rectangle 6"/>
          <p:cNvSpPr/>
          <p:nvPr/>
        </p:nvSpPr>
        <p:spPr>
          <a:xfrm>
            <a:off x="401052" y="6153834"/>
            <a:ext cx="5197643" cy="276999"/>
          </a:xfrm>
          <a:prstGeom prst="rect">
            <a:avLst/>
          </a:prstGeom>
        </p:spPr>
        <p:txBody>
          <a:bodyPr wrap="square">
            <a:spAutoFit/>
          </a:bodyPr>
          <a:lstStyle/>
          <a:p>
            <a:r>
              <a:rPr lang="en-US" sz="1200" b="1" i="1" dirty="0" smtClean="0">
                <a:solidFill>
                  <a:srgbClr val="00523C"/>
                </a:solidFill>
              </a:rPr>
              <a:t>Source: </a:t>
            </a:r>
            <a:r>
              <a:rPr lang="en-US" sz="1200" b="1" dirty="0" smtClean="0">
                <a:solidFill>
                  <a:srgbClr val="00523C"/>
                </a:solidFill>
                <a:hlinkClick r:id="rId2"/>
              </a:rPr>
              <a:t>https://wiki.interbull.org/public/CoP_chapter6?action=print&amp;rev=16</a:t>
            </a:r>
            <a:endParaRPr lang="en-US" sz="1200" b="1" dirty="0">
              <a:solidFill>
                <a:srgbClr val="00523C"/>
              </a:solidFill>
            </a:endParaRPr>
          </a:p>
        </p:txBody>
      </p:sp>
      <p:graphicFrame>
        <p:nvGraphicFramePr>
          <p:cNvPr id="8" name="Content Placeholder 3"/>
          <p:cNvGraphicFramePr>
            <a:graphicFrameLocks/>
          </p:cNvGraphicFramePr>
          <p:nvPr>
            <p:extLst>
              <p:ext uri="{D42A27DB-BD31-4B8C-83A1-F6EECF244321}">
                <p14:modId xmlns:p14="http://schemas.microsoft.com/office/powerpoint/2010/main" val="283195431"/>
              </p:ext>
            </p:extLst>
          </p:nvPr>
        </p:nvGraphicFramePr>
        <p:xfrm>
          <a:off x="401054" y="1275346"/>
          <a:ext cx="8261685" cy="4795277"/>
        </p:xfrm>
        <a:graphic>
          <a:graphicData uri="http://schemas.openxmlformats.org/drawingml/2006/table">
            <a:tbl>
              <a:tblPr firstRow="1" bandRow="1">
                <a:tableStyleId>{2D5ABB26-0587-4C30-8999-92F81FD0307C}</a:tableStyleId>
              </a:tblPr>
              <a:tblGrid>
                <a:gridCol w="1629270"/>
                <a:gridCol w="613682"/>
                <a:gridCol w="6018733"/>
              </a:tblGrid>
              <a:tr h="340452">
                <a:tc>
                  <a:txBody>
                    <a:bodyPr/>
                    <a:lstStyle/>
                    <a:p>
                      <a:pPr>
                        <a:lnSpc>
                          <a:spcPts val="2000"/>
                        </a:lnSpc>
                      </a:pPr>
                      <a:r>
                        <a:rPr lang="en-US" sz="1900" b="1" baseline="0" dirty="0" smtClean="0">
                          <a:solidFill>
                            <a:srgbClr val="244270"/>
                          </a:solidFill>
                          <a:latin typeface="+mn-lt"/>
                          <a:cs typeface="Trebuchet MS"/>
                        </a:rPr>
                        <a:t>Group</a:t>
                      </a:r>
                      <a:endParaRPr lang="en-US" sz="1900" b="1" baseline="0" dirty="0">
                        <a:solidFill>
                          <a:srgbClr val="244270"/>
                        </a:solidFill>
                        <a:latin typeface="+mn-lt"/>
                        <a:cs typeface="Trebuchet MS"/>
                      </a:endParaRPr>
                    </a:p>
                  </a:txBody>
                  <a:tcPr>
                    <a:lnL>
                      <a:noFill/>
                    </a:lnL>
                    <a:lnR>
                      <a:noFill/>
                    </a:lnR>
                    <a:lnT>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pPr>
                      <a:r>
                        <a:rPr lang="en-US" sz="1900" b="1" baseline="0" dirty="0" smtClean="0">
                          <a:solidFill>
                            <a:srgbClr val="244270"/>
                          </a:solidFill>
                          <a:latin typeface="+mn-lt"/>
                          <a:cs typeface="Trebuchet MS"/>
                        </a:rPr>
                        <a:t>No.</a:t>
                      </a:r>
                      <a:endParaRPr lang="en-US" sz="1900" b="1" baseline="0" dirty="0">
                        <a:solidFill>
                          <a:srgbClr val="244270"/>
                        </a:solidFill>
                        <a:latin typeface="+mn-lt"/>
                        <a:cs typeface="Trebuchet MS"/>
                      </a:endParaRPr>
                    </a:p>
                  </a:txBody>
                  <a:tcPr>
                    <a:lnL>
                      <a:noFill/>
                    </a:lnL>
                    <a:lnR>
                      <a:noFill/>
                    </a:lnR>
                    <a:lnT>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000"/>
                        </a:lnSpc>
                      </a:pPr>
                      <a:r>
                        <a:rPr lang="en-US" sz="1900" b="1" baseline="0" dirty="0" smtClean="0">
                          <a:solidFill>
                            <a:srgbClr val="244270"/>
                          </a:solidFill>
                          <a:latin typeface="+mn-lt"/>
                          <a:cs typeface="Trebuchet MS"/>
                        </a:rPr>
                        <a:t>Holstein traits evaluated by Interbull</a:t>
                      </a:r>
                      <a:endParaRPr lang="en-US" sz="1900" b="1" baseline="0" dirty="0">
                        <a:solidFill>
                          <a:srgbClr val="244270"/>
                        </a:solidFill>
                        <a:latin typeface="+mn-lt"/>
                        <a:cs typeface="Trebuchet MS"/>
                      </a:endParaRPr>
                    </a:p>
                  </a:txBody>
                  <a:tcPr>
                    <a:lnL>
                      <a:noFill/>
                    </a:lnL>
                    <a:lnR>
                      <a:noFill/>
                    </a:lnR>
                    <a:lnT>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r h="378914">
                <a:tc>
                  <a:txBody>
                    <a:bodyPr/>
                    <a:lstStyle/>
                    <a:p>
                      <a:pPr>
                        <a:lnSpc>
                          <a:spcPts val="2000"/>
                        </a:lnSpc>
                      </a:pPr>
                      <a:r>
                        <a:rPr lang="en-US" sz="1900" b="1" dirty="0" smtClean="0">
                          <a:solidFill>
                            <a:srgbClr val="000000"/>
                          </a:solidFill>
                          <a:latin typeface="+mn-lt"/>
                          <a:cs typeface="Trebuchet MS"/>
                        </a:rPr>
                        <a:t>Calving</a:t>
                      </a:r>
                      <a:endParaRPr lang="en-US" sz="1900" b="1" dirty="0">
                        <a:solidFill>
                          <a:srgbClr val="000000"/>
                        </a:solidFill>
                        <a:latin typeface="+mn-lt"/>
                        <a:cs typeface="Trebuchet MS"/>
                      </a:endParaRPr>
                    </a:p>
                  </a:txBody>
                  <a:tcPr>
                    <a:lnT w="28575" cap="flat" cmpd="sng" algn="ctr">
                      <a:solidFill>
                        <a:srgbClr val="FFFFFF"/>
                      </a:solidFill>
                      <a:prstDash val="solid"/>
                      <a:round/>
                      <a:headEnd type="none" w="med" len="med"/>
                      <a:tailEnd type="none" w="med" len="med"/>
                    </a:lnT>
                  </a:tcPr>
                </a:tc>
                <a:tc>
                  <a:txBody>
                    <a:bodyPr/>
                    <a:lstStyle/>
                    <a:p>
                      <a:pPr algn="r">
                        <a:lnSpc>
                          <a:spcPts val="2000"/>
                        </a:lnSpc>
                      </a:pPr>
                      <a:r>
                        <a:rPr lang="en-US" sz="1900" b="1" dirty="0" smtClean="0">
                          <a:solidFill>
                            <a:srgbClr val="000000"/>
                          </a:solidFill>
                          <a:latin typeface="+mn-lt"/>
                          <a:cs typeface="Trebuchet MS"/>
                        </a:rPr>
                        <a:t>4</a:t>
                      </a:r>
                      <a:endParaRPr lang="en-US" sz="1900" b="1" dirty="0">
                        <a:solidFill>
                          <a:srgbClr val="000000"/>
                        </a:solidFill>
                        <a:latin typeface="+mn-lt"/>
                        <a:cs typeface="Trebuchet MS"/>
                      </a:endParaRPr>
                    </a:p>
                  </a:txBody>
                  <a:tcPr marR="182880">
                    <a:lnT w="28575" cap="flat" cmpd="sng" algn="ctr">
                      <a:solidFill>
                        <a:srgbClr val="FFFFFF"/>
                      </a:solidFill>
                      <a:prstDash val="solid"/>
                      <a:round/>
                      <a:headEnd type="none" w="med" len="med"/>
                      <a:tailEnd type="none" w="med" len="med"/>
                    </a:lnT>
                  </a:tcPr>
                </a:tc>
                <a:tc>
                  <a:txBody>
                    <a:bodyPr/>
                    <a:lstStyle/>
                    <a:p>
                      <a:pPr algn="l">
                        <a:lnSpc>
                          <a:spcPts val="2000"/>
                        </a:lnSpc>
                      </a:pPr>
                      <a:r>
                        <a:rPr lang="en-US" sz="1900" b="1" dirty="0" smtClean="0">
                          <a:solidFill>
                            <a:srgbClr val="000000"/>
                          </a:solidFill>
                          <a:latin typeface="+mn-lt"/>
                          <a:cs typeface="Trebuchet MS"/>
                        </a:rPr>
                        <a:t>Direct</a:t>
                      </a:r>
                      <a:r>
                        <a:rPr lang="en-US" sz="1900" b="1" baseline="0" dirty="0" smtClean="0">
                          <a:solidFill>
                            <a:srgbClr val="000000"/>
                          </a:solidFill>
                          <a:latin typeface="+mn-lt"/>
                          <a:cs typeface="Trebuchet MS"/>
                        </a:rPr>
                        <a:t> &amp; maternal calving ease, direct &amp; maternal stillbirth</a:t>
                      </a:r>
                      <a:endParaRPr lang="en-US" sz="1900" b="1" dirty="0">
                        <a:solidFill>
                          <a:srgbClr val="000000"/>
                        </a:solidFill>
                        <a:latin typeface="+mn-lt"/>
                        <a:cs typeface="Trebuchet MS"/>
                      </a:endParaRPr>
                    </a:p>
                  </a:txBody>
                  <a:tcPr>
                    <a:lnT w="28575" cap="flat" cmpd="sng" algn="ctr">
                      <a:solidFill>
                        <a:srgbClr val="FFFFFF"/>
                      </a:solidFill>
                      <a:prstDash val="solid"/>
                      <a:round/>
                      <a:headEnd type="none" w="med" len="med"/>
                      <a:tailEnd type="none" w="med" len="med"/>
                    </a:lnT>
                  </a:tcPr>
                </a:tc>
              </a:tr>
              <a:tr h="435129">
                <a:tc>
                  <a:txBody>
                    <a:bodyPr/>
                    <a:lstStyle/>
                    <a:p>
                      <a:pPr>
                        <a:lnSpc>
                          <a:spcPts val="2000"/>
                        </a:lnSpc>
                      </a:pPr>
                      <a:r>
                        <a:rPr lang="en-US" sz="1900" b="1" dirty="0" smtClean="0">
                          <a:solidFill>
                            <a:srgbClr val="000000"/>
                          </a:solidFill>
                          <a:latin typeface="+mn-lt"/>
                          <a:cs typeface="Trebuchet MS"/>
                        </a:rPr>
                        <a:t>Conformation</a:t>
                      </a:r>
                      <a:endParaRPr lang="en-US" sz="1900" b="1" dirty="0">
                        <a:solidFill>
                          <a:srgbClr val="000000"/>
                        </a:solidFill>
                        <a:latin typeface="+mn-lt"/>
                        <a:cs typeface="Trebuchet MS"/>
                      </a:endParaRPr>
                    </a:p>
                  </a:txBody>
                  <a:tcPr/>
                </a:tc>
                <a:tc>
                  <a:txBody>
                    <a:bodyPr/>
                    <a:lstStyle/>
                    <a:p>
                      <a:pPr algn="r">
                        <a:lnSpc>
                          <a:spcPts val="2000"/>
                        </a:lnSpc>
                      </a:pPr>
                      <a:r>
                        <a:rPr lang="en-US" sz="1900" b="1" dirty="0" smtClean="0">
                          <a:solidFill>
                            <a:srgbClr val="000000"/>
                          </a:solidFill>
                          <a:latin typeface="+mn-lt"/>
                          <a:cs typeface="Trebuchet MS"/>
                        </a:rPr>
                        <a:t>19</a:t>
                      </a:r>
                      <a:endParaRPr lang="en-US" sz="1900" b="1" dirty="0">
                        <a:solidFill>
                          <a:srgbClr val="000000"/>
                        </a:solidFill>
                        <a:latin typeface="+mn-lt"/>
                        <a:cs typeface="Trebuchet MS"/>
                      </a:endParaRPr>
                    </a:p>
                  </a:txBody>
                  <a:tcPr marR="182880"/>
                </a:tc>
                <a:tc>
                  <a:txBody>
                    <a:bodyPr/>
                    <a:lstStyle/>
                    <a:p>
                      <a:pPr algn="l">
                        <a:lnSpc>
                          <a:spcPts val="2000"/>
                        </a:lnSpc>
                      </a:pPr>
                      <a:r>
                        <a:rPr lang="en-US" sz="1900" b="1" dirty="0" smtClean="0">
                          <a:solidFill>
                            <a:srgbClr val="000000"/>
                          </a:solidFill>
                          <a:latin typeface="+mn-lt"/>
                          <a:cs typeface="Trebuchet MS"/>
                        </a:rPr>
                        <a:t>Stature, chest width, body depth, angularity, rump</a:t>
                      </a:r>
                      <a:r>
                        <a:rPr lang="en-US" sz="1900" b="1" baseline="0" dirty="0" smtClean="0">
                          <a:solidFill>
                            <a:srgbClr val="000000"/>
                          </a:solidFill>
                          <a:latin typeface="+mn-lt"/>
                          <a:cs typeface="Trebuchet MS"/>
                        </a:rPr>
                        <a:t> angle, rump width, rear leg set, rear leg rear view, foot angle, fore udder, rear udder height, udder support, udder depth, teat placement, teat length, rear teat placement, overall conformation score, overall udder score, overall feet &amp; leg score</a:t>
                      </a:r>
                      <a:endParaRPr lang="en-US" sz="1900" b="1" dirty="0">
                        <a:solidFill>
                          <a:srgbClr val="000000"/>
                        </a:solidFill>
                        <a:latin typeface="+mn-lt"/>
                        <a:cs typeface="Trebuchet MS"/>
                      </a:endParaRPr>
                    </a:p>
                  </a:txBody>
                  <a:tcPr/>
                </a:tc>
              </a:tr>
              <a:tr h="423183">
                <a:tc>
                  <a:txBody>
                    <a:bodyPr/>
                    <a:lstStyle/>
                    <a:p>
                      <a:pPr>
                        <a:lnSpc>
                          <a:spcPts val="2000"/>
                        </a:lnSpc>
                      </a:pPr>
                      <a:r>
                        <a:rPr lang="en-US" sz="1900" b="1" dirty="0" smtClean="0">
                          <a:solidFill>
                            <a:srgbClr val="000000"/>
                          </a:solidFill>
                          <a:latin typeface="+mn-lt"/>
                          <a:cs typeface="Trebuchet MS"/>
                        </a:rPr>
                        <a:t>Fertility</a:t>
                      </a:r>
                      <a:endParaRPr lang="en-US" sz="1900" b="1" dirty="0">
                        <a:solidFill>
                          <a:srgbClr val="000000"/>
                        </a:solidFill>
                        <a:latin typeface="+mn-lt"/>
                        <a:cs typeface="Trebuchet MS"/>
                      </a:endParaRPr>
                    </a:p>
                  </a:txBody>
                  <a:tcPr/>
                </a:tc>
                <a:tc>
                  <a:txBody>
                    <a:bodyPr/>
                    <a:lstStyle/>
                    <a:p>
                      <a:pPr algn="r">
                        <a:lnSpc>
                          <a:spcPts val="2000"/>
                        </a:lnSpc>
                      </a:pPr>
                      <a:r>
                        <a:rPr lang="en-US" sz="1900" b="1" dirty="0" smtClean="0">
                          <a:solidFill>
                            <a:srgbClr val="000000"/>
                          </a:solidFill>
                          <a:latin typeface="+mn-lt"/>
                          <a:cs typeface="Trebuchet MS"/>
                        </a:rPr>
                        <a:t>5</a:t>
                      </a:r>
                      <a:endParaRPr lang="en-US" sz="1900" b="1" dirty="0">
                        <a:solidFill>
                          <a:srgbClr val="000000"/>
                        </a:solidFill>
                        <a:latin typeface="+mn-lt"/>
                        <a:cs typeface="Trebuchet MS"/>
                      </a:endParaRPr>
                    </a:p>
                  </a:txBody>
                  <a:tcPr marR="182880"/>
                </a:tc>
                <a:tc>
                  <a:txBody>
                    <a:bodyPr/>
                    <a:lstStyle/>
                    <a:p>
                      <a:pPr algn="l">
                        <a:lnSpc>
                          <a:spcPts val="2000"/>
                        </a:lnSpc>
                      </a:pPr>
                      <a:r>
                        <a:rPr lang="en-US" sz="1900" b="1" dirty="0" smtClean="0">
                          <a:solidFill>
                            <a:srgbClr val="000000"/>
                          </a:solidFill>
                          <a:latin typeface="+mn-lt"/>
                          <a:cs typeface="Trebuchet MS"/>
                        </a:rPr>
                        <a:t>Heifer conception rate, days to first service, cow conception rate, services per conception,</a:t>
                      </a:r>
                      <a:r>
                        <a:rPr lang="en-US" sz="1900" b="1" baseline="0" dirty="0" smtClean="0">
                          <a:solidFill>
                            <a:srgbClr val="000000"/>
                          </a:solidFill>
                          <a:latin typeface="+mn-lt"/>
                          <a:cs typeface="Trebuchet MS"/>
                        </a:rPr>
                        <a:t> </a:t>
                      </a:r>
                      <a:r>
                        <a:rPr lang="en-US" sz="1900" b="1" dirty="0" smtClean="0">
                          <a:solidFill>
                            <a:srgbClr val="000000"/>
                          </a:solidFill>
                          <a:latin typeface="+mn-lt"/>
                          <a:cs typeface="Trebuchet MS"/>
                        </a:rPr>
                        <a:t>and days open</a:t>
                      </a:r>
                      <a:endParaRPr lang="en-US" sz="1900" b="1" dirty="0">
                        <a:solidFill>
                          <a:srgbClr val="000000"/>
                        </a:solidFill>
                        <a:latin typeface="+mn-lt"/>
                        <a:cs typeface="Trebuchet MS"/>
                      </a:endParaRPr>
                    </a:p>
                  </a:txBody>
                  <a:tcPr/>
                </a:tc>
              </a:tr>
              <a:tr h="396332">
                <a:tc>
                  <a:txBody>
                    <a:bodyPr/>
                    <a:lstStyle/>
                    <a:p>
                      <a:pPr>
                        <a:lnSpc>
                          <a:spcPts val="2000"/>
                        </a:lnSpc>
                      </a:pPr>
                      <a:r>
                        <a:rPr lang="en-US" sz="1900" b="1" dirty="0" smtClean="0">
                          <a:solidFill>
                            <a:srgbClr val="000000"/>
                          </a:solidFill>
                          <a:latin typeface="+mn-lt"/>
                          <a:cs typeface="Trebuchet MS"/>
                        </a:rPr>
                        <a:t>Longevity</a:t>
                      </a:r>
                      <a:endParaRPr lang="en-US" sz="1900" b="1" dirty="0">
                        <a:solidFill>
                          <a:srgbClr val="000000"/>
                        </a:solidFill>
                        <a:latin typeface="+mn-lt"/>
                        <a:cs typeface="Trebuchet MS"/>
                      </a:endParaRPr>
                    </a:p>
                  </a:txBody>
                  <a:tcPr/>
                </a:tc>
                <a:tc>
                  <a:txBody>
                    <a:bodyPr/>
                    <a:lstStyle/>
                    <a:p>
                      <a:pPr algn="r">
                        <a:lnSpc>
                          <a:spcPts val="2000"/>
                        </a:lnSpc>
                      </a:pPr>
                      <a:r>
                        <a:rPr lang="en-US" sz="1900" b="1" dirty="0" smtClean="0">
                          <a:solidFill>
                            <a:srgbClr val="000000"/>
                          </a:solidFill>
                          <a:latin typeface="+mn-lt"/>
                          <a:cs typeface="Trebuchet MS"/>
                        </a:rPr>
                        <a:t>1</a:t>
                      </a:r>
                      <a:endParaRPr lang="en-US" sz="1900" b="1" dirty="0">
                        <a:solidFill>
                          <a:srgbClr val="000000"/>
                        </a:solidFill>
                        <a:latin typeface="+mn-lt"/>
                        <a:cs typeface="Trebuchet MS"/>
                      </a:endParaRPr>
                    </a:p>
                  </a:txBody>
                  <a:tcPr marR="182880"/>
                </a:tc>
                <a:tc>
                  <a:txBody>
                    <a:bodyPr/>
                    <a:lstStyle/>
                    <a:p>
                      <a:pPr algn="l">
                        <a:lnSpc>
                          <a:spcPts val="2000"/>
                        </a:lnSpc>
                      </a:pPr>
                      <a:r>
                        <a:rPr lang="en-US" sz="1900" b="1" dirty="0" smtClean="0">
                          <a:solidFill>
                            <a:srgbClr val="000000"/>
                          </a:solidFill>
                          <a:latin typeface="+mn-lt"/>
                          <a:cs typeface="Trebuchet MS"/>
                        </a:rPr>
                        <a:t>Direct longevity</a:t>
                      </a:r>
                      <a:endParaRPr lang="en-US" sz="1900" b="1" dirty="0">
                        <a:solidFill>
                          <a:srgbClr val="000000"/>
                        </a:solidFill>
                        <a:latin typeface="+mn-lt"/>
                        <a:cs typeface="Trebuchet MS"/>
                      </a:endParaRPr>
                    </a:p>
                  </a:txBody>
                  <a:tcPr/>
                </a:tc>
              </a:tr>
              <a:tr h="381000">
                <a:tc>
                  <a:txBody>
                    <a:bodyPr/>
                    <a:lstStyle/>
                    <a:p>
                      <a:pPr>
                        <a:lnSpc>
                          <a:spcPts val="2000"/>
                        </a:lnSpc>
                      </a:pPr>
                      <a:r>
                        <a:rPr lang="en-US" sz="1900" b="1" dirty="0" smtClean="0">
                          <a:solidFill>
                            <a:srgbClr val="000000"/>
                          </a:solidFill>
                          <a:latin typeface="+mn-lt"/>
                          <a:cs typeface="Trebuchet MS"/>
                        </a:rPr>
                        <a:t>Production</a:t>
                      </a:r>
                      <a:endParaRPr lang="en-US" sz="1900" b="1" dirty="0">
                        <a:solidFill>
                          <a:srgbClr val="000000"/>
                        </a:solidFill>
                        <a:latin typeface="+mn-lt"/>
                        <a:cs typeface="Trebuchet MS"/>
                      </a:endParaRPr>
                    </a:p>
                  </a:txBody>
                  <a:tcPr/>
                </a:tc>
                <a:tc>
                  <a:txBody>
                    <a:bodyPr/>
                    <a:lstStyle/>
                    <a:p>
                      <a:pPr algn="r">
                        <a:lnSpc>
                          <a:spcPts val="2000"/>
                        </a:lnSpc>
                      </a:pPr>
                      <a:r>
                        <a:rPr lang="en-US" sz="1900" b="1" dirty="0" smtClean="0">
                          <a:solidFill>
                            <a:srgbClr val="000000"/>
                          </a:solidFill>
                          <a:latin typeface="+mn-lt"/>
                          <a:cs typeface="Trebuchet MS"/>
                        </a:rPr>
                        <a:t>3</a:t>
                      </a:r>
                      <a:endParaRPr lang="en-US" sz="1900" b="1" dirty="0">
                        <a:solidFill>
                          <a:srgbClr val="000000"/>
                        </a:solidFill>
                        <a:latin typeface="+mn-lt"/>
                        <a:cs typeface="Trebuchet MS"/>
                      </a:endParaRPr>
                    </a:p>
                  </a:txBody>
                  <a:tcPr marR="182880"/>
                </a:tc>
                <a:tc>
                  <a:txBody>
                    <a:bodyPr/>
                    <a:lstStyle/>
                    <a:p>
                      <a:pPr algn="l">
                        <a:lnSpc>
                          <a:spcPts val="2000"/>
                        </a:lnSpc>
                      </a:pPr>
                      <a:r>
                        <a:rPr lang="en-US" sz="1900" b="1" dirty="0" smtClean="0">
                          <a:solidFill>
                            <a:srgbClr val="000000"/>
                          </a:solidFill>
                          <a:latin typeface="+mn-lt"/>
                          <a:cs typeface="Trebuchet MS"/>
                        </a:rPr>
                        <a:t>Milk, fat, and protein yields</a:t>
                      </a:r>
                      <a:endParaRPr lang="en-US" sz="1900" b="1" dirty="0">
                        <a:solidFill>
                          <a:srgbClr val="000000"/>
                        </a:solidFill>
                        <a:latin typeface="+mn-lt"/>
                        <a:cs typeface="Trebuchet MS"/>
                      </a:endParaRPr>
                    </a:p>
                  </a:txBody>
                  <a:tcPr/>
                </a:tc>
              </a:tr>
              <a:tr h="381000">
                <a:tc>
                  <a:txBody>
                    <a:bodyPr/>
                    <a:lstStyle/>
                    <a:p>
                      <a:pPr>
                        <a:lnSpc>
                          <a:spcPts val="2000"/>
                        </a:lnSpc>
                      </a:pPr>
                      <a:r>
                        <a:rPr lang="en-US" sz="1900" b="1" dirty="0" smtClean="0">
                          <a:solidFill>
                            <a:srgbClr val="000000"/>
                          </a:solidFill>
                          <a:latin typeface="+mn-lt"/>
                          <a:cs typeface="Trebuchet MS"/>
                        </a:rPr>
                        <a:t>Udder health</a:t>
                      </a:r>
                      <a:endParaRPr lang="en-US" sz="1900" b="1" dirty="0">
                        <a:solidFill>
                          <a:srgbClr val="000000"/>
                        </a:solidFill>
                        <a:latin typeface="+mn-lt"/>
                        <a:cs typeface="Trebuchet MS"/>
                      </a:endParaRPr>
                    </a:p>
                  </a:txBody>
                  <a:tcPr/>
                </a:tc>
                <a:tc>
                  <a:txBody>
                    <a:bodyPr/>
                    <a:lstStyle/>
                    <a:p>
                      <a:pPr algn="r">
                        <a:lnSpc>
                          <a:spcPts val="2000"/>
                        </a:lnSpc>
                      </a:pPr>
                      <a:r>
                        <a:rPr lang="en-US" sz="1900" b="1" dirty="0" smtClean="0">
                          <a:solidFill>
                            <a:srgbClr val="000000"/>
                          </a:solidFill>
                          <a:latin typeface="+mn-lt"/>
                          <a:cs typeface="Trebuchet MS"/>
                        </a:rPr>
                        <a:t>2</a:t>
                      </a:r>
                      <a:endParaRPr lang="en-US" sz="1900" b="1" dirty="0">
                        <a:solidFill>
                          <a:srgbClr val="000000"/>
                        </a:solidFill>
                        <a:latin typeface="+mn-lt"/>
                        <a:cs typeface="Trebuchet MS"/>
                      </a:endParaRPr>
                    </a:p>
                  </a:txBody>
                  <a:tcPr marR="182880"/>
                </a:tc>
                <a:tc>
                  <a:txBody>
                    <a:bodyPr/>
                    <a:lstStyle/>
                    <a:p>
                      <a:pPr marL="0" marR="0" indent="0" algn="l" defTabSz="914400" rtl="0" eaLnBrk="1" fontAlgn="auto" latinLnBrk="0" hangingPunct="1">
                        <a:lnSpc>
                          <a:spcPts val="2000"/>
                        </a:lnSpc>
                        <a:spcBef>
                          <a:spcPts val="0"/>
                        </a:spcBef>
                        <a:spcAft>
                          <a:spcPts val="0"/>
                        </a:spcAft>
                        <a:buClrTx/>
                        <a:buSzTx/>
                        <a:buFontTx/>
                        <a:buNone/>
                        <a:tabLst/>
                        <a:defRPr/>
                      </a:pPr>
                      <a:r>
                        <a:rPr lang="en-US" sz="1900" b="1" dirty="0" smtClean="0">
                          <a:solidFill>
                            <a:srgbClr val="000000"/>
                          </a:solidFill>
                          <a:latin typeface="+mn-lt"/>
                          <a:cs typeface="Trebuchet MS"/>
                        </a:rPr>
                        <a:t>Milk somatic cell count, clinical mastitis</a:t>
                      </a:r>
                    </a:p>
                  </a:txBody>
                  <a:tcPr/>
                </a:tc>
              </a:tr>
              <a:tr h="477185">
                <a:tc>
                  <a:txBody>
                    <a:bodyPr/>
                    <a:lstStyle/>
                    <a:p>
                      <a:pPr>
                        <a:lnSpc>
                          <a:spcPts val="2000"/>
                        </a:lnSpc>
                      </a:pPr>
                      <a:r>
                        <a:rPr lang="en-US" sz="1900" b="1" dirty="0" smtClean="0">
                          <a:solidFill>
                            <a:srgbClr val="000000"/>
                          </a:solidFill>
                          <a:latin typeface="+mn-lt"/>
                          <a:cs typeface="Trebuchet MS"/>
                        </a:rPr>
                        <a:t>Workability</a:t>
                      </a:r>
                      <a:endParaRPr lang="en-US" sz="1900" b="1" dirty="0">
                        <a:solidFill>
                          <a:srgbClr val="000000"/>
                        </a:solidFill>
                        <a:latin typeface="+mn-lt"/>
                        <a:cs typeface="Trebuchet MS"/>
                      </a:endParaRPr>
                    </a:p>
                  </a:txBody>
                  <a:tcPr>
                    <a:lnB w="28575" cap="flat" cmpd="sng" algn="ctr">
                      <a:solidFill>
                        <a:srgbClr val="FFFFFF"/>
                      </a:solidFill>
                      <a:prstDash val="solid"/>
                      <a:round/>
                      <a:headEnd type="none" w="med" len="med"/>
                      <a:tailEnd type="none" w="med" len="med"/>
                    </a:lnB>
                  </a:tcPr>
                </a:tc>
                <a:tc>
                  <a:txBody>
                    <a:bodyPr/>
                    <a:lstStyle/>
                    <a:p>
                      <a:pPr algn="r">
                        <a:lnSpc>
                          <a:spcPts val="2000"/>
                        </a:lnSpc>
                      </a:pPr>
                      <a:r>
                        <a:rPr lang="en-US" sz="1900" b="1" dirty="0" smtClean="0">
                          <a:solidFill>
                            <a:srgbClr val="000000"/>
                          </a:solidFill>
                          <a:latin typeface="+mn-lt"/>
                          <a:cs typeface="Trebuchet MS"/>
                        </a:rPr>
                        <a:t>2</a:t>
                      </a:r>
                      <a:endParaRPr lang="en-US" sz="1900" b="1" dirty="0">
                        <a:solidFill>
                          <a:srgbClr val="000000"/>
                        </a:solidFill>
                        <a:latin typeface="+mn-lt"/>
                        <a:cs typeface="Trebuchet MS"/>
                      </a:endParaRPr>
                    </a:p>
                  </a:txBody>
                  <a:tcPr marR="182880">
                    <a:lnB w="28575" cap="flat" cmpd="sng" algn="ctr">
                      <a:solidFill>
                        <a:srgbClr val="FFFFFF"/>
                      </a:solidFill>
                      <a:prstDash val="solid"/>
                      <a:round/>
                      <a:headEnd type="none" w="med" len="med"/>
                      <a:tailEnd type="none" w="med" len="med"/>
                    </a:lnB>
                  </a:tcPr>
                </a:tc>
                <a:tc>
                  <a:txBody>
                    <a:bodyPr/>
                    <a:lstStyle/>
                    <a:p>
                      <a:pPr algn="l">
                        <a:lnSpc>
                          <a:spcPts val="2000"/>
                        </a:lnSpc>
                      </a:pPr>
                      <a:r>
                        <a:rPr lang="en-US" sz="1900" b="1" dirty="0" smtClean="0">
                          <a:solidFill>
                            <a:srgbClr val="000000"/>
                          </a:solidFill>
                          <a:latin typeface="+mn-lt"/>
                          <a:cs typeface="Trebuchet MS"/>
                        </a:rPr>
                        <a:t>Milking speed, temperament</a:t>
                      </a:r>
                      <a:endParaRPr lang="en-US" sz="1900" b="1" dirty="0">
                        <a:solidFill>
                          <a:srgbClr val="000000"/>
                        </a:solidFill>
                        <a:latin typeface="+mn-lt"/>
                        <a:cs typeface="Trebuchet MS"/>
                      </a:endParaRPr>
                    </a:p>
                  </a:txBody>
                  <a:tcPr>
                    <a:lnB w="28575" cap="flat" cmpd="sng" algn="ctr">
                      <a:solidFill>
                        <a:srgbClr val="FFFFFF"/>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Some traits are underutilized</a:t>
            </a:r>
            <a:endParaRPr lang="en-US" dirty="0"/>
          </a:p>
        </p:txBody>
      </p:sp>
      <p:sp>
        <p:nvSpPr>
          <p:cNvPr id="4" name="Content Placeholder 3"/>
          <p:cNvSpPr>
            <a:spLocks noGrp="1"/>
          </p:cNvSpPr>
          <p:nvPr>
            <p:ph sz="half" idx="1"/>
          </p:nvPr>
        </p:nvSpPr>
        <p:spPr/>
        <p:txBody>
          <a:bodyPr/>
          <a:lstStyle/>
          <a:p>
            <a:pPr>
              <a:spcAft>
                <a:spcPts val="3600"/>
              </a:spcAft>
            </a:pPr>
            <a:r>
              <a:rPr lang="en-GB" dirty="0" smtClean="0"/>
              <a:t>Some traits </a:t>
            </a:r>
            <a:r>
              <a:rPr lang="en-GB" dirty="0" smtClean="0">
                <a:solidFill>
                  <a:srgbClr val="B00000"/>
                </a:solidFill>
              </a:rPr>
              <a:t>commonly</a:t>
            </a:r>
            <a:r>
              <a:rPr lang="en-GB" dirty="0" smtClean="0"/>
              <a:t> recorded but </a:t>
            </a:r>
            <a:r>
              <a:rPr lang="en-GB" dirty="0" smtClean="0">
                <a:solidFill>
                  <a:srgbClr val="B00000"/>
                </a:solidFill>
              </a:rPr>
              <a:t>not often</a:t>
            </a:r>
            <a:r>
              <a:rPr lang="en-GB" dirty="0" smtClean="0"/>
              <a:t> genetically evaluated </a:t>
            </a:r>
            <a:r>
              <a:rPr lang="en-GB" dirty="0" smtClean="0">
                <a:solidFill>
                  <a:srgbClr val="244270"/>
                </a:solidFill>
              </a:rPr>
              <a:t>(e.g., gestation length, milking speed, temperament)</a:t>
            </a:r>
          </a:p>
          <a:p>
            <a:pPr>
              <a:spcAft>
                <a:spcPts val="600"/>
              </a:spcAft>
            </a:pPr>
            <a:r>
              <a:rPr lang="en-GB" dirty="0" smtClean="0"/>
              <a:t>Breeding objectives </a:t>
            </a:r>
            <a:r>
              <a:rPr lang="en-GB" dirty="0" smtClean="0">
                <a:solidFill>
                  <a:srgbClr val="B00000"/>
                </a:solidFill>
              </a:rPr>
              <a:t>differ</a:t>
            </a:r>
            <a:r>
              <a:rPr lang="en-GB" dirty="0" smtClean="0"/>
              <a:t> across countries</a:t>
            </a:r>
          </a:p>
          <a:p>
            <a:pPr lvl="1">
              <a:spcAft>
                <a:spcPts val="3600"/>
              </a:spcAft>
            </a:pPr>
            <a:r>
              <a:rPr lang="en-GB" dirty="0" smtClean="0"/>
              <a:t>Not all traits equally valuable to all people</a:t>
            </a:r>
          </a:p>
          <a:p>
            <a:r>
              <a:rPr lang="en-GB" dirty="0" smtClean="0"/>
              <a:t>New phenotypes can </a:t>
            </a:r>
            <a:r>
              <a:rPr lang="en-GB" dirty="0" smtClean="0">
                <a:solidFill>
                  <a:srgbClr val="B00000"/>
                </a:solidFill>
              </a:rPr>
              <a:t>supersede</a:t>
            </a:r>
            <a:r>
              <a:rPr lang="en-GB" dirty="0" smtClean="0"/>
              <a:t> old ones</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do we need new traits?</a:t>
            </a:r>
            <a:endParaRPr lang="en-US" dirty="0"/>
          </a:p>
        </p:txBody>
      </p:sp>
      <p:sp>
        <p:nvSpPr>
          <p:cNvPr id="4" name="Content Placeholder 3"/>
          <p:cNvSpPr>
            <a:spLocks noGrp="1"/>
          </p:cNvSpPr>
          <p:nvPr>
            <p:ph sz="half" idx="1"/>
          </p:nvPr>
        </p:nvSpPr>
        <p:spPr>
          <a:xfrm>
            <a:off x="457200" y="1234440"/>
            <a:ext cx="8229600" cy="5029200"/>
          </a:xfrm>
        </p:spPr>
        <p:txBody>
          <a:bodyPr/>
          <a:lstStyle/>
          <a:p>
            <a:pPr>
              <a:spcAft>
                <a:spcPts val="2400"/>
              </a:spcAft>
            </a:pPr>
            <a:r>
              <a:rPr lang="en-US" dirty="0" smtClean="0"/>
              <a:t>Changes in production </a:t>
            </a:r>
            <a:r>
              <a:rPr lang="en-US" dirty="0" smtClean="0">
                <a:solidFill>
                  <a:srgbClr val="B00000"/>
                </a:solidFill>
              </a:rPr>
              <a:t>economics</a:t>
            </a:r>
          </a:p>
          <a:p>
            <a:pPr>
              <a:spcAft>
                <a:spcPts val="2400"/>
              </a:spcAft>
            </a:pPr>
            <a:r>
              <a:rPr lang="en-US" dirty="0" smtClean="0">
                <a:solidFill>
                  <a:srgbClr val="B00000"/>
                </a:solidFill>
              </a:rPr>
              <a:t>Technology</a:t>
            </a:r>
            <a:r>
              <a:rPr lang="en-US" dirty="0" smtClean="0"/>
              <a:t> produces new phenotypes</a:t>
            </a:r>
          </a:p>
          <a:p>
            <a:pPr>
              <a:spcAft>
                <a:spcPts val="2400"/>
              </a:spcAft>
            </a:pPr>
            <a:r>
              <a:rPr lang="en-US" dirty="0" smtClean="0"/>
              <a:t>Better understanding of </a:t>
            </a:r>
            <a:r>
              <a:rPr lang="en-US" dirty="0" smtClean="0">
                <a:solidFill>
                  <a:srgbClr val="B00000"/>
                </a:solidFill>
              </a:rPr>
              <a:t>biology</a:t>
            </a:r>
          </a:p>
          <a:p>
            <a:r>
              <a:rPr lang="en-US" dirty="0" smtClean="0"/>
              <a:t>Recent </a:t>
            </a:r>
            <a:r>
              <a:rPr lang="en-US" dirty="0" smtClean="0">
                <a:solidFill>
                  <a:srgbClr val="B00000"/>
                </a:solidFill>
              </a:rPr>
              <a:t>review</a:t>
            </a:r>
            <a:r>
              <a:rPr lang="en-US" dirty="0" smtClean="0"/>
              <a:t> by Egger-Danner et al. </a:t>
            </a:r>
            <a:r>
              <a:rPr lang="en-US" dirty="0" smtClean="0">
                <a:solidFill>
                  <a:srgbClr val="244270"/>
                </a:solidFill>
              </a:rPr>
              <a:t>(Animal, 2015)</a:t>
            </a:r>
            <a:endParaRPr lang="en-US" i="1" dirty="0" smtClean="0">
              <a:solidFill>
                <a:srgbClr val="244270"/>
              </a:solidFill>
            </a:endParaRPr>
          </a:p>
          <a:p>
            <a:endParaRPr lang="en-US" dirty="0" smtClean="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751901"/>
            <a:ext cx="6858000" cy="235496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novel phenotypes</a:t>
            </a:r>
            <a:endParaRPr lang="en-US" dirty="0"/>
          </a:p>
        </p:txBody>
      </p:sp>
      <p:pic>
        <p:nvPicPr>
          <p:cNvPr id="9" name="Picture 8" descr="Amish_dairy_farm_3.jpg"/>
          <p:cNvPicPr>
            <a:picLocks noChangeAspect="1"/>
          </p:cNvPicPr>
          <p:nvPr/>
        </p:nvPicPr>
        <p:blipFill>
          <a:blip r:embed="rId3" cstate="print">
            <a:lum bright="-15000"/>
            <a:extLst>
              <a:ext uri="{28A0092B-C50C-407E-A947-70E740481C1C}">
                <a14:useLocalDpi xmlns:a14="http://schemas.microsoft.com/office/drawing/2010/main" val="0"/>
              </a:ext>
            </a:extLst>
          </a:blip>
          <a:srcRect t="1499" b="9702"/>
          <a:stretch>
            <a:fillRect/>
          </a:stretch>
        </p:blipFill>
        <p:spPr>
          <a:xfrm>
            <a:off x="0" y="913095"/>
            <a:ext cx="9162288" cy="5431436"/>
          </a:xfrm>
          <a:prstGeom prst="rect">
            <a:avLst/>
          </a:prstGeom>
          <a:noFill/>
          <a:ln>
            <a:noFill/>
          </a:ln>
        </p:spPr>
      </p:pic>
      <p:sp>
        <p:nvSpPr>
          <p:cNvPr id="10" name="Rectangle 9"/>
          <p:cNvSpPr/>
          <p:nvPr/>
        </p:nvSpPr>
        <p:spPr>
          <a:xfrm>
            <a:off x="146787" y="6330169"/>
            <a:ext cx="7024753" cy="276999"/>
          </a:xfrm>
          <a:prstGeom prst="rect">
            <a:avLst/>
          </a:prstGeom>
        </p:spPr>
        <p:txBody>
          <a:bodyPr wrap="square">
            <a:spAutoFit/>
          </a:bodyPr>
          <a:lstStyle/>
          <a:p>
            <a:r>
              <a:rPr lang="en-US" sz="1200" b="1" i="1" dirty="0" smtClean="0">
                <a:solidFill>
                  <a:srgbClr val="00503E"/>
                </a:solidFill>
              </a:rPr>
              <a:t>Source: </a:t>
            </a:r>
            <a:r>
              <a:rPr lang="en-US" sz="1200" b="1" dirty="0" smtClean="0">
                <a:solidFill>
                  <a:srgbClr val="00503E"/>
                </a:solidFill>
              </a:rPr>
              <a:t>http://</a:t>
            </a:r>
            <a:r>
              <a:rPr lang="en-US" sz="1200" b="1" dirty="0">
                <a:solidFill>
                  <a:srgbClr val="00503E"/>
                </a:solidFill>
              </a:rPr>
              <a:t>commons.wikimedia.org/wiki/File:Amish_dairy_farm_3.jpg</a:t>
            </a:r>
          </a:p>
        </p:txBody>
      </p:sp>
      <p:sp>
        <p:nvSpPr>
          <p:cNvPr id="11" name="TextBox 10"/>
          <p:cNvSpPr txBox="1"/>
          <p:nvPr/>
        </p:nvSpPr>
        <p:spPr>
          <a:xfrm>
            <a:off x="427383" y="4270512"/>
            <a:ext cx="3886200" cy="923330"/>
          </a:xfrm>
          <a:prstGeom prst="rect">
            <a:avLst/>
          </a:prstGeom>
          <a:noFill/>
        </p:spPr>
        <p:txBody>
          <a:bodyPr wrap="square" rtlCol="0">
            <a:spAutoFit/>
          </a:bodyPr>
          <a:lstStyle/>
          <a:p>
            <a:r>
              <a:rPr lang="en-US" sz="1800" b="1" dirty="0" smtClean="0">
                <a:solidFill>
                  <a:srgbClr val="FFFF00"/>
                </a:solidFill>
              </a:rPr>
              <a:t>Parlor:</a:t>
            </a:r>
            <a:r>
              <a:rPr lang="en-US" sz="1800" b="1" dirty="0" smtClean="0"/>
              <a:t> </a:t>
            </a:r>
            <a:r>
              <a:rPr lang="en-US" sz="1800" b="1" dirty="0" smtClean="0">
                <a:solidFill>
                  <a:schemeClr val="bg1"/>
                </a:solidFill>
              </a:rPr>
              <a:t>yield, composition, milking speed, conductivity, progesterone, temperature</a:t>
            </a:r>
            <a:endParaRPr lang="en-US" sz="1800" b="1" dirty="0">
              <a:solidFill>
                <a:schemeClr val="bg1"/>
              </a:solidFill>
            </a:endParaRPr>
          </a:p>
        </p:txBody>
      </p:sp>
      <p:sp>
        <p:nvSpPr>
          <p:cNvPr id="12" name="TextBox 11"/>
          <p:cNvSpPr txBox="1"/>
          <p:nvPr/>
        </p:nvSpPr>
        <p:spPr>
          <a:xfrm>
            <a:off x="2322444" y="5383408"/>
            <a:ext cx="3886200" cy="646331"/>
          </a:xfrm>
          <a:prstGeom prst="rect">
            <a:avLst/>
          </a:prstGeom>
          <a:noFill/>
        </p:spPr>
        <p:txBody>
          <a:bodyPr wrap="square" rtlCol="0">
            <a:spAutoFit/>
          </a:bodyPr>
          <a:lstStyle/>
          <a:p>
            <a:r>
              <a:rPr lang="en-US" sz="1800" b="1" dirty="0" smtClean="0">
                <a:solidFill>
                  <a:srgbClr val="FFFF00"/>
                </a:solidFill>
              </a:rPr>
              <a:t>Pasture:</a:t>
            </a:r>
            <a:r>
              <a:rPr lang="en-US" sz="1800" b="1" dirty="0" smtClean="0"/>
              <a:t> </a:t>
            </a:r>
            <a:r>
              <a:rPr lang="en-US" sz="1800" b="1" dirty="0" smtClean="0">
                <a:solidFill>
                  <a:srgbClr val="FFFFFF"/>
                </a:solidFill>
              </a:rPr>
              <a:t>soil type/composition, nutrient composition</a:t>
            </a:r>
            <a:endParaRPr lang="en-US" sz="1800" b="1" dirty="0">
              <a:solidFill>
                <a:srgbClr val="FFFFFF"/>
              </a:solidFill>
            </a:endParaRPr>
          </a:p>
        </p:txBody>
      </p:sp>
      <p:sp>
        <p:nvSpPr>
          <p:cNvPr id="13" name="TextBox 12"/>
          <p:cNvSpPr txBox="1"/>
          <p:nvPr/>
        </p:nvSpPr>
        <p:spPr>
          <a:xfrm>
            <a:off x="5257800" y="4598499"/>
            <a:ext cx="3886200" cy="646331"/>
          </a:xfrm>
          <a:prstGeom prst="rect">
            <a:avLst/>
          </a:prstGeom>
          <a:noFill/>
        </p:spPr>
        <p:txBody>
          <a:bodyPr wrap="square" rtlCol="0">
            <a:spAutoFit/>
          </a:bodyPr>
          <a:lstStyle/>
          <a:p>
            <a:r>
              <a:rPr lang="en-US" sz="1800" b="1" dirty="0" smtClean="0">
                <a:solidFill>
                  <a:srgbClr val="FFFF00"/>
                </a:solidFill>
              </a:rPr>
              <a:t>Silo/bunker:</a:t>
            </a:r>
            <a:r>
              <a:rPr lang="en-US" sz="1800" b="1" dirty="0" smtClean="0"/>
              <a:t> </a:t>
            </a:r>
            <a:r>
              <a:rPr lang="en-US" sz="1800" b="1" dirty="0" smtClean="0">
                <a:solidFill>
                  <a:srgbClr val="FFFFFF"/>
                </a:solidFill>
              </a:rPr>
              <a:t>ration composition, nutrient profiles</a:t>
            </a:r>
            <a:endParaRPr lang="en-US" sz="1800" b="1" dirty="0">
              <a:solidFill>
                <a:srgbClr val="FFFFFF"/>
              </a:solidFill>
            </a:endParaRPr>
          </a:p>
        </p:txBody>
      </p:sp>
      <p:sp>
        <p:nvSpPr>
          <p:cNvPr id="14" name="TextBox 13"/>
          <p:cNvSpPr txBox="1"/>
          <p:nvPr/>
        </p:nvSpPr>
        <p:spPr>
          <a:xfrm>
            <a:off x="427383" y="2028589"/>
            <a:ext cx="3886200" cy="646331"/>
          </a:xfrm>
          <a:prstGeom prst="rect">
            <a:avLst/>
          </a:prstGeom>
          <a:noFill/>
        </p:spPr>
        <p:txBody>
          <a:bodyPr wrap="square" rtlCol="0">
            <a:spAutoFit/>
          </a:bodyPr>
          <a:lstStyle/>
          <a:p>
            <a:r>
              <a:rPr lang="en-US" sz="1800" b="1" dirty="0" smtClean="0">
                <a:solidFill>
                  <a:srgbClr val="FFFF00"/>
                </a:solidFill>
              </a:rPr>
              <a:t>Cow: </a:t>
            </a:r>
            <a:r>
              <a:rPr lang="en-US" sz="1800" b="1" dirty="0" smtClean="0">
                <a:solidFill>
                  <a:schemeClr val="bg1"/>
                </a:solidFill>
              </a:rPr>
              <a:t>Body temperature, activity, rumination time, feed &amp; water intake</a:t>
            </a:r>
            <a:endParaRPr lang="en-US" sz="1800" b="1" dirty="0">
              <a:solidFill>
                <a:schemeClr val="bg1"/>
              </a:solidFill>
            </a:endParaRPr>
          </a:p>
        </p:txBody>
      </p:sp>
      <p:sp>
        <p:nvSpPr>
          <p:cNvPr id="15" name="TextBox 14"/>
          <p:cNvSpPr txBox="1"/>
          <p:nvPr/>
        </p:nvSpPr>
        <p:spPr>
          <a:xfrm>
            <a:off x="4969565" y="2316823"/>
            <a:ext cx="3886200" cy="923330"/>
          </a:xfrm>
          <a:prstGeom prst="rect">
            <a:avLst/>
          </a:prstGeom>
          <a:noFill/>
        </p:spPr>
        <p:txBody>
          <a:bodyPr wrap="square" rtlCol="0">
            <a:spAutoFit/>
          </a:bodyPr>
          <a:lstStyle/>
          <a:p>
            <a:r>
              <a:rPr lang="en-US" sz="1800" b="1" dirty="0" smtClean="0">
                <a:solidFill>
                  <a:srgbClr val="FFFF00"/>
                </a:solidFill>
              </a:rPr>
              <a:t>Herdsmen/consultants: </a:t>
            </a:r>
            <a:r>
              <a:rPr lang="en-US" sz="1800" b="1" dirty="0" smtClean="0">
                <a:solidFill>
                  <a:schemeClr val="bg1"/>
                </a:solidFill>
              </a:rPr>
              <a:t>Health events, foot/claw health, veterinary treatments</a:t>
            </a:r>
            <a:endParaRPr lang="en-US" sz="1800" b="1" dirty="0">
              <a:solidFill>
                <a:schemeClr val="bg1"/>
              </a:solidFill>
            </a:endParaRPr>
          </a:p>
        </p:txBody>
      </p:sp>
      <p:sp>
        <p:nvSpPr>
          <p:cNvPr id="16" name="TextBox 15"/>
          <p:cNvSpPr txBox="1"/>
          <p:nvPr/>
        </p:nvSpPr>
        <p:spPr>
          <a:xfrm>
            <a:off x="3048000" y="1143000"/>
            <a:ext cx="3886200" cy="646331"/>
          </a:xfrm>
          <a:prstGeom prst="rect">
            <a:avLst/>
          </a:prstGeom>
          <a:noFill/>
        </p:spPr>
        <p:txBody>
          <a:bodyPr wrap="square" rtlCol="0">
            <a:spAutoFit/>
          </a:bodyPr>
          <a:lstStyle/>
          <a:p>
            <a:r>
              <a:rPr lang="en-US" sz="1800" b="1" dirty="0" smtClean="0">
                <a:solidFill>
                  <a:srgbClr val="FFFF00"/>
                </a:solidFill>
              </a:rPr>
              <a:t>Barn: </a:t>
            </a:r>
            <a:r>
              <a:rPr lang="en-US" sz="1800" b="1" dirty="0" smtClean="0">
                <a:solidFill>
                  <a:schemeClr val="bg1"/>
                </a:solidFill>
              </a:rPr>
              <a:t>Flooring type, bedding materials, density, weather data</a:t>
            </a:r>
            <a:endParaRPr lang="en-US" sz="18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Desirable traits may have low heritabilities</a:t>
            </a:r>
            <a:endParaRPr lang="en-US" sz="3600" dirty="0"/>
          </a:p>
        </p:txBody>
      </p:sp>
      <p:sp>
        <p:nvSpPr>
          <p:cNvPr id="4" name="Content Placeholder 3"/>
          <p:cNvSpPr>
            <a:spLocks noGrp="1"/>
          </p:cNvSpPr>
          <p:nvPr>
            <p:ph sz="half" idx="1"/>
          </p:nvPr>
        </p:nvSpPr>
        <p:spPr>
          <a:xfrm>
            <a:off x="457200" y="2531615"/>
            <a:ext cx="3886200" cy="3474720"/>
          </a:xfrm>
          <a:ln w="63500" cap="sq">
            <a:solidFill>
              <a:srgbClr val="244270"/>
            </a:solidFill>
            <a:miter lim="800000"/>
          </a:ln>
        </p:spPr>
        <p:txBody>
          <a:bodyPr lIns="228600" tIns="91440" rIns="228600" bIns="91440"/>
          <a:lstStyle/>
          <a:p>
            <a:pPr marL="0" indent="0">
              <a:lnSpc>
                <a:spcPts val="2900"/>
              </a:lnSpc>
              <a:buNone/>
            </a:pPr>
            <a:r>
              <a:rPr lang="en-US" dirty="0" smtClean="0"/>
              <a:t>Percentage of total  variation attributable to </a:t>
            </a:r>
            <a:r>
              <a:rPr lang="en-US" dirty="0" smtClean="0">
                <a:solidFill>
                  <a:srgbClr val="244270"/>
                </a:solidFill>
              </a:rPr>
              <a:t>genetics</a:t>
            </a:r>
            <a:r>
              <a:rPr lang="en-US" dirty="0" smtClean="0"/>
              <a:t> is </a:t>
            </a:r>
            <a:r>
              <a:rPr lang="en-US" dirty="0" smtClean="0">
                <a:solidFill>
                  <a:srgbClr val="B00000"/>
                </a:solidFill>
              </a:rPr>
              <a:t>small</a:t>
            </a:r>
            <a:endParaRPr lang="en-US" dirty="0" smtClean="0"/>
          </a:p>
          <a:p>
            <a:pPr>
              <a:lnSpc>
                <a:spcPts val="2900"/>
              </a:lnSpc>
              <a:spcAft>
                <a:spcPts val="600"/>
              </a:spcAft>
              <a:tabLst>
                <a:tab pos="1382713" algn="l"/>
              </a:tabLst>
            </a:pPr>
            <a:r>
              <a:rPr lang="en-US" dirty="0" smtClean="0"/>
              <a:t>CA$:	0.07</a:t>
            </a:r>
          </a:p>
          <a:p>
            <a:pPr>
              <a:lnSpc>
                <a:spcPts val="2900"/>
              </a:lnSpc>
              <a:spcAft>
                <a:spcPts val="600"/>
              </a:spcAft>
              <a:tabLst>
                <a:tab pos="1382713" algn="l"/>
              </a:tabLst>
            </a:pPr>
            <a:r>
              <a:rPr lang="en-US" dirty="0" smtClean="0"/>
              <a:t>DPR:	0.04</a:t>
            </a:r>
          </a:p>
          <a:p>
            <a:pPr>
              <a:lnSpc>
                <a:spcPts val="2900"/>
              </a:lnSpc>
              <a:spcAft>
                <a:spcPts val="600"/>
              </a:spcAft>
              <a:tabLst>
                <a:tab pos="1382713" algn="l"/>
              </a:tabLst>
            </a:pPr>
            <a:r>
              <a:rPr lang="en-US" dirty="0" smtClean="0"/>
              <a:t>PL:	0.08</a:t>
            </a:r>
          </a:p>
          <a:p>
            <a:pPr>
              <a:lnSpc>
                <a:spcPts val="2900"/>
              </a:lnSpc>
              <a:spcAft>
                <a:spcPts val="600"/>
              </a:spcAft>
              <a:tabLst>
                <a:tab pos="1382713" algn="l"/>
              </a:tabLst>
            </a:pPr>
            <a:r>
              <a:rPr lang="en-US" dirty="0" smtClean="0"/>
              <a:t>SCS: 	0.12</a:t>
            </a:r>
          </a:p>
          <a:p>
            <a:pPr>
              <a:lnSpc>
                <a:spcPts val="2900"/>
              </a:lnSpc>
            </a:pPr>
            <a:endParaRPr lang="en-US" dirty="0"/>
          </a:p>
        </p:txBody>
      </p:sp>
      <p:sp>
        <p:nvSpPr>
          <p:cNvPr id="5" name="Content Placeholder 4"/>
          <p:cNvSpPr>
            <a:spLocks noGrp="1"/>
          </p:cNvSpPr>
          <p:nvPr>
            <p:ph sz="half" idx="2"/>
          </p:nvPr>
        </p:nvSpPr>
        <p:spPr>
          <a:xfrm>
            <a:off x="4648200" y="2531615"/>
            <a:ext cx="3886200" cy="3429000"/>
          </a:xfrm>
          <a:ln w="63500" cap="sq">
            <a:solidFill>
              <a:srgbClr val="00503E"/>
            </a:solidFill>
            <a:miter lim="800000"/>
          </a:ln>
        </p:spPr>
        <p:txBody>
          <a:bodyPr lIns="228600" tIns="91440" rIns="228600" bIns="91440"/>
          <a:lstStyle/>
          <a:p>
            <a:pPr marL="0" indent="0">
              <a:lnSpc>
                <a:spcPts val="2900"/>
              </a:lnSpc>
              <a:buNone/>
            </a:pPr>
            <a:r>
              <a:rPr lang="en-US" dirty="0" smtClean="0"/>
              <a:t>Percentage of total variation attributable to </a:t>
            </a:r>
            <a:r>
              <a:rPr lang="en-US" dirty="0" smtClean="0">
                <a:solidFill>
                  <a:srgbClr val="244270"/>
                </a:solidFill>
              </a:rPr>
              <a:t>environmental factors </a:t>
            </a:r>
            <a:r>
              <a:rPr lang="en-US" dirty="0" smtClean="0"/>
              <a:t>is </a:t>
            </a:r>
            <a:r>
              <a:rPr lang="en-US" dirty="0" smtClean="0">
                <a:solidFill>
                  <a:srgbClr val="B00000"/>
                </a:solidFill>
              </a:rPr>
              <a:t>large</a:t>
            </a:r>
            <a:endParaRPr lang="en-US" dirty="0" smtClean="0"/>
          </a:p>
          <a:p>
            <a:pPr>
              <a:lnSpc>
                <a:spcPts val="2900"/>
              </a:lnSpc>
              <a:spcAft>
                <a:spcPts val="600"/>
              </a:spcAft>
            </a:pPr>
            <a:r>
              <a:rPr lang="en-US" dirty="0" smtClean="0"/>
              <a:t>Feeding/nutrition</a:t>
            </a:r>
          </a:p>
          <a:p>
            <a:pPr>
              <a:lnSpc>
                <a:spcPts val="2900"/>
              </a:lnSpc>
              <a:spcAft>
                <a:spcPts val="600"/>
              </a:spcAft>
            </a:pPr>
            <a:r>
              <a:rPr lang="en-US" dirty="0" smtClean="0"/>
              <a:t>Housing</a:t>
            </a:r>
          </a:p>
          <a:p>
            <a:pPr>
              <a:lnSpc>
                <a:spcPts val="2700"/>
              </a:lnSpc>
              <a:spcAft>
                <a:spcPts val="600"/>
              </a:spcAft>
            </a:pPr>
            <a:r>
              <a:rPr lang="en-US" dirty="0" smtClean="0"/>
              <a:t>Reproductive  management</a:t>
            </a:r>
          </a:p>
          <a:p>
            <a:pPr>
              <a:lnSpc>
                <a:spcPts val="2900"/>
              </a:lnSpc>
            </a:pPr>
            <a:endParaRPr lang="en-US" dirty="0"/>
          </a:p>
        </p:txBody>
      </p:sp>
      <p:sp>
        <p:nvSpPr>
          <p:cNvPr id="9" name="Text Box 2"/>
          <p:cNvSpPr txBox="1">
            <a:spLocks noChangeArrowheads="1"/>
          </p:cNvSpPr>
          <p:nvPr/>
        </p:nvSpPr>
        <p:spPr bwMode="auto">
          <a:xfrm>
            <a:off x="457200" y="1250950"/>
            <a:ext cx="8153400" cy="859204"/>
          </a:xfrm>
          <a:prstGeom prst="rect">
            <a:avLst/>
          </a:prstGeom>
          <a:noFill/>
          <a:ln w="9525">
            <a:noFill/>
            <a:round/>
            <a:headEnd/>
            <a:tailEnd/>
          </a:ln>
          <a:effectLst/>
        </p:spPr>
        <p:txBody>
          <a:bodyPr lIns="90000" tIns="46800" rIns="90000" bIns="46800"/>
          <a:lstStyle/>
          <a:p>
            <a:pPr>
              <a:lnSpc>
                <a:spcPct val="100000"/>
              </a:lnSpc>
              <a:spcBef>
                <a:spcPts val="1588"/>
              </a:spcBef>
              <a:spcAft>
                <a:spcPts val="1438"/>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4800" b="1" dirty="0" smtClean="0">
                <a:solidFill>
                  <a:srgbClr val="000000"/>
                </a:solidFill>
              </a:rPr>
              <a:t>                 </a:t>
            </a:r>
            <a:r>
              <a:rPr lang="en-GB" sz="2000" b="1" dirty="0" smtClean="0">
                <a:solidFill>
                  <a:srgbClr val="000000"/>
                </a:solidFill>
              </a:rPr>
              <a:t> </a:t>
            </a:r>
            <a:r>
              <a:rPr lang="en-GB" sz="4800" b="1" dirty="0" smtClean="0">
                <a:solidFill>
                  <a:srgbClr val="000000"/>
                </a:solidFill>
              </a:rPr>
              <a:t>P = </a:t>
            </a:r>
            <a:r>
              <a:rPr lang="en-GB" sz="4800" b="1" dirty="0" smtClean="0">
                <a:solidFill>
                  <a:srgbClr val="244270"/>
                </a:solidFill>
              </a:rPr>
              <a:t>G</a:t>
            </a:r>
            <a:r>
              <a:rPr lang="en-GB" sz="4800" b="1" dirty="0" smtClean="0">
                <a:solidFill>
                  <a:srgbClr val="000000"/>
                </a:solidFill>
              </a:rPr>
              <a:t> + </a:t>
            </a:r>
            <a:r>
              <a:rPr lang="en-GB" sz="4800" b="1" dirty="0" smtClean="0">
                <a:solidFill>
                  <a:srgbClr val="00503E"/>
                </a:solidFill>
              </a:rPr>
              <a:t>E</a:t>
            </a:r>
            <a:r>
              <a:rPr lang="en-GB" sz="4800" b="1" dirty="0" smtClean="0">
                <a:solidFill>
                  <a:srgbClr val="000000"/>
                </a:solidFill>
              </a:rPr>
              <a:t>       </a:t>
            </a:r>
            <a:endParaRPr lang="en-GB" sz="4800" b="1" dirty="0">
              <a:solidFill>
                <a:srgbClr val="000000"/>
              </a:solidFill>
            </a:endParaRPr>
          </a:p>
        </p:txBody>
      </p:sp>
      <p:cxnSp>
        <p:nvCxnSpPr>
          <p:cNvPr id="11" name="Straight Connector 10"/>
          <p:cNvCxnSpPr/>
          <p:nvPr/>
        </p:nvCxnSpPr>
        <p:spPr>
          <a:xfrm flipH="1">
            <a:off x="2400300" y="1913860"/>
            <a:ext cx="1469951" cy="617755"/>
          </a:xfrm>
          <a:prstGeom prst="line">
            <a:avLst/>
          </a:prstGeom>
          <a:ln w="63500">
            <a:solidFill>
              <a:srgbClr val="2442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25779" y="1913860"/>
            <a:ext cx="1469951" cy="617755"/>
          </a:xfrm>
          <a:prstGeom prst="line">
            <a:avLst/>
          </a:prstGeom>
          <a:ln w="63500">
            <a:solidFill>
              <a:srgbClr val="00503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phenotypes should add information</a:t>
            </a:r>
            <a:endParaRPr lang="en-US" dirty="0"/>
          </a:p>
        </p:txBody>
      </p:sp>
      <p:sp>
        <p:nvSpPr>
          <p:cNvPr id="6" name="TextBox 5"/>
          <p:cNvSpPr txBox="1"/>
          <p:nvPr/>
        </p:nvSpPr>
        <p:spPr>
          <a:xfrm>
            <a:off x="3040298" y="5323701"/>
            <a:ext cx="708271" cy="461665"/>
          </a:xfrm>
          <a:prstGeom prst="rect">
            <a:avLst/>
          </a:prstGeom>
          <a:noFill/>
        </p:spPr>
        <p:txBody>
          <a:bodyPr wrap="none" rtlCol="0">
            <a:spAutoFit/>
          </a:bodyPr>
          <a:lstStyle/>
          <a:p>
            <a:r>
              <a:rPr lang="en-US" sz="2400" b="1" dirty="0" smtClean="0">
                <a:solidFill>
                  <a:srgbClr val="000000"/>
                </a:solidFill>
                <a:latin typeface="+mn-lt"/>
              </a:rPr>
              <a:t>Low</a:t>
            </a:r>
            <a:endParaRPr lang="en-US" sz="2400" b="1" dirty="0">
              <a:solidFill>
                <a:srgbClr val="000000"/>
              </a:solidFill>
              <a:latin typeface="+mn-lt"/>
            </a:endParaRPr>
          </a:p>
        </p:txBody>
      </p:sp>
      <p:sp>
        <p:nvSpPr>
          <p:cNvPr id="7" name="TextBox 6"/>
          <p:cNvSpPr txBox="1"/>
          <p:nvPr/>
        </p:nvSpPr>
        <p:spPr>
          <a:xfrm>
            <a:off x="6304550" y="5323701"/>
            <a:ext cx="764953" cy="461665"/>
          </a:xfrm>
          <a:prstGeom prst="rect">
            <a:avLst/>
          </a:prstGeom>
          <a:noFill/>
        </p:spPr>
        <p:txBody>
          <a:bodyPr wrap="none" rtlCol="0">
            <a:spAutoFit/>
          </a:bodyPr>
          <a:lstStyle/>
          <a:p>
            <a:r>
              <a:rPr lang="en-US" sz="2400" b="1" dirty="0" smtClean="0">
                <a:solidFill>
                  <a:srgbClr val="000000"/>
                </a:solidFill>
                <a:latin typeface="+mn-lt"/>
              </a:rPr>
              <a:t>High</a:t>
            </a:r>
            <a:endParaRPr lang="en-US" sz="2400" b="1" dirty="0">
              <a:solidFill>
                <a:srgbClr val="000000"/>
              </a:solidFill>
              <a:latin typeface="+mn-lt"/>
            </a:endParaRPr>
          </a:p>
        </p:txBody>
      </p:sp>
      <p:sp>
        <p:nvSpPr>
          <p:cNvPr id="8" name="TextBox 7"/>
          <p:cNvSpPr txBox="1"/>
          <p:nvPr/>
        </p:nvSpPr>
        <p:spPr>
          <a:xfrm rot="16200000">
            <a:off x="1163515" y="4109211"/>
            <a:ext cx="708271" cy="461665"/>
          </a:xfrm>
          <a:prstGeom prst="rect">
            <a:avLst/>
          </a:prstGeom>
          <a:noFill/>
        </p:spPr>
        <p:txBody>
          <a:bodyPr wrap="none" rtlCol="0">
            <a:spAutoFit/>
          </a:bodyPr>
          <a:lstStyle/>
          <a:p>
            <a:r>
              <a:rPr lang="en-US" sz="2400" b="1" dirty="0" smtClean="0">
                <a:solidFill>
                  <a:srgbClr val="000000"/>
                </a:solidFill>
                <a:latin typeface="+mn-lt"/>
              </a:rPr>
              <a:t>Low</a:t>
            </a:r>
            <a:endParaRPr lang="en-US" sz="2400" b="1" dirty="0">
              <a:solidFill>
                <a:srgbClr val="000000"/>
              </a:solidFill>
              <a:latin typeface="+mn-lt"/>
            </a:endParaRPr>
          </a:p>
        </p:txBody>
      </p:sp>
      <p:sp>
        <p:nvSpPr>
          <p:cNvPr id="9" name="TextBox 8"/>
          <p:cNvSpPr txBox="1"/>
          <p:nvPr/>
        </p:nvSpPr>
        <p:spPr>
          <a:xfrm rot="16200000">
            <a:off x="1135174" y="2027416"/>
            <a:ext cx="764953" cy="461665"/>
          </a:xfrm>
          <a:prstGeom prst="rect">
            <a:avLst/>
          </a:prstGeom>
          <a:noFill/>
        </p:spPr>
        <p:txBody>
          <a:bodyPr wrap="none" rtlCol="0">
            <a:spAutoFit/>
          </a:bodyPr>
          <a:lstStyle/>
          <a:p>
            <a:r>
              <a:rPr lang="en-US" sz="2400" b="1" dirty="0" smtClean="0">
                <a:solidFill>
                  <a:srgbClr val="000000"/>
                </a:solidFill>
                <a:latin typeface="+mn-lt"/>
              </a:rPr>
              <a:t>High</a:t>
            </a:r>
            <a:endParaRPr lang="en-US" sz="2400" b="1" dirty="0">
              <a:solidFill>
                <a:srgbClr val="000000"/>
              </a:solidFill>
              <a:latin typeface="+mn-lt"/>
            </a:endParaRPr>
          </a:p>
        </p:txBody>
      </p:sp>
      <p:sp>
        <p:nvSpPr>
          <p:cNvPr id="10" name="TextBox 9"/>
          <p:cNvSpPr txBox="1"/>
          <p:nvPr/>
        </p:nvSpPr>
        <p:spPr>
          <a:xfrm rot="16200000">
            <a:off x="-1284588" y="2919581"/>
            <a:ext cx="4497865" cy="734625"/>
          </a:xfrm>
          <a:prstGeom prst="rect">
            <a:avLst/>
          </a:prstGeom>
          <a:noFill/>
        </p:spPr>
        <p:txBody>
          <a:bodyPr wrap="square" rtlCol="0">
            <a:spAutoFit/>
          </a:bodyPr>
          <a:lstStyle/>
          <a:p>
            <a:pPr algn="ctr">
              <a:lnSpc>
                <a:spcPts val="2500"/>
              </a:lnSpc>
            </a:pPr>
            <a:r>
              <a:rPr lang="en-US" sz="2400" b="1" dirty="0" smtClean="0">
                <a:solidFill>
                  <a:srgbClr val="244270"/>
                </a:solidFill>
                <a:latin typeface="+mn-lt"/>
              </a:rPr>
              <a:t>Phenotypic correlation</a:t>
            </a:r>
          </a:p>
          <a:p>
            <a:pPr algn="ctr">
              <a:lnSpc>
                <a:spcPts val="2500"/>
              </a:lnSpc>
            </a:pPr>
            <a:r>
              <a:rPr lang="en-US" sz="2400" b="1" dirty="0" smtClean="0">
                <a:solidFill>
                  <a:srgbClr val="244270"/>
                </a:solidFill>
                <a:latin typeface="+mn-lt"/>
              </a:rPr>
              <a:t>with existing traits</a:t>
            </a:r>
            <a:endParaRPr lang="en-US" sz="2400" b="1" dirty="0">
              <a:solidFill>
                <a:srgbClr val="244270"/>
              </a:solidFill>
              <a:latin typeface="+mn-lt"/>
            </a:endParaRPr>
          </a:p>
        </p:txBody>
      </p:sp>
      <p:graphicFrame>
        <p:nvGraphicFramePr>
          <p:cNvPr id="11" name="Table 10"/>
          <p:cNvGraphicFramePr>
            <a:graphicFrameLocks noGrp="1"/>
          </p:cNvGraphicFramePr>
          <p:nvPr>
            <p:extLst>
              <p:ext uri="{D42A27DB-BD31-4B8C-83A1-F6EECF244321}">
                <p14:modId xmlns:p14="http://schemas.microsoft.com/office/powerpoint/2010/main" val="924113335"/>
              </p:ext>
            </p:extLst>
          </p:nvPr>
        </p:nvGraphicFramePr>
        <p:xfrm>
          <a:off x="1773198" y="1213021"/>
          <a:ext cx="6400800" cy="4114800"/>
        </p:xfrm>
        <a:graphic>
          <a:graphicData uri="http://schemas.openxmlformats.org/drawingml/2006/table">
            <a:tbl>
              <a:tblPr firstRow="1" bandRow="1">
                <a:tableStyleId>{5C22544A-7EE6-4342-B048-85BDC9FD1C3A}</a:tableStyleId>
              </a:tblPr>
              <a:tblGrid>
                <a:gridCol w="3200400"/>
                <a:gridCol w="3200400"/>
              </a:tblGrid>
              <a:tr h="2057400">
                <a:tc>
                  <a:txBody>
                    <a:bodyPr/>
                    <a:lstStyle/>
                    <a:p>
                      <a:pPr algn="ctr"/>
                      <a:r>
                        <a:rPr lang="en-US" sz="2400" b="1" dirty="0" smtClean="0">
                          <a:solidFill>
                            <a:schemeClr val="bg1"/>
                          </a:solidFill>
                        </a:rPr>
                        <a:t>Novel phenotypes</a:t>
                      </a:r>
                    </a:p>
                    <a:p>
                      <a:pPr algn="ctr"/>
                      <a:r>
                        <a:rPr lang="en-US" sz="2400" b="1" dirty="0" smtClean="0">
                          <a:solidFill>
                            <a:schemeClr val="bg1"/>
                          </a:solidFill>
                        </a:rPr>
                        <a:t>include some</a:t>
                      </a:r>
                    </a:p>
                    <a:p>
                      <a:pPr algn="ctr"/>
                      <a:r>
                        <a:rPr lang="en-US" sz="2400" b="1" dirty="0" smtClean="0">
                          <a:solidFill>
                            <a:schemeClr val="bg1"/>
                          </a:solidFill>
                        </a:rPr>
                        <a:t>new information</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c>
                  <a:txBody>
                    <a:bodyPr/>
                    <a:lstStyle/>
                    <a:p>
                      <a:pPr algn="ctr"/>
                      <a:r>
                        <a:rPr lang="en-US" sz="2400" b="1" dirty="0" smtClean="0">
                          <a:solidFill>
                            <a:schemeClr val="bg1"/>
                          </a:solidFill>
                          <a:latin typeface="+mn-lt"/>
                        </a:rPr>
                        <a:t>Novel phenotypes</a:t>
                      </a:r>
                    </a:p>
                    <a:p>
                      <a:pPr algn="ctr"/>
                      <a:r>
                        <a:rPr lang="en-US" sz="2400" b="1" dirty="0" smtClean="0">
                          <a:solidFill>
                            <a:schemeClr val="bg1"/>
                          </a:solidFill>
                          <a:latin typeface="+mn-lt"/>
                        </a:rPr>
                        <a:t>contain little</a:t>
                      </a:r>
                    </a:p>
                    <a:p>
                      <a:pPr algn="ctr"/>
                      <a:r>
                        <a:rPr lang="en-US" sz="2400" b="1" dirty="0" smtClean="0">
                          <a:solidFill>
                            <a:schemeClr val="bg1"/>
                          </a:solidFill>
                          <a:latin typeface="+mn-lt"/>
                        </a:rPr>
                        <a:t>new information</a:t>
                      </a:r>
                      <a:endParaRPr lang="en-US" sz="2400" dirty="0">
                        <a:solidFill>
                          <a:srgbClr val="B00000"/>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r>
              <a:tr h="2057400">
                <a:tc>
                  <a:txBody>
                    <a:bodyPr/>
                    <a:lstStyle/>
                    <a:p>
                      <a:pPr algn="ctr"/>
                      <a:r>
                        <a:rPr lang="en-US" sz="2400" b="1" dirty="0" smtClean="0">
                          <a:solidFill>
                            <a:schemeClr val="bg1"/>
                          </a:solidFill>
                          <a:latin typeface="+mn-lt"/>
                        </a:rPr>
                        <a:t>Novel phenotypes</a:t>
                      </a:r>
                    </a:p>
                    <a:p>
                      <a:pPr algn="ctr"/>
                      <a:r>
                        <a:rPr lang="en-US" sz="2400" b="1" dirty="0" smtClean="0">
                          <a:solidFill>
                            <a:schemeClr val="bg1"/>
                          </a:solidFill>
                          <a:latin typeface="+mn-lt"/>
                        </a:rPr>
                        <a:t>include much</a:t>
                      </a:r>
                    </a:p>
                    <a:p>
                      <a:pPr algn="ctr"/>
                      <a:r>
                        <a:rPr lang="en-US" sz="2400" b="1" dirty="0" smtClean="0">
                          <a:solidFill>
                            <a:schemeClr val="bg1"/>
                          </a:solidFill>
                          <a:latin typeface="+mn-lt"/>
                        </a:rPr>
                        <a:t>new information</a:t>
                      </a:r>
                      <a:endParaRPr lang="en-US" sz="2400" dirty="0">
                        <a:solidFill>
                          <a:srgbClr val="00523C"/>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523C"/>
                    </a:solidFill>
                  </a:tcPr>
                </a:tc>
                <a:tc>
                  <a:txBody>
                    <a:bodyPr/>
                    <a:lstStyle/>
                    <a:p>
                      <a:pPr algn="ctr"/>
                      <a:r>
                        <a:rPr lang="en-US" sz="2400" b="1" dirty="0" smtClean="0">
                          <a:solidFill>
                            <a:schemeClr val="bg1"/>
                          </a:solidFill>
                        </a:rPr>
                        <a:t>Novel phenotypes</a:t>
                      </a:r>
                    </a:p>
                    <a:p>
                      <a:pPr algn="ctr"/>
                      <a:r>
                        <a:rPr lang="en-US" sz="2400" b="1" dirty="0" smtClean="0">
                          <a:solidFill>
                            <a:schemeClr val="bg1"/>
                          </a:solidFill>
                        </a:rPr>
                        <a:t>include some</a:t>
                      </a:r>
                    </a:p>
                    <a:p>
                      <a:pPr algn="ctr"/>
                      <a:r>
                        <a:rPr lang="en-US" sz="2400" b="1" dirty="0" smtClean="0">
                          <a:solidFill>
                            <a:schemeClr val="bg1"/>
                          </a:solidFill>
                        </a:rPr>
                        <a:t>new information</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r>
            </a:tbl>
          </a:graphicData>
        </a:graphic>
      </p:graphicFrame>
      <p:sp>
        <p:nvSpPr>
          <p:cNvPr id="16" name="TextBox 15"/>
          <p:cNvSpPr txBox="1"/>
          <p:nvPr/>
        </p:nvSpPr>
        <p:spPr>
          <a:xfrm>
            <a:off x="1964726" y="5717060"/>
            <a:ext cx="6042454" cy="461665"/>
          </a:xfrm>
          <a:prstGeom prst="rect">
            <a:avLst/>
          </a:prstGeom>
          <a:noFill/>
        </p:spPr>
        <p:txBody>
          <a:bodyPr wrap="square" rtlCol="0">
            <a:spAutoFit/>
          </a:bodyPr>
          <a:lstStyle/>
          <a:p>
            <a:pPr algn="ctr"/>
            <a:r>
              <a:rPr lang="en-US" sz="2400" b="1" dirty="0" smtClean="0">
                <a:solidFill>
                  <a:srgbClr val="00523C"/>
                </a:solidFill>
                <a:latin typeface="+mn-lt"/>
              </a:rPr>
              <a:t>Genetic correlation with existing traits</a:t>
            </a:r>
            <a:endParaRPr lang="en-US" sz="2400" b="1" dirty="0">
              <a:solidFill>
                <a:srgbClr val="00523C"/>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Overview</a:t>
            </a:r>
            <a:endParaRPr lang="en-US" dirty="0"/>
          </a:p>
        </p:txBody>
      </p:sp>
      <p:sp>
        <p:nvSpPr>
          <p:cNvPr id="5" name="Content Placeholder 4"/>
          <p:cNvSpPr>
            <a:spLocks noGrp="1"/>
          </p:cNvSpPr>
          <p:nvPr>
            <p:ph sz="half" idx="1"/>
          </p:nvPr>
        </p:nvSpPr>
        <p:spPr/>
        <p:txBody>
          <a:bodyPr/>
          <a:lstStyle/>
          <a:p>
            <a:pPr lvl="0">
              <a:spcAft>
                <a:spcPts val="3600"/>
              </a:spcAft>
              <a:buClr>
                <a:srgbClr val="000000"/>
              </a:buClr>
            </a:pPr>
            <a:r>
              <a:rPr lang="en-US" dirty="0" smtClean="0">
                <a:solidFill>
                  <a:srgbClr val="B00000"/>
                </a:solidFill>
              </a:rPr>
              <a:t>Technology</a:t>
            </a:r>
            <a:r>
              <a:rPr lang="en-US" dirty="0" smtClean="0"/>
              <a:t> – What things can we measure?</a:t>
            </a:r>
          </a:p>
          <a:p>
            <a:pPr lvl="0">
              <a:spcAft>
                <a:spcPts val="3600"/>
              </a:spcAft>
              <a:buClr>
                <a:srgbClr val="000000"/>
              </a:buClr>
            </a:pPr>
            <a:r>
              <a:rPr lang="en-US" dirty="0" smtClean="0">
                <a:solidFill>
                  <a:srgbClr val="B00000"/>
                </a:solidFill>
              </a:rPr>
              <a:t>Phenotypes</a:t>
            </a:r>
            <a:r>
              <a:rPr lang="en-US" dirty="0" smtClean="0"/>
              <a:t> – What things should we measure?</a:t>
            </a:r>
          </a:p>
          <a:p>
            <a:pPr lvl="0">
              <a:spcAft>
                <a:spcPts val="3600"/>
              </a:spcAft>
              <a:buClr>
                <a:srgbClr val="000000"/>
              </a:buClr>
            </a:pPr>
            <a:r>
              <a:rPr lang="en-US" dirty="0" smtClean="0">
                <a:solidFill>
                  <a:srgbClr val="B00000"/>
                </a:solidFill>
              </a:rPr>
              <a:t>Applications</a:t>
            </a:r>
            <a:r>
              <a:rPr lang="en-US" dirty="0" smtClean="0"/>
              <a:t> – Why do we measure these things?</a:t>
            </a:r>
          </a:p>
          <a:p>
            <a:pPr>
              <a:spcAft>
                <a:spcPts val="3600"/>
              </a:spcAft>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Measurement cost vs. value to farmers</a:t>
            </a:r>
            <a:endParaRPr lang="en-US" dirty="0"/>
          </a:p>
        </p:txBody>
      </p:sp>
      <p:sp>
        <p:nvSpPr>
          <p:cNvPr id="6" name="TextBox 5"/>
          <p:cNvSpPr txBox="1"/>
          <p:nvPr/>
        </p:nvSpPr>
        <p:spPr>
          <a:xfrm>
            <a:off x="2978513" y="5323701"/>
            <a:ext cx="708271" cy="461665"/>
          </a:xfrm>
          <a:prstGeom prst="rect">
            <a:avLst/>
          </a:prstGeom>
          <a:noFill/>
        </p:spPr>
        <p:txBody>
          <a:bodyPr wrap="none" rtlCol="0">
            <a:spAutoFit/>
          </a:bodyPr>
          <a:lstStyle/>
          <a:p>
            <a:r>
              <a:rPr lang="en-US" sz="2400" b="1" dirty="0" smtClean="0">
                <a:solidFill>
                  <a:srgbClr val="000000"/>
                </a:solidFill>
                <a:latin typeface="+mn-lt"/>
              </a:rPr>
              <a:t>Low</a:t>
            </a:r>
            <a:endParaRPr lang="en-US" sz="2400" b="1" dirty="0">
              <a:solidFill>
                <a:srgbClr val="000000"/>
              </a:solidFill>
              <a:latin typeface="+mn-lt"/>
            </a:endParaRPr>
          </a:p>
        </p:txBody>
      </p:sp>
      <p:sp>
        <p:nvSpPr>
          <p:cNvPr id="7" name="TextBox 6"/>
          <p:cNvSpPr txBox="1"/>
          <p:nvPr/>
        </p:nvSpPr>
        <p:spPr>
          <a:xfrm>
            <a:off x="6242765" y="5323701"/>
            <a:ext cx="764953" cy="461665"/>
          </a:xfrm>
          <a:prstGeom prst="rect">
            <a:avLst/>
          </a:prstGeom>
          <a:noFill/>
        </p:spPr>
        <p:txBody>
          <a:bodyPr wrap="none" rtlCol="0">
            <a:spAutoFit/>
          </a:bodyPr>
          <a:lstStyle/>
          <a:p>
            <a:r>
              <a:rPr lang="en-US" sz="2400" b="1" dirty="0" smtClean="0">
                <a:solidFill>
                  <a:srgbClr val="000000"/>
                </a:solidFill>
                <a:latin typeface="+mn-lt"/>
              </a:rPr>
              <a:t>High</a:t>
            </a:r>
            <a:endParaRPr lang="en-US" sz="2400" b="1" dirty="0">
              <a:solidFill>
                <a:srgbClr val="000000"/>
              </a:solidFill>
              <a:latin typeface="+mn-lt"/>
            </a:endParaRPr>
          </a:p>
        </p:txBody>
      </p:sp>
      <p:sp>
        <p:nvSpPr>
          <p:cNvPr id="8" name="TextBox 7"/>
          <p:cNvSpPr txBox="1"/>
          <p:nvPr/>
        </p:nvSpPr>
        <p:spPr>
          <a:xfrm rot="16200000">
            <a:off x="1101730" y="4109211"/>
            <a:ext cx="708271" cy="461665"/>
          </a:xfrm>
          <a:prstGeom prst="rect">
            <a:avLst/>
          </a:prstGeom>
          <a:noFill/>
        </p:spPr>
        <p:txBody>
          <a:bodyPr wrap="none" rtlCol="0">
            <a:spAutoFit/>
          </a:bodyPr>
          <a:lstStyle/>
          <a:p>
            <a:r>
              <a:rPr lang="en-US" sz="2400" b="1" dirty="0" smtClean="0">
                <a:solidFill>
                  <a:srgbClr val="000000"/>
                </a:solidFill>
                <a:latin typeface="+mn-lt"/>
              </a:rPr>
              <a:t>Low</a:t>
            </a:r>
            <a:endParaRPr lang="en-US" sz="2400" b="1" dirty="0">
              <a:solidFill>
                <a:srgbClr val="000000"/>
              </a:solidFill>
              <a:latin typeface="+mn-lt"/>
            </a:endParaRPr>
          </a:p>
        </p:txBody>
      </p:sp>
      <p:sp>
        <p:nvSpPr>
          <p:cNvPr id="9" name="TextBox 8"/>
          <p:cNvSpPr txBox="1"/>
          <p:nvPr/>
        </p:nvSpPr>
        <p:spPr>
          <a:xfrm rot="16200000">
            <a:off x="1073389" y="2027416"/>
            <a:ext cx="764953" cy="461665"/>
          </a:xfrm>
          <a:prstGeom prst="rect">
            <a:avLst/>
          </a:prstGeom>
          <a:noFill/>
        </p:spPr>
        <p:txBody>
          <a:bodyPr wrap="none" rtlCol="0">
            <a:spAutoFit/>
          </a:bodyPr>
          <a:lstStyle/>
          <a:p>
            <a:r>
              <a:rPr lang="en-US" sz="2400" b="1" dirty="0" smtClean="0">
                <a:solidFill>
                  <a:srgbClr val="000000"/>
                </a:solidFill>
                <a:latin typeface="+mn-lt"/>
              </a:rPr>
              <a:t>High</a:t>
            </a:r>
            <a:endParaRPr lang="en-US" sz="2400" b="1" dirty="0">
              <a:solidFill>
                <a:srgbClr val="000000"/>
              </a:solidFill>
              <a:latin typeface="+mn-lt"/>
            </a:endParaRPr>
          </a:p>
        </p:txBody>
      </p:sp>
      <p:sp>
        <p:nvSpPr>
          <p:cNvPr id="10" name="TextBox 9"/>
          <p:cNvSpPr txBox="1"/>
          <p:nvPr/>
        </p:nvSpPr>
        <p:spPr>
          <a:xfrm rot="16200000">
            <a:off x="-1222803" y="3079881"/>
            <a:ext cx="4497865" cy="414024"/>
          </a:xfrm>
          <a:prstGeom prst="rect">
            <a:avLst/>
          </a:prstGeom>
          <a:noFill/>
        </p:spPr>
        <p:txBody>
          <a:bodyPr wrap="square" rtlCol="0">
            <a:spAutoFit/>
          </a:bodyPr>
          <a:lstStyle/>
          <a:p>
            <a:pPr algn="ctr">
              <a:lnSpc>
                <a:spcPts val="2500"/>
              </a:lnSpc>
            </a:pPr>
            <a:r>
              <a:rPr lang="en-US" sz="2400" b="1" dirty="0" smtClean="0">
                <a:solidFill>
                  <a:srgbClr val="244270"/>
                </a:solidFill>
                <a:latin typeface="+mn-lt"/>
              </a:rPr>
              <a:t>Phenotype value</a:t>
            </a:r>
            <a:endParaRPr lang="en-US" sz="2400" b="1" dirty="0">
              <a:solidFill>
                <a:srgbClr val="244270"/>
              </a:solidFill>
              <a:latin typeface="+mn-lt"/>
            </a:endParaRPr>
          </a:p>
        </p:txBody>
      </p:sp>
      <p:graphicFrame>
        <p:nvGraphicFramePr>
          <p:cNvPr id="11" name="Table 10"/>
          <p:cNvGraphicFramePr>
            <a:graphicFrameLocks noGrp="1"/>
          </p:cNvGraphicFramePr>
          <p:nvPr>
            <p:extLst>
              <p:ext uri="{D42A27DB-BD31-4B8C-83A1-F6EECF244321}">
                <p14:modId xmlns:p14="http://schemas.microsoft.com/office/powerpoint/2010/main" val="924113335"/>
              </p:ext>
            </p:extLst>
          </p:nvPr>
        </p:nvGraphicFramePr>
        <p:xfrm>
          <a:off x="1711413" y="1213021"/>
          <a:ext cx="6400800" cy="4114800"/>
        </p:xfrm>
        <a:graphic>
          <a:graphicData uri="http://schemas.openxmlformats.org/drawingml/2006/table">
            <a:tbl>
              <a:tblPr firstRow="1" bandRow="1">
                <a:tableStyleId>{5C22544A-7EE6-4342-B048-85BDC9FD1C3A}</a:tableStyleId>
              </a:tblPr>
              <a:tblGrid>
                <a:gridCol w="3200400"/>
                <a:gridCol w="3200400"/>
              </a:tblGrid>
              <a:tr h="2057400">
                <a:tc>
                  <a:txBody>
                    <a:bodyPr/>
                    <a:lstStyle/>
                    <a:p>
                      <a:pPr algn="ctr"/>
                      <a:r>
                        <a:rPr lang="en-US" sz="2400" b="1" dirty="0" smtClean="0">
                          <a:solidFill>
                            <a:schemeClr val="bg1"/>
                          </a:solidFill>
                        </a:rPr>
                        <a:t>Milk yield</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523C"/>
                    </a:solidFill>
                  </a:tcPr>
                </a:tc>
                <a:tc>
                  <a:txBody>
                    <a:bodyPr/>
                    <a:lstStyle/>
                    <a:p>
                      <a:pPr algn="ctr"/>
                      <a:r>
                        <a:rPr lang="en-US" sz="2400" b="1" dirty="0" smtClean="0">
                          <a:solidFill>
                            <a:schemeClr val="bg1"/>
                          </a:solidFill>
                          <a:latin typeface="+mn-lt"/>
                        </a:rPr>
                        <a:t>Feed intake</a:t>
                      </a:r>
                      <a:endParaRPr lang="en-US" sz="2400" dirty="0">
                        <a:solidFill>
                          <a:srgbClr val="B00000"/>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r>
              <a:tr h="2057400">
                <a:tc>
                  <a:txBody>
                    <a:bodyPr/>
                    <a:lstStyle/>
                    <a:p>
                      <a:pPr algn="ctr"/>
                      <a:r>
                        <a:rPr lang="en-US" sz="2400" b="1" dirty="0" smtClean="0">
                          <a:solidFill>
                            <a:schemeClr val="bg1"/>
                          </a:solidFill>
                          <a:latin typeface="+mn-lt"/>
                        </a:rPr>
                        <a:t>Conformation</a:t>
                      </a:r>
                      <a:endParaRPr lang="en-US" sz="2400" dirty="0">
                        <a:solidFill>
                          <a:srgbClr val="00523C"/>
                        </a:solidFill>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44270"/>
                    </a:solidFill>
                  </a:tcPr>
                </a:tc>
                <a:tc>
                  <a:txBody>
                    <a:bodyPr/>
                    <a:lstStyle/>
                    <a:p>
                      <a:pPr algn="ctr"/>
                      <a:r>
                        <a:rPr lang="en-US" sz="2400" b="1" dirty="0" smtClean="0">
                          <a:solidFill>
                            <a:schemeClr val="bg1"/>
                          </a:solidFill>
                        </a:rPr>
                        <a:t>Greenhouse</a:t>
                      </a:r>
                      <a:r>
                        <a:rPr lang="en-US" sz="2400" b="1" baseline="0" dirty="0" smtClean="0">
                          <a:solidFill>
                            <a:schemeClr val="bg1"/>
                          </a:solidFill>
                        </a:rPr>
                        <a:t> gas emissions</a:t>
                      </a:r>
                      <a:endParaRPr lang="en-US" sz="2400" dirty="0"/>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00000"/>
                    </a:solidFill>
                  </a:tcPr>
                </a:tc>
              </a:tr>
            </a:tbl>
          </a:graphicData>
        </a:graphic>
      </p:graphicFrame>
      <p:sp>
        <p:nvSpPr>
          <p:cNvPr id="16" name="TextBox 15"/>
          <p:cNvSpPr txBox="1"/>
          <p:nvPr/>
        </p:nvSpPr>
        <p:spPr>
          <a:xfrm>
            <a:off x="1902941" y="5717060"/>
            <a:ext cx="6042454" cy="461665"/>
          </a:xfrm>
          <a:prstGeom prst="rect">
            <a:avLst/>
          </a:prstGeom>
          <a:noFill/>
        </p:spPr>
        <p:txBody>
          <a:bodyPr wrap="square" rtlCol="0">
            <a:spAutoFit/>
          </a:bodyPr>
          <a:lstStyle/>
          <a:p>
            <a:pPr algn="ctr"/>
            <a:r>
              <a:rPr lang="en-US" sz="2400" b="1" dirty="0" smtClean="0">
                <a:solidFill>
                  <a:srgbClr val="00523C"/>
                </a:solidFill>
                <a:latin typeface="+mn-lt"/>
              </a:rPr>
              <a:t>Measurement cost</a:t>
            </a:r>
            <a:endParaRPr lang="en-US" sz="2400" b="1" dirty="0">
              <a:solidFill>
                <a:srgbClr val="00523C"/>
              </a:solidFill>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Who pays for new phenotypes?</a:t>
            </a:r>
            <a:endParaRPr lang="en-US" dirty="0"/>
          </a:p>
        </p:txBody>
      </p:sp>
      <p:sp>
        <p:nvSpPr>
          <p:cNvPr id="5" name="Content Placeholder 4"/>
          <p:cNvSpPr>
            <a:spLocks noGrp="1"/>
          </p:cNvSpPr>
          <p:nvPr>
            <p:ph sz="half" idx="1"/>
          </p:nvPr>
        </p:nvSpPr>
        <p:spPr/>
        <p:txBody>
          <a:bodyPr/>
          <a:lstStyle/>
          <a:p>
            <a:r>
              <a:rPr lang="en-GB" dirty="0" smtClean="0"/>
              <a:t>Costs</a:t>
            </a:r>
          </a:p>
          <a:p>
            <a:pPr lvl="1"/>
            <a:r>
              <a:rPr lang="en-GB" dirty="0" err="1" smtClean="0"/>
              <a:t>Labor</a:t>
            </a:r>
            <a:r>
              <a:rPr lang="en-GB" dirty="0" smtClean="0"/>
              <a:t> and materials for </a:t>
            </a:r>
            <a:r>
              <a:rPr lang="en-GB" dirty="0" smtClean="0">
                <a:solidFill>
                  <a:srgbClr val="B00000"/>
                </a:solidFill>
              </a:rPr>
              <a:t>recording</a:t>
            </a:r>
          </a:p>
          <a:p>
            <a:pPr lvl="1">
              <a:spcAft>
                <a:spcPts val="3600"/>
              </a:spcAft>
            </a:pPr>
            <a:r>
              <a:rPr lang="en-GB" dirty="0" smtClean="0"/>
              <a:t>Data transmission, storage, and processing</a:t>
            </a:r>
          </a:p>
          <a:p>
            <a:r>
              <a:rPr lang="en-GB" dirty="0" smtClean="0"/>
              <a:t>Benefits</a:t>
            </a:r>
          </a:p>
          <a:p>
            <a:pPr lvl="1">
              <a:buClr>
                <a:srgbClr val="000000"/>
              </a:buClr>
            </a:pPr>
            <a:r>
              <a:rPr lang="en-GB" dirty="0" smtClean="0">
                <a:solidFill>
                  <a:srgbClr val="B00000"/>
                </a:solidFill>
              </a:rPr>
              <a:t>Farmers</a:t>
            </a:r>
            <a:r>
              <a:rPr lang="en-GB" dirty="0" smtClean="0"/>
              <a:t> provide data and consume services</a:t>
            </a:r>
          </a:p>
          <a:p>
            <a:pPr lvl="1">
              <a:buClr>
                <a:srgbClr val="000000"/>
              </a:buClr>
            </a:pPr>
            <a:r>
              <a:rPr lang="en-GB" dirty="0" err="1" smtClean="0">
                <a:solidFill>
                  <a:srgbClr val="B00000"/>
                </a:solidFill>
              </a:rPr>
              <a:t>Centers</a:t>
            </a:r>
            <a:r>
              <a:rPr lang="en-GB" dirty="0" smtClean="0">
                <a:solidFill>
                  <a:srgbClr val="B00000"/>
                </a:solidFill>
              </a:rPr>
              <a:t> </a:t>
            </a:r>
            <a:r>
              <a:rPr lang="en-GB" dirty="0" smtClean="0"/>
              <a:t>consume data and provide services</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7240" y="1066800"/>
            <a:ext cx="7589520" cy="639762"/>
          </a:xfrm>
        </p:spPr>
        <p:txBody>
          <a:bodyPr/>
          <a:lstStyle/>
          <a:p>
            <a:pPr algn="ctr"/>
            <a:r>
              <a:rPr lang="en-US" dirty="0" smtClean="0"/>
              <a:t>Why do we measure these things?</a:t>
            </a:r>
            <a:endParaRPr lang="en-US" dirty="0"/>
          </a:p>
        </p:txBody>
      </p:sp>
      <p:grpSp>
        <p:nvGrpSpPr>
          <p:cNvPr id="2" name="Group 5"/>
          <p:cNvGrpSpPr>
            <a:grpSpLocks noChangeAspect="1"/>
          </p:cNvGrpSpPr>
          <p:nvPr/>
        </p:nvGrpSpPr>
        <p:grpSpPr>
          <a:xfrm>
            <a:off x="2643446" y="3440197"/>
            <a:ext cx="3857108" cy="2743200"/>
            <a:chOff x="5896858" y="381919"/>
            <a:chExt cx="2571408" cy="1828800"/>
          </a:xfrm>
        </p:grpSpPr>
        <p:pic>
          <p:nvPicPr>
            <p:cNvPr id="7" name="Picture 6" descr="cow minus DNA2.png"/>
            <p:cNvPicPr>
              <a:picLocks noChangeAspect="1"/>
            </p:cNvPicPr>
            <p:nvPr/>
          </p:nvPicPr>
          <p:blipFill>
            <a:blip r:embed="rId2" cstate="screen"/>
            <a:stretch>
              <a:fillRect/>
            </a:stretch>
          </p:blipFill>
          <p:spPr>
            <a:xfrm>
              <a:off x="5896858" y="381919"/>
              <a:ext cx="2571408" cy="1828800"/>
            </a:xfrm>
            <a:prstGeom prst="rect">
              <a:avLst/>
            </a:prstGeom>
            <a:effectLst>
              <a:softEdge rad="63500"/>
            </a:effectLst>
          </p:spPr>
        </p:pic>
        <p:pic>
          <p:nvPicPr>
            <p:cNvPr id="8" name="Picture 11" descr="DNA_orbit_animated"/>
            <p:cNvPicPr>
              <a:picLocks noChangeAspect="1" noChangeArrowheads="1" noCrop="1"/>
            </p:cNvPicPr>
            <p:nvPr/>
          </p:nvPicPr>
          <p:blipFill>
            <a:blip r:embed="rId3" cstate="print"/>
            <a:srcRect/>
            <a:stretch>
              <a:fillRect/>
            </a:stretch>
          </p:blipFill>
          <p:spPr bwMode="auto">
            <a:xfrm rot="12240000" flipH="1">
              <a:off x="6615925" y="565965"/>
              <a:ext cx="502920" cy="88358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farmers do with novel traits?</a:t>
            </a:r>
            <a:endParaRPr lang="en-US" dirty="0"/>
          </a:p>
        </p:txBody>
      </p:sp>
      <p:sp>
        <p:nvSpPr>
          <p:cNvPr id="3" name="Content Placeholder 2"/>
          <p:cNvSpPr>
            <a:spLocks noGrp="1"/>
          </p:cNvSpPr>
          <p:nvPr>
            <p:ph sz="half" idx="1"/>
          </p:nvPr>
        </p:nvSpPr>
        <p:spPr/>
        <p:txBody>
          <a:bodyPr/>
          <a:lstStyle/>
          <a:p>
            <a:pPr>
              <a:spcAft>
                <a:spcPts val="600"/>
              </a:spcAft>
            </a:pPr>
            <a:r>
              <a:rPr lang="en-US" dirty="0" smtClean="0"/>
              <a:t>Put them into a </a:t>
            </a:r>
            <a:r>
              <a:rPr lang="en-US" dirty="0" smtClean="0">
                <a:solidFill>
                  <a:srgbClr val="B00000"/>
                </a:solidFill>
              </a:rPr>
              <a:t>selection index</a:t>
            </a:r>
          </a:p>
          <a:p>
            <a:pPr lvl="1">
              <a:spcAft>
                <a:spcPts val="3600"/>
              </a:spcAft>
            </a:pPr>
            <a:r>
              <a:rPr lang="en-US" dirty="0" smtClean="0"/>
              <a:t>Correlated traits are helpful</a:t>
            </a:r>
          </a:p>
          <a:p>
            <a:pPr>
              <a:spcAft>
                <a:spcPts val="600"/>
              </a:spcAft>
            </a:pPr>
            <a:r>
              <a:rPr lang="en-US" dirty="0" smtClean="0"/>
              <a:t>Apply selection for a </a:t>
            </a:r>
            <a:r>
              <a:rPr lang="en-US" dirty="0" smtClean="0">
                <a:solidFill>
                  <a:srgbClr val="B00000"/>
                </a:solidFill>
              </a:rPr>
              <a:t>long time</a:t>
            </a:r>
          </a:p>
          <a:p>
            <a:pPr lvl="1">
              <a:spcAft>
                <a:spcPts val="3600"/>
              </a:spcAft>
            </a:pPr>
            <a:r>
              <a:rPr lang="en-US" dirty="0" smtClean="0"/>
              <a:t>No shortcuts</a:t>
            </a:r>
          </a:p>
          <a:p>
            <a:pPr>
              <a:spcAft>
                <a:spcPts val="600"/>
              </a:spcAft>
            </a:pPr>
            <a:r>
              <a:rPr lang="en-US" dirty="0" smtClean="0"/>
              <a:t>Collec</a:t>
            </a:r>
            <a:r>
              <a:rPr lang="en-US" dirty="0" smtClean="0">
                <a:solidFill>
                  <a:srgbClr val="000000"/>
                </a:solidFill>
              </a:rPr>
              <a:t>t phenotypes on </a:t>
            </a:r>
            <a:r>
              <a:rPr lang="en-US" dirty="0" smtClean="0">
                <a:solidFill>
                  <a:srgbClr val="B00000"/>
                </a:solidFill>
              </a:rPr>
              <a:t>many daughters</a:t>
            </a:r>
          </a:p>
          <a:p>
            <a:pPr lvl="1">
              <a:spcAft>
                <a:spcPts val="600"/>
              </a:spcAft>
            </a:pPr>
            <a:r>
              <a:rPr lang="en-US" dirty="0" smtClean="0"/>
              <a:t>Repeated records of limited value</a:t>
            </a:r>
          </a:p>
          <a:p>
            <a:pPr lvl="1">
              <a:spcAft>
                <a:spcPts val="3000"/>
              </a:spcAft>
            </a:pPr>
            <a:r>
              <a:rPr lang="en-US" dirty="0" smtClean="0"/>
              <a:t>Genomics can increase accuracy</a:t>
            </a:r>
            <a:endParaRPr lang="en-US" dirty="0">
              <a:solidFill>
                <a:srgbClr val="B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8.png" descr="ADCG_screenshot.png"/>
          <p:cNvPicPr>
            <a:picLocks noChangeAspect="1"/>
          </p:cNvPicPr>
          <p:nvPr/>
        </p:nvPicPr>
        <p:blipFill>
          <a:blip r:embed="rId3" cstate="print">
            <a:extLst/>
          </a:blip>
          <a:srcRect b="22692"/>
          <a:stretch>
            <a:fillRect/>
          </a:stretch>
        </p:blipFill>
        <p:spPr>
          <a:xfrm>
            <a:off x="4139927" y="1168147"/>
            <a:ext cx="4687054" cy="1691640"/>
          </a:xfrm>
          <a:prstGeom prst="rect">
            <a:avLst/>
          </a:prstGeom>
          <a:noFill/>
          <a:ln>
            <a:noFill/>
          </a:ln>
        </p:spPr>
      </p:pic>
      <p:sp>
        <p:nvSpPr>
          <p:cNvPr id="2" name="Title 1"/>
          <p:cNvSpPr>
            <a:spLocks noGrp="1"/>
          </p:cNvSpPr>
          <p:nvPr>
            <p:ph type="title"/>
          </p:nvPr>
        </p:nvSpPr>
        <p:spPr/>
        <p:txBody>
          <a:bodyPr/>
          <a:lstStyle/>
          <a:p>
            <a:r>
              <a:rPr lang="en-US" smtClean="0"/>
              <a:t>What do U.S. dairy farmers want?</a:t>
            </a:r>
            <a:endParaRPr lang="en-US" dirty="0"/>
          </a:p>
        </p:txBody>
      </p:sp>
      <p:sp>
        <p:nvSpPr>
          <p:cNvPr id="3" name="Content Placeholder 2"/>
          <p:cNvSpPr>
            <a:spLocks noGrp="1"/>
          </p:cNvSpPr>
          <p:nvPr>
            <p:ph sz="half" idx="1"/>
          </p:nvPr>
        </p:nvSpPr>
        <p:spPr>
          <a:xfrm>
            <a:off x="457200" y="1234440"/>
            <a:ext cx="8229600" cy="5029200"/>
          </a:xfrm>
        </p:spPr>
        <p:txBody>
          <a:bodyPr/>
          <a:lstStyle/>
          <a:p>
            <a:pPr lvl="0">
              <a:spcAft>
                <a:spcPts val="0"/>
              </a:spcAft>
            </a:pPr>
            <a:r>
              <a:rPr lang="en-US" dirty="0" smtClean="0"/>
              <a:t>National workshop</a:t>
            </a:r>
          </a:p>
          <a:p>
            <a:pPr lvl="0">
              <a:buNone/>
            </a:pPr>
            <a:r>
              <a:rPr lang="en-US" dirty="0" smtClean="0">
                <a:solidFill>
                  <a:srgbClr val="244270"/>
                </a:solidFill>
                <a:sym typeface="Arial"/>
              </a:rPr>
              <a:t>	(Tempe, AZ)</a:t>
            </a:r>
          </a:p>
          <a:p>
            <a:pPr lvl="1">
              <a:spcAft>
                <a:spcPts val="0"/>
              </a:spcAft>
            </a:pPr>
            <a:r>
              <a:rPr lang="en-US" dirty="0" smtClean="0"/>
              <a:t>Producers, industry, </a:t>
            </a:r>
          </a:p>
          <a:p>
            <a:pPr lvl="1">
              <a:spcAft>
                <a:spcPts val="3600"/>
              </a:spcAft>
              <a:buNone/>
            </a:pPr>
            <a:r>
              <a:rPr lang="en-US" dirty="0" smtClean="0"/>
              <a:t>	academia, government</a:t>
            </a:r>
            <a:endParaRPr lang="en-US" dirty="0" smtClean="0">
              <a:sym typeface="Arial"/>
            </a:endParaRPr>
          </a:p>
          <a:p>
            <a:pPr lvl="0">
              <a:spcAft>
                <a:spcPts val="600"/>
              </a:spcAft>
            </a:pPr>
            <a:r>
              <a:rPr lang="en-US" dirty="0" smtClean="0"/>
              <a:t>Farmers want new tools</a:t>
            </a:r>
            <a:endParaRPr lang="en-US" dirty="0" smtClean="0">
              <a:sym typeface="Arial"/>
            </a:endParaRPr>
          </a:p>
          <a:p>
            <a:pPr lvl="1">
              <a:spcAft>
                <a:spcPts val="600"/>
              </a:spcAft>
            </a:pPr>
            <a:r>
              <a:rPr lang="en-US" dirty="0" smtClean="0"/>
              <a:t>Additional traits </a:t>
            </a:r>
            <a:r>
              <a:rPr lang="en-US" dirty="0" smtClean="0">
                <a:solidFill>
                  <a:srgbClr val="244270"/>
                </a:solidFill>
              </a:rPr>
              <a:t>(novel phenotypes)</a:t>
            </a:r>
            <a:endParaRPr lang="en-US" dirty="0" smtClean="0">
              <a:solidFill>
                <a:srgbClr val="244270"/>
              </a:solidFill>
              <a:sym typeface="Arial"/>
            </a:endParaRPr>
          </a:p>
          <a:p>
            <a:pPr lvl="1">
              <a:spcAft>
                <a:spcPts val="3600"/>
              </a:spcAft>
            </a:pPr>
            <a:r>
              <a:rPr lang="en-US" dirty="0" smtClean="0"/>
              <a:t>Better management tools</a:t>
            </a:r>
            <a:endParaRPr lang="en-US" dirty="0" smtClean="0">
              <a:sym typeface="Arial"/>
            </a:endParaRPr>
          </a:p>
          <a:p>
            <a:pPr lvl="0"/>
            <a:r>
              <a:rPr lang="en-US" dirty="0" smtClean="0">
                <a:solidFill>
                  <a:srgbClr val="B00000"/>
                </a:solidFill>
              </a:rPr>
              <a:t>Foot health</a:t>
            </a:r>
            <a:r>
              <a:rPr lang="en-US" dirty="0" smtClean="0"/>
              <a:t> and </a:t>
            </a:r>
            <a:r>
              <a:rPr lang="en-US" dirty="0" smtClean="0">
                <a:solidFill>
                  <a:srgbClr val="B00000"/>
                </a:solidFill>
              </a:rPr>
              <a:t>feed efficiency </a:t>
            </a:r>
            <a:r>
              <a:rPr lang="en-US" dirty="0" smtClean="0"/>
              <a:t>of greatest interest</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Cow livability</a:t>
            </a:r>
            <a:endParaRPr lang="en-US" dirty="0"/>
          </a:p>
        </p:txBody>
      </p:sp>
      <p:sp>
        <p:nvSpPr>
          <p:cNvPr id="3" name="Content Placeholder 2"/>
          <p:cNvSpPr>
            <a:spLocks noGrp="1"/>
          </p:cNvSpPr>
          <p:nvPr>
            <p:ph sz="half" idx="1"/>
          </p:nvPr>
        </p:nvSpPr>
        <p:spPr/>
        <p:txBody>
          <a:bodyPr/>
          <a:lstStyle/>
          <a:p>
            <a:r>
              <a:rPr lang="en-US" dirty="0" smtClean="0"/>
              <a:t>Genetic evaluations for cow livability were introduced in August 2016</a:t>
            </a:r>
          </a:p>
          <a:p>
            <a:r>
              <a:rPr lang="en-US" dirty="0" smtClean="0"/>
              <a:t>Measures a cow’s ability to stay alive on the farm</a:t>
            </a:r>
          </a:p>
          <a:p>
            <a:pPr lvl="1"/>
            <a:r>
              <a:rPr lang="en-US" dirty="0" smtClean="0"/>
              <a:t>Cows that die on the farm are </a:t>
            </a:r>
            <a:r>
              <a:rPr lang="en-US" dirty="0" smtClean="0">
                <a:solidFill>
                  <a:srgbClr val="B00000"/>
                </a:solidFill>
              </a:rPr>
              <a:t>losses</a:t>
            </a:r>
            <a:r>
              <a:rPr lang="en-US" dirty="0" smtClean="0"/>
              <a:t> to farmers</a:t>
            </a:r>
          </a:p>
          <a:p>
            <a:r>
              <a:rPr lang="en-US" dirty="0"/>
              <a:t>Receives </a:t>
            </a:r>
            <a:r>
              <a:rPr lang="en-US" dirty="0">
                <a:solidFill>
                  <a:srgbClr val="B00000"/>
                </a:solidFill>
              </a:rPr>
              <a:t>7.4%</a:t>
            </a:r>
            <a:r>
              <a:rPr lang="en-US" dirty="0"/>
              <a:t> of emphasis in 2017 net merit</a:t>
            </a:r>
          </a:p>
        </p:txBody>
      </p:sp>
    </p:spTree>
    <p:extLst>
      <p:ext uri="{BB962C8B-B14F-4D97-AF65-F5344CB8AC3E}">
        <p14:creationId xmlns:p14="http://schemas.microsoft.com/office/powerpoint/2010/main" val="26726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84775"/>
          </a:xfrm>
        </p:spPr>
        <p:txBody>
          <a:bodyPr/>
          <a:lstStyle/>
          <a:p>
            <a:r>
              <a:rPr lang="en-US" dirty="0" smtClean="0"/>
              <a:t>Genetic trend for livability – all breeds</a:t>
            </a:r>
            <a:endParaRPr lang="en-US" dirty="0"/>
          </a:p>
        </p:txBody>
      </p:sp>
      <p:pic>
        <p:nvPicPr>
          <p:cNvPr id="3" name="Chart 1" descr="image002"/>
          <p:cNvPicPr>
            <a:picLocks noChangeAspect="1" noChangeArrowheads="1"/>
          </p:cNvPicPr>
          <p:nvPr/>
        </p:nvPicPr>
        <p:blipFill>
          <a:blip r:embed="rId2" cstate="print"/>
          <a:srcRect/>
          <a:stretch>
            <a:fillRect/>
          </a:stretch>
        </p:blipFill>
        <p:spPr bwMode="auto">
          <a:xfrm>
            <a:off x="803190" y="986900"/>
            <a:ext cx="7389340" cy="5311088"/>
          </a:xfrm>
          <a:prstGeom prst="rect">
            <a:avLst/>
          </a:prstGeom>
          <a:noFill/>
          <a:ln w="9525">
            <a:noFill/>
            <a:miter lim="800000"/>
            <a:headEnd/>
            <a:tailEnd/>
          </a:ln>
        </p:spPr>
      </p:pic>
      <p:sp>
        <p:nvSpPr>
          <p:cNvPr id="5" name="Rectangle 4"/>
          <p:cNvSpPr/>
          <p:nvPr/>
        </p:nvSpPr>
        <p:spPr>
          <a:xfrm>
            <a:off x="803190" y="6297988"/>
            <a:ext cx="7389340" cy="276999"/>
          </a:xfrm>
          <a:prstGeom prst="rect">
            <a:avLst/>
          </a:prstGeom>
        </p:spPr>
        <p:txBody>
          <a:bodyPr wrap="square">
            <a:spAutoFit/>
          </a:bodyPr>
          <a:lstStyle/>
          <a:p>
            <a:r>
              <a:rPr lang="en-US" sz="1200" b="1" i="1" dirty="0" smtClean="0">
                <a:solidFill>
                  <a:srgbClr val="00503E"/>
                </a:solidFill>
              </a:rPr>
              <a:t>Source: </a:t>
            </a:r>
            <a:r>
              <a:rPr lang="en-US" sz="1200" b="1" dirty="0">
                <a:solidFill>
                  <a:srgbClr val="00503E"/>
                </a:solidFill>
              </a:rPr>
              <a:t>https://</a:t>
            </a:r>
            <a:r>
              <a:rPr lang="en-US" sz="1200" b="1" dirty="0" err="1">
                <a:solidFill>
                  <a:srgbClr val="00503E"/>
                </a:solidFill>
              </a:rPr>
              <a:t>aipl.arsusda.gov</a:t>
            </a:r>
            <a:r>
              <a:rPr lang="en-US" sz="1200" b="1" dirty="0">
                <a:solidFill>
                  <a:srgbClr val="00503E"/>
                </a:solidFill>
              </a:rPr>
              <a:t>/publish/presentations/MISC16/Interbull2016_vanraden.pptx</a:t>
            </a:r>
          </a:p>
        </p:txBody>
      </p:sp>
    </p:spTree>
    <p:extLst>
      <p:ext uri="{BB962C8B-B14F-4D97-AF65-F5344CB8AC3E}">
        <p14:creationId xmlns:p14="http://schemas.microsoft.com/office/powerpoint/2010/main" val="25536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400" dirty="0" smtClean="0"/>
              <a:t>Correlations of livability with other traits</a:t>
            </a:r>
            <a:endParaRPr lang="en-US" sz="2500" dirty="0">
              <a:solidFill>
                <a:srgbClr val="00FFFF"/>
              </a:solidFill>
            </a:endParaRPr>
          </a:p>
        </p:txBody>
      </p:sp>
      <p:graphicFrame>
        <p:nvGraphicFramePr>
          <p:cNvPr id="5" name="Content Placeholder 3"/>
          <p:cNvGraphicFramePr>
            <a:graphicFrameLocks noGrp="1"/>
          </p:cNvGraphicFramePr>
          <p:nvPr>
            <p:ph sz="half" idx="1"/>
            <p:extLst>
              <p:ext uri="{D42A27DB-BD31-4B8C-83A1-F6EECF244321}">
                <p14:modId xmlns:p14="http://schemas.microsoft.com/office/powerpoint/2010/main" val="101495461"/>
              </p:ext>
            </p:extLst>
          </p:nvPr>
        </p:nvGraphicFramePr>
        <p:xfrm>
          <a:off x="457200" y="2038268"/>
          <a:ext cx="8228348" cy="4064000"/>
        </p:xfrm>
        <a:graphic>
          <a:graphicData uri="http://schemas.openxmlformats.org/drawingml/2006/table">
            <a:tbl>
              <a:tblPr firstRow="1" bandRow="1">
                <a:tableStyleId>{2D5ABB26-0587-4C30-8999-92F81FD0307C}</a:tableStyleId>
              </a:tblPr>
              <a:tblGrid>
                <a:gridCol w="3481707"/>
                <a:gridCol w="2831043"/>
                <a:gridCol w="1915598"/>
              </a:tblGrid>
              <a:tr h="370840">
                <a:tc>
                  <a:txBody>
                    <a:bodyPr/>
                    <a:lstStyle/>
                    <a:p>
                      <a:pPr>
                        <a:lnSpc>
                          <a:spcPts val="3200"/>
                        </a:lnSpc>
                      </a:pPr>
                      <a:r>
                        <a:rPr lang="en-US" sz="2800" b="1" dirty="0" smtClean="0">
                          <a:solidFill>
                            <a:schemeClr val="tx1"/>
                          </a:solidFill>
                          <a:latin typeface="Calibri" pitchFamily="34" charset="0"/>
                        </a:rPr>
                        <a:t>Trait</a:t>
                      </a:r>
                      <a:endParaRPr lang="en-US" sz="2800" b="1" dirty="0">
                        <a:solidFill>
                          <a:schemeClr val="tx1"/>
                        </a:solidFill>
                        <a:latin typeface="Calibri" pitchFamily="34" charset="0"/>
                      </a:endParaRPr>
                    </a:p>
                  </a:txBody>
                  <a:tcPr marL="0" marR="0" marT="0" marB="0"/>
                </a:tc>
                <a:tc>
                  <a:txBody>
                    <a:bodyPr/>
                    <a:lstStyle/>
                    <a:p>
                      <a:pPr algn="ctr">
                        <a:lnSpc>
                          <a:spcPts val="3200"/>
                        </a:lnSpc>
                      </a:pPr>
                      <a:r>
                        <a:rPr lang="en-US" sz="2800" b="1" dirty="0" smtClean="0">
                          <a:solidFill>
                            <a:srgbClr val="000000"/>
                          </a:solidFill>
                          <a:latin typeface="Calibri" pitchFamily="34" charset="0"/>
                        </a:rPr>
                        <a:t>Holstein</a:t>
                      </a:r>
                      <a:endParaRPr lang="en-US" sz="2800" b="1" dirty="0">
                        <a:solidFill>
                          <a:srgbClr val="000000"/>
                        </a:solidFill>
                        <a:latin typeface="Calibri" pitchFamily="34" charset="0"/>
                      </a:endParaRPr>
                    </a:p>
                  </a:txBody>
                  <a:tcPr marL="0" marR="0" marT="0" marB="0"/>
                </a:tc>
                <a:tc>
                  <a:txBody>
                    <a:bodyPr/>
                    <a:lstStyle/>
                    <a:p>
                      <a:pPr algn="ctr">
                        <a:lnSpc>
                          <a:spcPts val="3200"/>
                        </a:lnSpc>
                      </a:pPr>
                      <a:r>
                        <a:rPr lang="en-US" sz="2800" b="1" dirty="0" smtClean="0">
                          <a:solidFill>
                            <a:srgbClr val="000000"/>
                          </a:solidFill>
                          <a:latin typeface="Calibri" pitchFamily="34" charset="0"/>
                        </a:rPr>
                        <a:t>Jersey</a:t>
                      </a:r>
                      <a:endParaRPr lang="en-US" sz="2800" b="1" dirty="0">
                        <a:solidFill>
                          <a:srgbClr val="000000"/>
                        </a:solidFill>
                        <a:latin typeface="Calibri" pitchFamily="34" charset="0"/>
                      </a:endParaRPr>
                    </a:p>
                  </a:txBody>
                  <a:tcPr marL="0" marR="0" marT="0" marB="0"/>
                </a:tc>
              </a:tr>
              <a:tr h="370840">
                <a:tc>
                  <a:txBody>
                    <a:bodyPr/>
                    <a:lstStyle/>
                    <a:p>
                      <a:pPr>
                        <a:lnSpc>
                          <a:spcPts val="3200"/>
                        </a:lnSpc>
                      </a:pPr>
                      <a:r>
                        <a:rPr lang="en-US" sz="2800" b="1" dirty="0" smtClean="0">
                          <a:solidFill>
                            <a:srgbClr val="00523C"/>
                          </a:solidFill>
                          <a:latin typeface="Calibri" pitchFamily="34" charset="0"/>
                        </a:rPr>
                        <a:t>Milk</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0.09</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spc="200" baseline="0" dirty="0" smtClean="0">
                          <a:solidFill>
                            <a:srgbClr val="244270"/>
                          </a:solidFill>
                          <a:latin typeface="Calibri"/>
                        </a:rPr>
                        <a:t>–</a:t>
                      </a:r>
                      <a:r>
                        <a:rPr lang="en-US" sz="2800" b="1" dirty="0" smtClean="0">
                          <a:solidFill>
                            <a:srgbClr val="244270"/>
                          </a:solidFill>
                          <a:latin typeface="Calibri" pitchFamily="34" charset="0"/>
                        </a:rPr>
                        <a:t>0.08</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Fat</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0.21</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dirty="0" smtClean="0">
                          <a:solidFill>
                            <a:srgbClr val="244270"/>
                          </a:solidFill>
                          <a:latin typeface="Calibri" pitchFamily="34" charset="0"/>
                        </a:rPr>
                        <a:t>0.01</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Protein</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0.16</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spc="200" baseline="0" dirty="0" smtClean="0">
                          <a:solidFill>
                            <a:srgbClr val="244270"/>
                          </a:solidFill>
                          <a:latin typeface="Calibri"/>
                        </a:rPr>
                        <a:t>–</a:t>
                      </a:r>
                      <a:r>
                        <a:rPr lang="en-US" sz="2800" b="1" dirty="0" smtClean="0">
                          <a:solidFill>
                            <a:srgbClr val="244270"/>
                          </a:solidFill>
                          <a:latin typeface="Calibri" pitchFamily="34" charset="0"/>
                        </a:rPr>
                        <a:t>0.01</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Productive Life</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0.70</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dirty="0" smtClean="0">
                          <a:solidFill>
                            <a:srgbClr val="244270"/>
                          </a:solidFill>
                          <a:latin typeface="Calibri" pitchFamily="34" charset="0"/>
                        </a:rPr>
                        <a:t>0.54</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SCS</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spc="200" baseline="0" dirty="0" smtClean="0">
                          <a:solidFill>
                            <a:srgbClr val="244270"/>
                          </a:solidFill>
                          <a:latin typeface="Calibri"/>
                        </a:rPr>
                        <a:t>–</a:t>
                      </a:r>
                      <a:r>
                        <a:rPr lang="en-US" sz="2800" b="1" dirty="0" smtClean="0">
                          <a:solidFill>
                            <a:srgbClr val="244270"/>
                          </a:solidFill>
                          <a:latin typeface="Calibri"/>
                        </a:rPr>
                        <a:t>0.28</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spc="200" baseline="0" dirty="0" smtClean="0">
                          <a:solidFill>
                            <a:srgbClr val="244270"/>
                          </a:solidFill>
                          <a:latin typeface="Calibri"/>
                        </a:rPr>
                        <a:t>–</a:t>
                      </a:r>
                      <a:r>
                        <a:rPr lang="en-US" sz="2800" b="1" spc="0" baseline="0" dirty="0" smtClean="0">
                          <a:solidFill>
                            <a:srgbClr val="244270"/>
                          </a:solidFill>
                          <a:latin typeface="Calibri"/>
                        </a:rPr>
                        <a:t>0.07</a:t>
                      </a:r>
                      <a:endParaRPr lang="en-US" sz="2800" b="1" spc="0" baseline="0"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err="1" smtClean="0">
                          <a:solidFill>
                            <a:srgbClr val="00523C"/>
                          </a:solidFill>
                          <a:latin typeface="Calibri" pitchFamily="34" charset="0"/>
                        </a:rPr>
                        <a:t>Dtr</a:t>
                      </a:r>
                      <a:r>
                        <a:rPr lang="en-US" sz="2800" b="1" dirty="0" smtClean="0">
                          <a:solidFill>
                            <a:srgbClr val="00523C"/>
                          </a:solidFill>
                          <a:latin typeface="Calibri" pitchFamily="34" charset="0"/>
                        </a:rPr>
                        <a:t> Pregnancy Rate</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0.40</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dirty="0" smtClean="0">
                          <a:solidFill>
                            <a:srgbClr val="244270"/>
                          </a:solidFill>
                          <a:latin typeface="Calibri" pitchFamily="34" charset="0"/>
                        </a:rPr>
                        <a:t>0.54</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Cow Concept. Rate</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0.40</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dirty="0" smtClean="0">
                          <a:solidFill>
                            <a:srgbClr val="244270"/>
                          </a:solidFill>
                          <a:latin typeface="Calibri" pitchFamily="34" charset="0"/>
                        </a:rPr>
                        <a:t>0.33</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Heifer Conc.</a:t>
                      </a:r>
                      <a:r>
                        <a:rPr lang="en-US" sz="2800" b="1" baseline="0" dirty="0" smtClean="0">
                          <a:solidFill>
                            <a:srgbClr val="00523C"/>
                          </a:solidFill>
                          <a:latin typeface="Calibri" pitchFamily="34" charset="0"/>
                        </a:rPr>
                        <a:t> </a:t>
                      </a:r>
                      <a:r>
                        <a:rPr lang="en-US" sz="2800" b="1" dirty="0" smtClean="0">
                          <a:solidFill>
                            <a:srgbClr val="00523C"/>
                          </a:solidFill>
                          <a:latin typeface="Calibri" pitchFamily="34" charset="0"/>
                        </a:rPr>
                        <a:t>Rate</a:t>
                      </a:r>
                      <a:endParaRPr lang="en-US" sz="2800" b="1" dirty="0">
                        <a:solidFill>
                          <a:srgbClr val="00523C"/>
                        </a:solidFill>
                        <a:latin typeface="Calibri" pitchFamily="34" charset="0"/>
                      </a:endParaRPr>
                    </a:p>
                  </a:txBody>
                  <a:tcPr marL="0" marR="0" marT="0" marB="0"/>
                </a:tc>
                <a:tc>
                  <a:txBody>
                    <a:bodyPr/>
                    <a:lstStyle/>
                    <a:p>
                      <a:pPr algn="r">
                        <a:lnSpc>
                          <a:spcPts val="3200"/>
                        </a:lnSpc>
                      </a:pPr>
                      <a:r>
                        <a:rPr lang="en-US" sz="2800" b="1" dirty="0" smtClean="0">
                          <a:solidFill>
                            <a:srgbClr val="244270"/>
                          </a:solidFill>
                          <a:latin typeface="Calibri" pitchFamily="34" charset="0"/>
                        </a:rPr>
                        <a:t>0.28</a:t>
                      </a:r>
                      <a:endParaRPr lang="en-US" sz="2800" b="1" dirty="0">
                        <a:solidFill>
                          <a:srgbClr val="244270"/>
                        </a:solidFill>
                        <a:latin typeface="Calibri" pitchFamily="34" charset="0"/>
                      </a:endParaRPr>
                    </a:p>
                  </a:txBody>
                  <a:tcPr marL="0" marR="1626344" marT="0" marB="0"/>
                </a:tc>
                <a:tc>
                  <a:txBody>
                    <a:bodyPr/>
                    <a:lstStyle/>
                    <a:p>
                      <a:pPr algn="r">
                        <a:lnSpc>
                          <a:spcPts val="3200"/>
                        </a:lnSpc>
                      </a:pPr>
                      <a:r>
                        <a:rPr lang="en-US" sz="2800" b="1" dirty="0" smtClean="0">
                          <a:solidFill>
                            <a:srgbClr val="244270"/>
                          </a:solidFill>
                          <a:latin typeface="Calibri" pitchFamily="34" charset="0"/>
                        </a:rPr>
                        <a:t>0.32</a:t>
                      </a:r>
                      <a:endParaRPr lang="en-US" sz="2800" b="1" dirty="0">
                        <a:solidFill>
                          <a:srgbClr val="244270"/>
                        </a:solidFill>
                        <a:latin typeface="Calibri" pitchFamily="34" charset="0"/>
                      </a:endParaRPr>
                    </a:p>
                  </a:txBody>
                  <a:tcPr marL="0" marR="596326" marT="0" marB="0"/>
                </a:tc>
              </a:tr>
              <a:tr h="370840">
                <a:tc>
                  <a:txBody>
                    <a:bodyPr/>
                    <a:lstStyle/>
                    <a:p>
                      <a:pPr>
                        <a:lnSpc>
                          <a:spcPts val="3200"/>
                        </a:lnSpc>
                      </a:pPr>
                      <a:r>
                        <a:rPr lang="en-US" sz="2800" b="1" dirty="0" smtClean="0">
                          <a:solidFill>
                            <a:srgbClr val="00523C"/>
                          </a:solidFill>
                          <a:latin typeface="Calibri" pitchFamily="34" charset="0"/>
                        </a:rPr>
                        <a:t>Bulls (no.)</a:t>
                      </a:r>
                      <a:endParaRPr lang="en-US" sz="2800" b="1" dirty="0">
                        <a:solidFill>
                          <a:srgbClr val="00523C"/>
                        </a:solidFill>
                        <a:latin typeface="Calibri" pitchFamily="34" charset="0"/>
                      </a:endParaRPr>
                    </a:p>
                  </a:txBody>
                  <a:tcPr marL="0" marR="0" marT="0" marB="0"/>
                </a:tc>
                <a:tc>
                  <a:txBody>
                    <a:bodyPr/>
                    <a:lstStyle/>
                    <a:p>
                      <a:pPr algn="ctr">
                        <a:lnSpc>
                          <a:spcPts val="3200"/>
                        </a:lnSpc>
                      </a:pPr>
                      <a:r>
                        <a:rPr lang="en-US" sz="2800" b="1" dirty="0" smtClean="0">
                          <a:solidFill>
                            <a:srgbClr val="B00000"/>
                          </a:solidFill>
                          <a:latin typeface="Calibri" pitchFamily="34" charset="0"/>
                        </a:rPr>
                        <a:t>45,840</a:t>
                      </a:r>
                      <a:endParaRPr lang="en-US" sz="2800" b="1" dirty="0">
                        <a:solidFill>
                          <a:srgbClr val="B00000"/>
                        </a:solidFill>
                        <a:latin typeface="Calibri" pitchFamily="34" charset="0"/>
                      </a:endParaRPr>
                    </a:p>
                  </a:txBody>
                  <a:tcPr marL="0" marR="0" marT="0" marB="0"/>
                </a:tc>
                <a:tc>
                  <a:txBody>
                    <a:bodyPr/>
                    <a:lstStyle/>
                    <a:p>
                      <a:pPr algn="ctr">
                        <a:lnSpc>
                          <a:spcPts val="3200"/>
                        </a:lnSpc>
                      </a:pPr>
                      <a:r>
                        <a:rPr lang="en-US" sz="2800" b="1" dirty="0" smtClean="0">
                          <a:solidFill>
                            <a:srgbClr val="B00000"/>
                          </a:solidFill>
                          <a:latin typeface="Calibri" pitchFamily="34" charset="0"/>
                        </a:rPr>
                        <a:t>3,893</a:t>
                      </a:r>
                      <a:endParaRPr lang="en-US" sz="2800" b="1" dirty="0">
                        <a:solidFill>
                          <a:srgbClr val="B00000"/>
                        </a:solidFill>
                        <a:latin typeface="Calibri" pitchFamily="34" charset="0"/>
                      </a:endParaRPr>
                    </a:p>
                  </a:txBody>
                  <a:tcPr marL="0" marR="0" marT="0" marB="0"/>
                </a:tc>
              </a:tr>
            </a:tbl>
          </a:graphicData>
        </a:graphic>
      </p:graphicFrame>
      <p:sp>
        <p:nvSpPr>
          <p:cNvPr id="2" name="Rectangle 1"/>
          <p:cNvSpPr/>
          <p:nvPr/>
        </p:nvSpPr>
        <p:spPr>
          <a:xfrm>
            <a:off x="197707" y="990250"/>
            <a:ext cx="8699157" cy="954107"/>
          </a:xfrm>
          <a:prstGeom prst="rect">
            <a:avLst/>
          </a:prstGeom>
        </p:spPr>
        <p:txBody>
          <a:bodyPr wrap="square">
            <a:spAutoFit/>
          </a:bodyPr>
          <a:lstStyle/>
          <a:p>
            <a:r>
              <a:rPr lang="en-US" sz="2800" b="1" dirty="0">
                <a:solidFill>
                  <a:srgbClr val="244270"/>
                </a:solidFill>
              </a:rPr>
              <a:t>Bull minimums: </a:t>
            </a:r>
            <a:br>
              <a:rPr lang="en-US" sz="2800" b="1" dirty="0">
                <a:solidFill>
                  <a:srgbClr val="244270"/>
                </a:solidFill>
              </a:rPr>
            </a:br>
            <a:r>
              <a:rPr lang="en-US" sz="2800" b="1" dirty="0">
                <a:solidFill>
                  <a:srgbClr val="244270"/>
                </a:solidFill>
              </a:rPr>
              <a:t>1990 birth year,</a:t>
            </a:r>
            <a:r>
              <a:rPr lang="en-US" sz="2800" b="1" dirty="0">
                <a:solidFill>
                  <a:srgbClr val="244270"/>
                </a:solidFill>
                <a:sym typeface="SymbolProp BT"/>
              </a:rPr>
              <a:t> 50 daughters, 0.50 reliability for PTA </a:t>
            </a:r>
            <a:r>
              <a:rPr lang="en-US" sz="2800" b="1" dirty="0" smtClean="0">
                <a:solidFill>
                  <a:srgbClr val="244270"/>
                </a:solidFill>
                <a:sym typeface="SymbolProp BT"/>
              </a:rPr>
              <a:t>LIV</a:t>
            </a:r>
            <a:endParaRPr lang="en-US" sz="2800" b="1" dirty="0">
              <a:solidFill>
                <a:srgbClr val="244270"/>
              </a:solidFill>
            </a:endParaRPr>
          </a:p>
        </p:txBody>
      </p:sp>
      <p:sp>
        <p:nvSpPr>
          <p:cNvPr id="6" name="Rectangle 5"/>
          <p:cNvSpPr/>
          <p:nvPr/>
        </p:nvSpPr>
        <p:spPr>
          <a:xfrm>
            <a:off x="457200" y="6310345"/>
            <a:ext cx="7389340" cy="276999"/>
          </a:xfrm>
          <a:prstGeom prst="rect">
            <a:avLst/>
          </a:prstGeom>
        </p:spPr>
        <p:txBody>
          <a:bodyPr wrap="square">
            <a:spAutoFit/>
          </a:bodyPr>
          <a:lstStyle/>
          <a:p>
            <a:r>
              <a:rPr lang="en-US" sz="1200" b="1" i="1" dirty="0" smtClean="0">
                <a:solidFill>
                  <a:srgbClr val="00503E"/>
                </a:solidFill>
              </a:rPr>
              <a:t>Source: </a:t>
            </a:r>
            <a:r>
              <a:rPr lang="en-US" sz="1200" b="1" dirty="0">
                <a:solidFill>
                  <a:srgbClr val="00503E"/>
                </a:solidFill>
              </a:rPr>
              <a:t>https://</a:t>
            </a:r>
            <a:r>
              <a:rPr lang="en-US" sz="1200" b="1" dirty="0" err="1">
                <a:solidFill>
                  <a:srgbClr val="00503E"/>
                </a:solidFill>
              </a:rPr>
              <a:t>aipl.arsusda.gov</a:t>
            </a:r>
            <a:r>
              <a:rPr lang="en-US" sz="1200" b="1" dirty="0">
                <a:solidFill>
                  <a:srgbClr val="00503E"/>
                </a:solidFill>
              </a:rPr>
              <a:t>/publish/presentations/MISC16/Interbull2016_vanraden.pptx</a:t>
            </a:r>
          </a:p>
        </p:txBody>
      </p:sp>
    </p:spTree>
    <p:extLst>
      <p:ext uri="{BB962C8B-B14F-4D97-AF65-F5344CB8AC3E}">
        <p14:creationId xmlns:p14="http://schemas.microsoft.com/office/powerpoint/2010/main" val="31665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 Russian dairy farmers want?</a:t>
            </a:r>
            <a:endParaRPr lang="en-US" dirty="0"/>
          </a:p>
        </p:txBody>
      </p:sp>
      <p:sp>
        <p:nvSpPr>
          <p:cNvPr id="3" name="Content Placeholder 2"/>
          <p:cNvSpPr>
            <a:spLocks noGrp="1"/>
          </p:cNvSpPr>
          <p:nvPr>
            <p:ph sz="half" idx="1"/>
          </p:nvPr>
        </p:nvSpPr>
        <p:spPr/>
        <p:txBody>
          <a:bodyPr/>
          <a:lstStyle/>
          <a:p>
            <a:pPr lvl="0">
              <a:spcAft>
                <a:spcPts val="3600"/>
              </a:spcAft>
            </a:pPr>
            <a:r>
              <a:rPr lang="en-US" dirty="0" smtClean="0"/>
              <a:t>Important to ask farmers about their goals</a:t>
            </a:r>
          </a:p>
          <a:p>
            <a:pPr lvl="0">
              <a:spcAft>
                <a:spcPts val="600"/>
              </a:spcAft>
            </a:pPr>
            <a:r>
              <a:rPr lang="en-US" dirty="0" smtClean="0">
                <a:sym typeface="Arial"/>
              </a:rPr>
              <a:t>Many ways to achieve the same goal</a:t>
            </a:r>
          </a:p>
          <a:p>
            <a:pPr lvl="1">
              <a:spcAft>
                <a:spcPts val="600"/>
              </a:spcAft>
            </a:pPr>
            <a:r>
              <a:rPr lang="en-US" dirty="0" smtClean="0"/>
              <a:t>More cows? </a:t>
            </a:r>
          </a:p>
          <a:p>
            <a:pPr lvl="1">
              <a:spcAft>
                <a:spcPts val="600"/>
              </a:spcAft>
            </a:pPr>
            <a:r>
              <a:rPr lang="en-US" dirty="0" smtClean="0">
                <a:sym typeface="Arial"/>
              </a:rPr>
              <a:t>More milk? </a:t>
            </a:r>
          </a:p>
          <a:p>
            <a:pPr lvl="1">
              <a:spcAft>
                <a:spcPts val="600"/>
              </a:spcAft>
            </a:pPr>
            <a:r>
              <a:rPr lang="en-US" dirty="0" smtClean="0">
                <a:sym typeface="Arial"/>
              </a:rPr>
              <a:t>More profit per liter? </a:t>
            </a:r>
          </a:p>
          <a:p>
            <a:pPr lvl="1">
              <a:spcAft>
                <a:spcPts val="3600"/>
              </a:spcAft>
            </a:pPr>
            <a:r>
              <a:rPr lang="en-US" dirty="0" smtClean="0">
                <a:sym typeface="Arial"/>
              </a:rPr>
              <a:t>Better longevity?</a:t>
            </a:r>
          </a:p>
          <a:p>
            <a:pPr lvl="0">
              <a:spcAft>
                <a:spcPts val="600"/>
              </a:spcAft>
            </a:pPr>
            <a:r>
              <a:rPr lang="en-US" dirty="0" smtClean="0"/>
              <a:t>Industry changes  can influence selection goals</a:t>
            </a:r>
            <a:endParaRPr lang="en-US" dirty="0" smtClean="0">
              <a:sym typeface="Arial"/>
            </a:endParaRPr>
          </a:p>
          <a:p>
            <a:pPr lvl="1"/>
            <a:r>
              <a:rPr lang="en-US" dirty="0" smtClean="0"/>
              <a:t>Major policy changes</a:t>
            </a:r>
            <a:r>
              <a:rPr lang="en-US" dirty="0" smtClean="0">
                <a:solidFill>
                  <a:srgbClr val="00523C"/>
                </a:solidFill>
              </a:rPr>
              <a:t> (e.g., end of quota)</a:t>
            </a:r>
            <a:endParaRPr lang="en-US" dirty="0" smtClean="0">
              <a:solidFill>
                <a:srgbClr val="00523C"/>
              </a:solidFill>
              <a:sym typeface="Arial"/>
            </a:endParaRP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dirty="0" smtClean="0"/>
              <a:t>Constructing phenotypes from genotypes</a:t>
            </a:r>
            <a:endParaRPr lang="en-US" sz="3700" dirty="0"/>
          </a:p>
        </p:txBody>
      </p:sp>
      <p:sp>
        <p:nvSpPr>
          <p:cNvPr id="3" name="Content Placeholder 2"/>
          <p:cNvSpPr>
            <a:spLocks noGrp="1"/>
          </p:cNvSpPr>
          <p:nvPr>
            <p:ph sz="half" idx="1"/>
          </p:nvPr>
        </p:nvSpPr>
        <p:spPr/>
        <p:txBody>
          <a:bodyPr/>
          <a:lstStyle/>
          <a:p>
            <a:pPr lvl="0">
              <a:spcAft>
                <a:spcPts val="3600"/>
              </a:spcAft>
              <a:buClr>
                <a:srgbClr val="000000"/>
              </a:buClr>
            </a:pPr>
            <a:r>
              <a:rPr lang="en-US" dirty="0" smtClean="0"/>
              <a:t>Prediction from </a:t>
            </a:r>
            <a:r>
              <a:rPr lang="en-US" dirty="0" smtClean="0">
                <a:solidFill>
                  <a:srgbClr val="B00000"/>
                </a:solidFill>
              </a:rPr>
              <a:t>correlated traits </a:t>
            </a:r>
            <a:r>
              <a:rPr lang="en-US" dirty="0" smtClean="0"/>
              <a:t>or phenotypes from </a:t>
            </a:r>
            <a:r>
              <a:rPr lang="en-US" dirty="0" smtClean="0">
                <a:solidFill>
                  <a:srgbClr val="B00000"/>
                </a:solidFill>
              </a:rPr>
              <a:t>reference herds</a:t>
            </a:r>
          </a:p>
          <a:p>
            <a:pPr>
              <a:spcAft>
                <a:spcPts val="3600"/>
              </a:spcAft>
              <a:buClr>
                <a:srgbClr val="000000"/>
              </a:buClr>
            </a:pPr>
            <a:r>
              <a:rPr lang="en-US" dirty="0" smtClean="0">
                <a:solidFill>
                  <a:srgbClr val="B00000"/>
                </a:solidFill>
              </a:rPr>
              <a:t>Haplotypes</a:t>
            </a:r>
            <a:r>
              <a:rPr lang="en-US" dirty="0" smtClean="0"/>
              <a:t> can be used when causal variants not known</a:t>
            </a:r>
          </a:p>
          <a:p>
            <a:pPr lvl="0">
              <a:spcAft>
                <a:spcPts val="3600"/>
              </a:spcAft>
              <a:buClr>
                <a:srgbClr val="000000"/>
              </a:buClr>
            </a:pPr>
            <a:r>
              <a:rPr lang="en-US" dirty="0" smtClean="0">
                <a:solidFill>
                  <a:srgbClr val="B00000"/>
                </a:solidFill>
              </a:rPr>
              <a:t>Causal variants</a:t>
            </a:r>
            <a:r>
              <a:rPr lang="en-US" dirty="0" smtClean="0"/>
              <a:t> can be used in place of markers</a:t>
            </a:r>
          </a:p>
          <a:p>
            <a:pPr lvl="0">
              <a:spcAft>
                <a:spcPts val="3600"/>
              </a:spcAft>
              <a:buClr>
                <a:srgbClr val="000000"/>
              </a:buClr>
            </a:pPr>
            <a:r>
              <a:rPr lang="en-US" dirty="0" smtClean="0">
                <a:solidFill>
                  <a:srgbClr val="B00000"/>
                </a:solidFill>
              </a:rPr>
              <a:t>Specific combining abilities</a:t>
            </a:r>
            <a:r>
              <a:rPr lang="en-US" dirty="0" smtClean="0"/>
              <a:t> can combine additive and dominance effects</a:t>
            </a:r>
          </a:p>
          <a:p>
            <a:pPr>
              <a:spcAft>
                <a:spcPts val="3600"/>
              </a:spcAft>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1066800"/>
            <a:ext cx="6858000" cy="639762"/>
          </a:xfrm>
        </p:spPr>
        <p:txBody>
          <a:bodyPr/>
          <a:lstStyle/>
          <a:p>
            <a:pPr algn="ctr"/>
            <a:r>
              <a:rPr lang="en-US" dirty="0" smtClean="0"/>
              <a:t>What things can we measure?</a:t>
            </a:r>
            <a:endParaRPr lang="en-US" dirty="0"/>
          </a:p>
        </p:txBody>
      </p:sp>
      <p:grpSp>
        <p:nvGrpSpPr>
          <p:cNvPr id="6" name="Group 5"/>
          <p:cNvGrpSpPr>
            <a:grpSpLocks noChangeAspect="1"/>
          </p:cNvGrpSpPr>
          <p:nvPr/>
        </p:nvGrpSpPr>
        <p:grpSpPr>
          <a:xfrm>
            <a:off x="2643446" y="3440197"/>
            <a:ext cx="3857108" cy="2743200"/>
            <a:chOff x="5896858" y="381919"/>
            <a:chExt cx="2571408" cy="1828800"/>
          </a:xfrm>
        </p:grpSpPr>
        <p:pic>
          <p:nvPicPr>
            <p:cNvPr id="7" name="Picture 6" descr="cow minus DNA2.png"/>
            <p:cNvPicPr>
              <a:picLocks noChangeAspect="1"/>
            </p:cNvPicPr>
            <p:nvPr/>
          </p:nvPicPr>
          <p:blipFill>
            <a:blip r:embed="rId2" cstate="screen"/>
            <a:stretch>
              <a:fillRect/>
            </a:stretch>
          </p:blipFill>
          <p:spPr>
            <a:xfrm>
              <a:off x="5896858" y="381919"/>
              <a:ext cx="2571408" cy="1828800"/>
            </a:xfrm>
            <a:prstGeom prst="rect">
              <a:avLst/>
            </a:prstGeom>
            <a:effectLst>
              <a:softEdge rad="63500"/>
            </a:effectLst>
          </p:spPr>
        </p:pic>
        <p:pic>
          <p:nvPicPr>
            <p:cNvPr id="8" name="Picture 11" descr="DNA_orbit_animated"/>
            <p:cNvPicPr>
              <a:picLocks noChangeAspect="1" noChangeArrowheads="1" noCrop="1"/>
            </p:cNvPicPr>
            <p:nvPr/>
          </p:nvPicPr>
          <p:blipFill>
            <a:blip r:embed="rId3" cstate="print"/>
            <a:srcRect/>
            <a:stretch>
              <a:fillRect/>
            </a:stretch>
          </p:blipFill>
          <p:spPr bwMode="auto">
            <a:xfrm rot="12240000" flipH="1">
              <a:off x="6615925" y="565965"/>
              <a:ext cx="502920" cy="88358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a:t>
            </a:r>
            <a:r>
              <a:rPr lang="en-US" dirty="0" smtClean="0">
                <a:solidFill>
                  <a:srgbClr val="FFFF00"/>
                </a:solidFill>
              </a:rPr>
              <a:t>polled cattle</a:t>
            </a:r>
            <a:endParaRPr lang="en-US" dirty="0">
              <a:solidFill>
                <a:srgbClr val="FFFF00"/>
              </a:solidFill>
            </a:endParaRPr>
          </a:p>
        </p:txBody>
      </p:sp>
      <p:sp>
        <p:nvSpPr>
          <p:cNvPr id="3" name="Content Placeholder 2"/>
          <p:cNvSpPr>
            <a:spLocks noGrp="1"/>
          </p:cNvSpPr>
          <p:nvPr>
            <p:ph sz="half" idx="1"/>
          </p:nvPr>
        </p:nvSpPr>
        <p:spPr/>
        <p:txBody>
          <a:bodyPr/>
          <a:lstStyle/>
          <a:p>
            <a:pPr lvl="0">
              <a:spcAft>
                <a:spcPts val="2400"/>
              </a:spcAft>
            </a:pPr>
            <a:r>
              <a:rPr lang="en-US" dirty="0" smtClean="0"/>
              <a:t>Polled cattle have improved welfare and increased economic value</a:t>
            </a:r>
          </a:p>
          <a:p>
            <a:pPr lvl="0">
              <a:spcAft>
                <a:spcPts val="0"/>
              </a:spcAft>
            </a:pPr>
            <a:r>
              <a:rPr lang="en-US" i="1" dirty="0" smtClean="0"/>
              <a:t>polled </a:t>
            </a:r>
            <a:r>
              <a:rPr lang="en-US" dirty="0" smtClean="0"/>
              <a:t>haplotypes have low frequencies</a:t>
            </a:r>
          </a:p>
          <a:p>
            <a:pPr lvl="1">
              <a:spcAft>
                <a:spcPts val="0"/>
              </a:spcAft>
              <a:buClr>
                <a:srgbClr val="000000"/>
              </a:buClr>
            </a:pPr>
            <a:r>
              <a:rPr lang="en-US" dirty="0" smtClean="0">
                <a:solidFill>
                  <a:srgbClr val="B00000"/>
                </a:solidFill>
              </a:rPr>
              <a:t>0.41%</a:t>
            </a:r>
            <a:r>
              <a:rPr lang="en-US" dirty="0" smtClean="0"/>
              <a:t>, Brown Swiss</a:t>
            </a:r>
          </a:p>
          <a:p>
            <a:pPr lvl="1">
              <a:spcAft>
                <a:spcPts val="0"/>
              </a:spcAft>
              <a:buClr>
                <a:srgbClr val="000000"/>
              </a:buClr>
            </a:pPr>
            <a:r>
              <a:rPr lang="en-US" dirty="0" smtClean="0">
                <a:solidFill>
                  <a:srgbClr val="B00000"/>
                </a:solidFill>
              </a:rPr>
              <a:t>0.93%</a:t>
            </a:r>
            <a:r>
              <a:rPr lang="en-US" dirty="0" smtClean="0"/>
              <a:t>, Holsteins</a:t>
            </a:r>
          </a:p>
          <a:p>
            <a:pPr lvl="1">
              <a:spcAft>
                <a:spcPts val="2400"/>
              </a:spcAft>
              <a:buClr>
                <a:srgbClr val="000000"/>
              </a:buClr>
            </a:pPr>
            <a:r>
              <a:rPr lang="en-US" dirty="0" smtClean="0">
                <a:solidFill>
                  <a:srgbClr val="B00000"/>
                </a:solidFill>
              </a:rPr>
              <a:t>2.22%</a:t>
            </a:r>
            <a:r>
              <a:rPr lang="en-US" dirty="0" smtClean="0"/>
              <a:t>, Jerseys</a:t>
            </a:r>
          </a:p>
          <a:p>
            <a:pPr lvl="0">
              <a:spcAft>
                <a:spcPts val="2400"/>
              </a:spcAft>
            </a:pPr>
            <a:r>
              <a:rPr lang="en-US" dirty="0" smtClean="0"/>
              <a:t>Increasing haplotype frequency by index selection requires </a:t>
            </a:r>
            <a:r>
              <a:rPr lang="en-US" dirty="0" smtClean="0">
                <a:solidFill>
                  <a:srgbClr val="B00000"/>
                </a:solidFill>
              </a:rPr>
              <a:t>known </a:t>
            </a:r>
            <a:r>
              <a:rPr lang="en-US" dirty="0" smtClean="0"/>
              <a:t>status for </a:t>
            </a:r>
            <a:r>
              <a:rPr lang="en-US" dirty="0" smtClean="0">
                <a:solidFill>
                  <a:srgbClr val="B00000"/>
                </a:solidFill>
              </a:rPr>
              <a:t>all </a:t>
            </a:r>
            <a:r>
              <a:rPr lang="en-US" dirty="0" smtClean="0"/>
              <a:t>animals</a:t>
            </a:r>
          </a:p>
          <a:p>
            <a:pPr lvl="0"/>
            <a:r>
              <a:rPr lang="en-US" dirty="0" smtClean="0"/>
              <a:t>Estimate gene content </a:t>
            </a:r>
            <a:r>
              <a:rPr lang="en-US" dirty="0" smtClean="0">
                <a:solidFill>
                  <a:srgbClr val="244270"/>
                </a:solidFill>
              </a:rPr>
              <a:t>(GC) f</a:t>
            </a:r>
            <a:r>
              <a:rPr lang="en-US" dirty="0" smtClean="0"/>
              <a:t>or all nongenotyped animals.</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 content  for </a:t>
            </a:r>
            <a:r>
              <a:rPr lang="en-US" i="1" dirty="0" smtClean="0"/>
              <a:t>polled</a:t>
            </a:r>
            <a:r>
              <a:rPr lang="en-US" dirty="0" smtClean="0"/>
              <a:t> </a:t>
            </a:r>
            <a:r>
              <a:rPr lang="en-US" dirty="0" smtClean="0">
                <a:solidFill>
                  <a:srgbClr val="FFFF00"/>
                </a:solidFill>
              </a:rPr>
              <a:t>(Jerseys)</a:t>
            </a:r>
            <a:endParaRPr lang="en-US" dirty="0">
              <a:solidFill>
                <a:srgbClr val="FFFF00"/>
              </a:solidFill>
            </a:endParaRPr>
          </a:p>
        </p:txBody>
      </p:sp>
      <p:pic>
        <p:nvPicPr>
          <p:cNvPr id="5" name="Picture 4" descr="polled_histJE.png"/>
          <p:cNvPicPr>
            <a:picLocks noChangeAspect="1"/>
          </p:cNvPicPr>
          <p:nvPr/>
        </p:nvPicPr>
        <p:blipFill>
          <a:blip r:embed="rId2" cstate="print">
            <a:extLst>
              <a:ext uri="{28A0092B-C50C-407E-A947-70E740481C1C}">
                <a14:useLocalDpi xmlns:a14="http://schemas.microsoft.com/office/drawing/2010/main" val="0"/>
              </a:ext>
            </a:extLst>
          </a:blip>
          <a:srcRect l="300" t="400" r="300" b="400"/>
          <a:stretch>
            <a:fillRect/>
          </a:stretch>
        </p:blipFill>
        <p:spPr>
          <a:xfrm>
            <a:off x="914400" y="1011076"/>
            <a:ext cx="7315200" cy="5475363"/>
          </a:xfrm>
          <a:prstGeom prst="rect">
            <a:avLst/>
          </a:prstGeom>
          <a:ln>
            <a:noFill/>
          </a:ln>
        </p:spPr>
      </p:pic>
      <p:sp>
        <p:nvSpPr>
          <p:cNvPr id="6" name="TextBox 5"/>
          <p:cNvSpPr txBox="1"/>
          <p:nvPr/>
        </p:nvSpPr>
        <p:spPr>
          <a:xfrm>
            <a:off x="6170156" y="1523377"/>
            <a:ext cx="1788308" cy="5078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700" b="1" i="0" u="none" strike="noStrike" cap="none" spc="0" normalizeH="0" baseline="0" dirty="0" smtClean="0">
                <a:ln>
                  <a:noFill/>
                </a:ln>
                <a:solidFill>
                  <a:srgbClr val="000000"/>
                </a:solidFill>
                <a:effectLst/>
                <a:uFillTx/>
                <a:ea typeface="Trebuchet MS"/>
                <a:cs typeface="Trebuchet MS"/>
                <a:sym typeface="Trebuchet MS"/>
              </a:rPr>
              <a:t>MAF = 2.5%</a:t>
            </a:r>
            <a:endParaRPr kumimoji="0" lang="en-US" sz="2700" b="1" i="0" u="none" strike="noStrike" cap="none" spc="0" normalizeH="0" baseline="0" dirty="0">
              <a:ln>
                <a:noFill/>
              </a:ln>
              <a:solidFill>
                <a:srgbClr val="000000"/>
              </a:solidFill>
              <a:effectLst/>
              <a:uFillTx/>
              <a:ea typeface="Trebuchet MS"/>
              <a:cs typeface="Trebuchet MS"/>
              <a:sym typeface="Trebuchet MS"/>
            </a:endParaRPr>
          </a:p>
        </p:txBody>
      </p:sp>
      <p:sp>
        <p:nvSpPr>
          <p:cNvPr id="7" name="Oval 6"/>
          <p:cNvSpPr/>
          <p:nvPr/>
        </p:nvSpPr>
        <p:spPr>
          <a:xfrm>
            <a:off x="4599216" y="5569858"/>
            <a:ext cx="471714" cy="649185"/>
          </a:xfrm>
          <a:prstGeom prst="ellipse">
            <a:avLst/>
          </a:prstGeom>
          <a:noFill/>
          <a:ln w="31750" cap="rnd">
            <a:solidFill>
              <a:srgbClr val="B00000"/>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0000"/>
              </a:solidFill>
              <a:effectLst/>
              <a:uFillTx/>
              <a:ea typeface="Trebuchet MS"/>
              <a:cs typeface="Trebuchet MS"/>
              <a:sym typeface="Trebuchet MS"/>
            </a:endParaRPr>
          </a:p>
        </p:txBody>
      </p:sp>
      <p:sp>
        <p:nvSpPr>
          <p:cNvPr id="8" name="Oval 7"/>
          <p:cNvSpPr/>
          <p:nvPr/>
        </p:nvSpPr>
        <p:spPr>
          <a:xfrm>
            <a:off x="7799472" y="5568051"/>
            <a:ext cx="471714" cy="649185"/>
          </a:xfrm>
          <a:prstGeom prst="ellipse">
            <a:avLst/>
          </a:prstGeom>
          <a:noFill/>
          <a:ln w="31750" cap="rnd">
            <a:solidFill>
              <a:srgbClr val="B00000"/>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0000"/>
              </a:solidFill>
              <a:effectLst/>
              <a:uFillTx/>
              <a:ea typeface="Trebuchet MS"/>
              <a:cs typeface="Trebuchet MS"/>
              <a:sym typeface="Trebuchet MS"/>
            </a:endParaRPr>
          </a:p>
        </p:txBody>
      </p:sp>
      <p:sp>
        <p:nvSpPr>
          <p:cNvPr id="9" name="TextBox 8"/>
          <p:cNvSpPr txBox="1"/>
          <p:nvPr/>
        </p:nvSpPr>
        <p:spPr>
          <a:xfrm>
            <a:off x="1821756" y="2956306"/>
            <a:ext cx="464228" cy="5078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700" b="1" i="0" u="none" strike="noStrike" cap="none" spc="0" normalizeH="0" baseline="0" dirty="0" err="1" smtClean="0">
                <a:ln>
                  <a:noFill/>
                </a:ln>
                <a:solidFill>
                  <a:srgbClr val="B00000"/>
                </a:solidFill>
                <a:effectLst/>
                <a:uFillTx/>
                <a:ea typeface="Trebuchet MS"/>
                <a:cs typeface="Trebuchet MS"/>
                <a:sym typeface="Trebuchet MS"/>
              </a:rPr>
              <a:t>pp</a:t>
            </a:r>
            <a:endParaRPr kumimoji="0" lang="en-US" sz="2700" b="1" i="0" u="none" strike="noStrike" cap="none" spc="0" normalizeH="0" baseline="0" dirty="0">
              <a:ln>
                <a:noFill/>
              </a:ln>
              <a:solidFill>
                <a:srgbClr val="B00000"/>
              </a:solidFill>
              <a:effectLst/>
              <a:uFillTx/>
              <a:ea typeface="Trebuchet MS"/>
              <a:cs typeface="Trebuchet MS"/>
              <a:sym typeface="Trebuchet MS"/>
            </a:endParaRPr>
          </a:p>
        </p:txBody>
      </p:sp>
      <p:sp>
        <p:nvSpPr>
          <p:cNvPr id="10" name="TextBox 9"/>
          <p:cNvSpPr txBox="1"/>
          <p:nvPr/>
        </p:nvSpPr>
        <p:spPr>
          <a:xfrm>
            <a:off x="4599216" y="2956306"/>
            <a:ext cx="462625" cy="5078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700" b="1" i="0" u="none" strike="noStrike" cap="none" spc="0" normalizeH="0" baseline="0" dirty="0" err="1" smtClean="0">
                <a:ln>
                  <a:noFill/>
                </a:ln>
                <a:solidFill>
                  <a:srgbClr val="B00000"/>
                </a:solidFill>
                <a:effectLst/>
                <a:uFillTx/>
                <a:ea typeface="Trebuchet MS"/>
                <a:cs typeface="Trebuchet MS"/>
                <a:sym typeface="Trebuchet MS"/>
              </a:rPr>
              <a:t>Pp</a:t>
            </a:r>
            <a:endParaRPr kumimoji="0" lang="en-US" sz="2700" b="1" i="0" u="none" strike="noStrike" cap="none" spc="0" normalizeH="0" baseline="0" dirty="0">
              <a:ln>
                <a:noFill/>
              </a:ln>
              <a:solidFill>
                <a:srgbClr val="B00000"/>
              </a:solidFill>
              <a:effectLst/>
              <a:uFillTx/>
              <a:ea typeface="Trebuchet MS"/>
              <a:cs typeface="Trebuchet MS"/>
              <a:sym typeface="Trebuchet MS"/>
            </a:endParaRPr>
          </a:p>
        </p:txBody>
      </p:sp>
      <p:sp>
        <p:nvSpPr>
          <p:cNvPr id="11" name="TextBox 10"/>
          <p:cNvSpPr txBox="1"/>
          <p:nvPr/>
        </p:nvSpPr>
        <p:spPr>
          <a:xfrm>
            <a:off x="7465432" y="2956306"/>
            <a:ext cx="461022" cy="5078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700" b="1" i="0" u="none" strike="noStrike" cap="none" spc="0" normalizeH="0" baseline="0" dirty="0" smtClean="0">
                <a:ln>
                  <a:noFill/>
                </a:ln>
                <a:solidFill>
                  <a:srgbClr val="B00000"/>
                </a:solidFill>
                <a:effectLst/>
                <a:uFillTx/>
                <a:ea typeface="Trebuchet MS"/>
                <a:cs typeface="Trebuchet MS"/>
                <a:sym typeface="Trebuchet MS"/>
              </a:rPr>
              <a:t>PP</a:t>
            </a:r>
            <a:endParaRPr kumimoji="0" lang="en-US" sz="2700" b="1" i="0" u="none" strike="noStrike" cap="none" spc="0" normalizeH="0" baseline="0" dirty="0">
              <a:ln>
                <a:noFill/>
              </a:ln>
              <a:solidFill>
                <a:srgbClr val="B00000"/>
              </a:solidFill>
              <a:effectLst/>
              <a:uFillTx/>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International challenges</a:t>
            </a:r>
            <a:endParaRPr lang="en-US" dirty="0"/>
          </a:p>
        </p:txBody>
      </p:sp>
      <p:sp>
        <p:nvSpPr>
          <p:cNvPr id="3" name="Content Placeholder 2"/>
          <p:cNvSpPr>
            <a:spLocks noGrp="1"/>
          </p:cNvSpPr>
          <p:nvPr>
            <p:ph sz="half" idx="1"/>
          </p:nvPr>
        </p:nvSpPr>
        <p:spPr/>
        <p:txBody>
          <a:bodyPr/>
          <a:lstStyle/>
          <a:p>
            <a:pPr>
              <a:spcAft>
                <a:spcPts val="3600"/>
              </a:spcAft>
            </a:pPr>
            <a:r>
              <a:rPr lang="en-GB" dirty="0" smtClean="0"/>
              <a:t>National data sets are </a:t>
            </a:r>
            <a:r>
              <a:rPr lang="en-GB" dirty="0" smtClean="0">
                <a:solidFill>
                  <a:srgbClr val="B00000"/>
                </a:solidFill>
              </a:rPr>
              <a:t>isolated</a:t>
            </a:r>
          </a:p>
          <a:p>
            <a:pPr>
              <a:spcAft>
                <a:spcPts val="600"/>
              </a:spcAft>
            </a:pPr>
            <a:r>
              <a:rPr lang="en-GB" dirty="0" smtClean="0"/>
              <a:t>Recording standards </a:t>
            </a:r>
            <a:r>
              <a:rPr lang="en-GB" dirty="0" smtClean="0">
                <a:solidFill>
                  <a:srgbClr val="B00000"/>
                </a:solidFill>
              </a:rPr>
              <a:t>differ </a:t>
            </a:r>
            <a:r>
              <a:rPr lang="en-GB" dirty="0" smtClean="0"/>
              <a:t>between countries</a:t>
            </a:r>
          </a:p>
          <a:p>
            <a:pPr lvl="1">
              <a:spcAft>
                <a:spcPts val="3600"/>
              </a:spcAft>
            </a:pPr>
            <a:r>
              <a:rPr lang="en-GB" dirty="0" smtClean="0"/>
              <a:t>ICAR guidelines can help here</a:t>
            </a:r>
          </a:p>
          <a:p>
            <a:pPr>
              <a:spcAft>
                <a:spcPts val="3600"/>
              </a:spcAft>
            </a:pPr>
            <a:r>
              <a:rPr lang="en-GB" dirty="0" smtClean="0"/>
              <a:t>Farmers are concerned about </a:t>
            </a:r>
            <a:r>
              <a:rPr lang="en-GB" dirty="0" smtClean="0">
                <a:solidFill>
                  <a:srgbClr val="B00000"/>
                </a:solidFill>
              </a:rPr>
              <a:t>security </a:t>
            </a:r>
            <a:r>
              <a:rPr lang="en-GB" dirty="0" smtClean="0"/>
              <a:t>of their data</a:t>
            </a:r>
          </a:p>
          <a:p>
            <a:pPr>
              <a:spcAft>
                <a:spcPts val="600"/>
              </a:spcAft>
            </a:pPr>
            <a:r>
              <a:rPr lang="en-GB" dirty="0" smtClean="0"/>
              <a:t>Many populations are </a:t>
            </a:r>
            <a:r>
              <a:rPr lang="en-GB" dirty="0" smtClean="0">
                <a:solidFill>
                  <a:srgbClr val="B00000"/>
                </a:solidFill>
              </a:rPr>
              <a:t>small</a:t>
            </a:r>
          </a:p>
          <a:p>
            <a:pPr lvl="1">
              <a:spcAft>
                <a:spcPts val="600"/>
              </a:spcAft>
            </a:pPr>
            <a:r>
              <a:rPr lang="en-GB" dirty="0" smtClean="0"/>
              <a:t>Low accuracies</a:t>
            </a:r>
          </a:p>
          <a:p>
            <a:pPr lvl="1"/>
            <a:r>
              <a:rPr lang="en-GB" dirty="0" smtClean="0"/>
              <a:t>Small markets</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dirty="0"/>
          </a:p>
        </p:txBody>
      </p:sp>
      <p:sp>
        <p:nvSpPr>
          <p:cNvPr id="3" name="Content Placeholder 2"/>
          <p:cNvSpPr>
            <a:spLocks noGrp="1"/>
          </p:cNvSpPr>
          <p:nvPr>
            <p:ph sz="half" idx="1"/>
          </p:nvPr>
        </p:nvSpPr>
        <p:spPr/>
        <p:txBody>
          <a:bodyPr/>
          <a:lstStyle/>
          <a:p>
            <a:pPr lvl="0">
              <a:spcAft>
                <a:spcPts val="3600"/>
              </a:spcAft>
            </a:pPr>
            <a:r>
              <a:rPr lang="en-US" dirty="0" smtClean="0"/>
              <a:t>New technology is enabling collection of</a:t>
            </a:r>
            <a:r>
              <a:rPr lang="en-US" dirty="0" smtClean="0">
                <a:solidFill>
                  <a:srgbClr val="B00000"/>
                </a:solidFill>
              </a:rPr>
              <a:t> novel phenotypes</a:t>
            </a:r>
          </a:p>
          <a:p>
            <a:pPr lvl="0">
              <a:spcAft>
                <a:spcPts val="3600"/>
              </a:spcAft>
            </a:pPr>
            <a:r>
              <a:rPr lang="en-US" dirty="0" smtClean="0"/>
              <a:t>Genotypes </a:t>
            </a:r>
            <a:r>
              <a:rPr lang="en-US" dirty="0" smtClean="0">
                <a:solidFill>
                  <a:srgbClr val="B00000"/>
                </a:solidFill>
              </a:rPr>
              <a:t>routinely available</a:t>
            </a:r>
            <a:r>
              <a:rPr lang="en-US" dirty="0" smtClean="0"/>
              <a:t> for many animals for genomic selection</a:t>
            </a:r>
          </a:p>
          <a:p>
            <a:pPr lvl="0">
              <a:spcAft>
                <a:spcPts val="3600"/>
              </a:spcAft>
            </a:pPr>
            <a:r>
              <a:rPr lang="en-US" dirty="0" smtClean="0"/>
              <a:t>Genotypes can be used to </a:t>
            </a:r>
            <a:r>
              <a:rPr lang="en-US" dirty="0" smtClean="0">
                <a:solidFill>
                  <a:srgbClr val="B00000"/>
                </a:solidFill>
              </a:rPr>
              <a:t>construct phenotypes </a:t>
            </a:r>
            <a:r>
              <a:rPr lang="en-US" dirty="0" smtClean="0"/>
              <a:t>directly</a:t>
            </a:r>
          </a:p>
          <a:p>
            <a:pPr>
              <a:spcAft>
                <a:spcPts val="3600"/>
              </a:spcAft>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sz="half" idx="1"/>
          </p:nvPr>
        </p:nvSpPr>
        <p:spPr>
          <a:xfrm>
            <a:off x="457201" y="1234440"/>
            <a:ext cx="7735330" cy="5029200"/>
          </a:xfrm>
        </p:spPr>
        <p:txBody>
          <a:bodyPr/>
          <a:lstStyle/>
          <a:p>
            <a:pPr>
              <a:spcAft>
                <a:spcPts val="3000"/>
              </a:spcAft>
            </a:pPr>
            <a:r>
              <a:rPr lang="en-US" dirty="0" smtClean="0"/>
              <a:t>Appropriated project 8042-31000-101-00, “Improving Genetic Predictions in Dairy Animals Using Phenotypic and Genomic Information,” </a:t>
            </a:r>
            <a:r>
              <a:rPr lang="en-US" dirty="0" smtClean="0">
                <a:solidFill>
                  <a:srgbClr val="00523C"/>
                </a:solidFill>
              </a:rPr>
              <a:t>Agricultural Research Service, USDA</a:t>
            </a:r>
          </a:p>
          <a:p>
            <a:pPr>
              <a:spcAft>
                <a:spcPts val="3000"/>
              </a:spcAft>
            </a:pPr>
            <a:r>
              <a:rPr lang="en-US" dirty="0" smtClean="0"/>
              <a:t>Kristen Gaddis, Dan Null, Paul VanRaden, and George Wiggans</a:t>
            </a:r>
          </a:p>
          <a:p>
            <a:pPr>
              <a:spcAft>
                <a:spcPts val="3000"/>
              </a:spcAft>
            </a:pPr>
            <a:r>
              <a:rPr lang="en-US" dirty="0" smtClean="0"/>
              <a:t>Council on Dairy Cattle Breeding</a:t>
            </a:r>
            <a:endParaRPr lang="en-US" dirty="0"/>
          </a:p>
        </p:txBody>
      </p:sp>
    </p:spTree>
    <p:extLst>
      <p:ext uri="{BB962C8B-B14F-4D97-AF65-F5344CB8AC3E}">
        <p14:creationId xmlns:p14="http://schemas.microsoft.com/office/powerpoint/2010/main" val="370076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Acknowledgments (cont’d)</a:t>
            </a:r>
            <a:endParaRPr lang="en-US" dirty="0"/>
          </a:p>
        </p:txBody>
      </p:sp>
      <p:sp>
        <p:nvSpPr>
          <p:cNvPr id="3" name="Content Placeholder 2"/>
          <p:cNvSpPr>
            <a:spLocks noGrp="1"/>
          </p:cNvSpPr>
          <p:nvPr>
            <p:ph sz="half" idx="1"/>
          </p:nvPr>
        </p:nvSpPr>
        <p:spPr>
          <a:xfrm>
            <a:off x="457201" y="1234440"/>
            <a:ext cx="7735330" cy="5029200"/>
          </a:xfrm>
        </p:spPr>
        <p:txBody>
          <a:bodyPr/>
          <a:lstStyle/>
          <a:p>
            <a:pPr>
              <a:spcAft>
                <a:spcPts val="3000"/>
              </a:spcAft>
            </a:pPr>
            <a:r>
              <a:rPr lang="en-US" dirty="0"/>
              <a:t>Dr. Kirill </a:t>
            </a:r>
            <a:r>
              <a:rPr lang="en-US" dirty="0" err="1"/>
              <a:t>Plemyashov</a:t>
            </a:r>
            <a:r>
              <a:rPr lang="en-US" dirty="0"/>
              <a:t> and Dr. Andrei </a:t>
            </a:r>
            <a:r>
              <a:rPr lang="en-US" dirty="0" err="1"/>
              <a:t>Kudinov</a:t>
            </a:r>
            <a:endParaRPr lang="en-US" dirty="0"/>
          </a:p>
          <a:p>
            <a:pPr>
              <a:spcAft>
                <a:spcPts val="3000"/>
              </a:spcAft>
            </a:pPr>
            <a:r>
              <a:rPr lang="en-US" dirty="0"/>
              <a:t>Department of Animal Husbandry and Breeding of Ministry of Agriculture of the Russian Federation</a:t>
            </a:r>
          </a:p>
          <a:p>
            <a:pPr>
              <a:spcAft>
                <a:spcPts val="3000"/>
              </a:spcAft>
            </a:pPr>
            <a:r>
              <a:rPr lang="en-US" dirty="0"/>
              <a:t>Committee on Agriculture and Fisheries of the Leningrad Region</a:t>
            </a:r>
          </a:p>
          <a:p>
            <a:pPr>
              <a:spcAft>
                <a:spcPts val="3000"/>
              </a:spcAft>
            </a:pPr>
            <a:r>
              <a:rPr lang="en-US" dirty="0"/>
              <a:t>St. Petersburg State Academy of Veterinary Medicine</a:t>
            </a:r>
          </a:p>
          <a:p>
            <a:pPr>
              <a:spcAft>
                <a:spcPts val="3000"/>
              </a:spcAft>
            </a:pPr>
            <a:r>
              <a:rPr lang="en-US" dirty="0"/>
              <a:t>JSC "Neva for breeding"</a:t>
            </a:r>
          </a:p>
        </p:txBody>
      </p:sp>
    </p:spTree>
    <p:extLst>
      <p:ext uri="{BB962C8B-B14F-4D97-AF65-F5344CB8AC3E}">
        <p14:creationId xmlns:p14="http://schemas.microsoft.com/office/powerpoint/2010/main" val="762320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sz="half" idx="1"/>
          </p:nvPr>
        </p:nvSpPr>
        <p:spPr/>
        <p:txBody>
          <a:bodyPr/>
          <a:lstStyle/>
          <a:p>
            <a:pPr marL="0" indent="0">
              <a:lnSpc>
                <a:spcPts val="3200"/>
              </a:lnSpc>
              <a:buNone/>
            </a:pPr>
            <a:r>
              <a:rPr lang="en-US" dirty="0" smtClean="0"/>
              <a:t>Mention of trade names or commercial products in this presentation is solely for the purpose of providing specific information and does not imply recommendation or endorsement by the </a:t>
            </a:r>
            <a:r>
              <a:rPr lang="en-US" dirty="0" smtClean="0">
                <a:solidFill>
                  <a:srgbClr val="00523C"/>
                </a:solidFill>
              </a:rPr>
              <a:t>United States Department of Agriculture</a:t>
            </a:r>
            <a:r>
              <a:rPr lang="en-US" dirty="0" smtClean="0"/>
              <a:t>.</a:t>
            </a:r>
          </a:p>
          <a:p>
            <a:pPr>
              <a:lnSpc>
                <a:spcPts val="3200"/>
              </a:lnSpc>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rossbred.jpg"/>
          <p:cNvPicPr>
            <a:picLocks noChangeAspect="1"/>
          </p:cNvPicPr>
          <p:nvPr/>
        </p:nvPicPr>
        <p:blipFill>
          <a:blip r:embed="rId3" cstate="print"/>
          <a:srcRect t="8701" b="1690"/>
          <a:stretch>
            <a:fillRect/>
          </a:stretch>
        </p:blipFill>
        <p:spPr>
          <a:xfrm>
            <a:off x="0" y="898071"/>
            <a:ext cx="9144000" cy="5410517"/>
          </a:xfrm>
          <a:prstGeom prst="rect">
            <a:avLst/>
          </a:prstGeom>
          <a:effectLst/>
        </p:spPr>
      </p:pic>
      <p:sp>
        <p:nvSpPr>
          <p:cNvPr id="4" name="Title 3"/>
          <p:cNvSpPr>
            <a:spLocks noGrp="1"/>
          </p:cNvSpPr>
          <p:nvPr>
            <p:ph type="title"/>
          </p:nvPr>
        </p:nvSpPr>
        <p:spPr/>
        <p:txBody>
          <a:bodyPr/>
          <a:lstStyle/>
          <a:p>
            <a:r>
              <a:rPr lang="en-US" dirty="0" smtClean="0"/>
              <a:t>Questions?</a:t>
            </a:r>
            <a:endParaRPr lang="en-US" dirty="0"/>
          </a:p>
        </p:txBody>
      </p:sp>
      <p:sp>
        <p:nvSpPr>
          <p:cNvPr id="8" name="TextBox 7"/>
          <p:cNvSpPr txBox="1"/>
          <p:nvPr/>
        </p:nvSpPr>
        <p:spPr>
          <a:xfrm>
            <a:off x="0" y="5522536"/>
            <a:ext cx="9144000" cy="769441"/>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nSpc>
                <a:spcPts val="2200"/>
              </a:lnSpc>
            </a:pPr>
            <a:r>
              <a:rPr lang="en-US" sz="2000" b="1" dirty="0" smtClean="0">
                <a:solidFill>
                  <a:srgbClr val="244270"/>
                </a:solidFill>
                <a:cs typeface="Calibri" pitchFamily="34" charset="0"/>
              </a:rPr>
              <a:t>Holstein and Jersey crossbreds graze on American Farm Land Trust’s</a:t>
            </a:r>
          </a:p>
          <a:p>
            <a:pPr marL="803275">
              <a:lnSpc>
                <a:spcPts val="2000"/>
              </a:lnSpc>
              <a:spcAft>
                <a:spcPts val="600"/>
              </a:spcAft>
            </a:pPr>
            <a:r>
              <a:rPr lang="en-US" sz="2000" b="1" dirty="0" smtClean="0">
                <a:solidFill>
                  <a:srgbClr val="244270"/>
                </a:solidFill>
                <a:cs typeface="Calibri" pitchFamily="34" charset="0"/>
              </a:rPr>
              <a:t>Cove Mountain Farm in south-central Pennsylvania</a:t>
            </a:r>
          </a:p>
        </p:txBody>
      </p:sp>
      <p:sp>
        <p:nvSpPr>
          <p:cNvPr id="9" name="TextBox 8"/>
          <p:cNvSpPr txBox="1"/>
          <p:nvPr/>
        </p:nvSpPr>
        <p:spPr>
          <a:xfrm>
            <a:off x="3810001" y="37053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4400"/>
              </a:lnSpc>
            </a:pP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3500" b="1" spc="100"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spc="-150"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endPar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endParaRPr>
          </a:p>
        </p:txBody>
      </p:sp>
      <p:sp>
        <p:nvSpPr>
          <p:cNvPr id="11" name="Rectangle 10"/>
          <p:cNvSpPr/>
          <p:nvPr/>
        </p:nvSpPr>
        <p:spPr>
          <a:xfrm>
            <a:off x="97974" y="6309643"/>
            <a:ext cx="7658099" cy="307777"/>
          </a:xfrm>
          <a:prstGeom prst="rect">
            <a:avLst/>
          </a:prstGeom>
        </p:spPr>
        <p:txBody>
          <a:bodyPr wrap="square">
            <a:spAutoFit/>
          </a:bodyPr>
          <a:lstStyle/>
          <a:p>
            <a:pPr marL="803275"/>
            <a:r>
              <a:rPr lang="en-US" sz="1400" b="1" i="1" dirty="0" smtClean="0">
                <a:solidFill>
                  <a:srgbClr val="00523C"/>
                </a:solidFill>
                <a:effectLst/>
                <a:cs typeface="Calibri" pitchFamily="34" charset="0"/>
              </a:rPr>
              <a:t>Source: ARS Image Gallery, image #K8587-14; photo by Bob Nichols</a:t>
            </a:r>
            <a:endParaRPr lang="en-US" sz="1400" b="1" i="1" dirty="0">
              <a:solidFill>
                <a:srgbClr val="00523C"/>
              </a:solidFill>
              <a:effectLst/>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all have our favorite technologies</a:t>
            </a:r>
            <a:endParaRPr lang="en-US" dirty="0"/>
          </a:p>
        </p:txBody>
      </p:sp>
      <p:pic>
        <p:nvPicPr>
          <p:cNvPr id="7" name="Picture 6"/>
          <p:cNvPicPr>
            <a:picLocks noChangeAspect="1"/>
          </p:cNvPicPr>
          <p:nvPr/>
        </p:nvPicPr>
        <p:blipFill>
          <a:blip r:embed="rId3" cstate="print"/>
          <a:stretch>
            <a:fillRect/>
          </a:stretch>
        </p:blipFill>
        <p:spPr>
          <a:xfrm>
            <a:off x="336885" y="4603833"/>
            <a:ext cx="2679192" cy="1500348"/>
          </a:xfrm>
          <a:prstGeom prst="rect">
            <a:avLst/>
          </a:prstGeom>
        </p:spPr>
      </p:pic>
      <p:pic>
        <p:nvPicPr>
          <p:cNvPr id="8" name="Picture 7"/>
          <p:cNvPicPr>
            <a:picLocks noChangeAspect="1"/>
          </p:cNvPicPr>
          <p:nvPr/>
        </p:nvPicPr>
        <p:blipFill>
          <a:blip r:embed="rId4" cstate="print"/>
          <a:srcRect l="2529" t="7461" r="6621" b="497"/>
          <a:stretch>
            <a:fillRect/>
          </a:stretch>
        </p:blipFill>
        <p:spPr>
          <a:xfrm>
            <a:off x="3585404" y="1191359"/>
            <a:ext cx="1961472" cy="2007176"/>
          </a:xfrm>
          <a:prstGeom prst="rect">
            <a:avLst/>
          </a:prstGeom>
        </p:spPr>
      </p:pic>
      <p:pic>
        <p:nvPicPr>
          <p:cNvPr id="9" name="Picture 8"/>
          <p:cNvPicPr>
            <a:picLocks noChangeAspect="1"/>
          </p:cNvPicPr>
          <p:nvPr/>
        </p:nvPicPr>
        <p:blipFill>
          <a:blip r:embed="rId5" cstate="print"/>
          <a:stretch>
            <a:fillRect/>
          </a:stretch>
        </p:blipFill>
        <p:spPr>
          <a:xfrm>
            <a:off x="6108032" y="1192511"/>
            <a:ext cx="2682240" cy="2011680"/>
          </a:xfrm>
          <a:prstGeom prst="rect">
            <a:avLst/>
          </a:prstGeom>
        </p:spPr>
      </p:pic>
      <p:pic>
        <p:nvPicPr>
          <p:cNvPr id="10" name="Picture 9"/>
          <p:cNvPicPr>
            <a:picLocks noChangeAspect="1"/>
          </p:cNvPicPr>
          <p:nvPr/>
        </p:nvPicPr>
        <p:blipFill>
          <a:blip r:embed="rId6" cstate="print"/>
          <a:stretch>
            <a:fillRect/>
          </a:stretch>
        </p:blipFill>
        <p:spPr>
          <a:xfrm>
            <a:off x="457200" y="1191359"/>
            <a:ext cx="2679192" cy="2006808"/>
          </a:xfrm>
          <a:prstGeom prst="rect">
            <a:avLst/>
          </a:prstGeom>
        </p:spPr>
      </p:pic>
      <p:pic>
        <p:nvPicPr>
          <p:cNvPr id="11" name="Picture 10"/>
          <p:cNvPicPr>
            <a:picLocks noChangeAspect="1"/>
          </p:cNvPicPr>
          <p:nvPr/>
        </p:nvPicPr>
        <p:blipFill rotWithShape="1">
          <a:blip r:embed="rId7" cstate="print"/>
          <a:srcRect t="16174"/>
          <a:stretch/>
        </p:blipFill>
        <p:spPr>
          <a:xfrm>
            <a:off x="3226544" y="4601507"/>
            <a:ext cx="2679192" cy="1502674"/>
          </a:xfrm>
          <a:prstGeom prst="rect">
            <a:avLst/>
          </a:prstGeom>
        </p:spPr>
      </p:pic>
      <p:pic>
        <p:nvPicPr>
          <p:cNvPr id="2" name="Picture 1"/>
          <p:cNvPicPr>
            <a:picLocks noChangeAspect="1"/>
          </p:cNvPicPr>
          <p:nvPr/>
        </p:nvPicPr>
        <p:blipFill>
          <a:blip r:embed="rId8"/>
          <a:stretch>
            <a:fillRect/>
          </a:stretch>
        </p:blipFill>
        <p:spPr>
          <a:xfrm>
            <a:off x="6108032" y="3726109"/>
            <a:ext cx="2679192" cy="2378072"/>
          </a:xfrm>
          <a:prstGeom prst="rect">
            <a:avLst/>
          </a:prstGeom>
        </p:spPr>
      </p:pic>
      <p:pic>
        <p:nvPicPr>
          <p:cNvPr id="12" name="Picture 11"/>
          <p:cNvPicPr>
            <a:picLocks noChangeAspect="1"/>
          </p:cNvPicPr>
          <p:nvPr/>
        </p:nvPicPr>
        <p:blipFill rotWithShape="1">
          <a:blip r:embed="rId9"/>
          <a:srcRect l="848" t="38971" r="1559" b="30938"/>
          <a:stretch/>
        </p:blipFill>
        <p:spPr>
          <a:xfrm>
            <a:off x="1949317" y="3239139"/>
            <a:ext cx="3878227" cy="13190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Benefits of technology</a:t>
            </a:r>
            <a:endParaRPr lang="en-US" dirty="0"/>
          </a:p>
        </p:txBody>
      </p:sp>
      <p:sp>
        <p:nvSpPr>
          <p:cNvPr id="4" name="Content Placeholder 3"/>
          <p:cNvSpPr>
            <a:spLocks noGrp="1"/>
          </p:cNvSpPr>
          <p:nvPr>
            <p:ph sz="half" idx="1"/>
          </p:nvPr>
        </p:nvSpPr>
        <p:spPr/>
        <p:txBody>
          <a:bodyPr/>
          <a:lstStyle/>
          <a:p>
            <a:pPr>
              <a:spcAft>
                <a:spcPts val="1500"/>
              </a:spcAft>
              <a:buNone/>
            </a:pPr>
            <a:r>
              <a:rPr lang="en-GB" dirty="0" smtClean="0"/>
              <a:t>Technologies provide benefits by making our work …</a:t>
            </a:r>
          </a:p>
          <a:p>
            <a:pPr>
              <a:spcAft>
                <a:spcPts val="1500"/>
              </a:spcAft>
              <a:buClr>
                <a:srgbClr val="000000"/>
              </a:buClr>
            </a:pPr>
            <a:r>
              <a:rPr lang="en-GB" dirty="0" smtClean="0">
                <a:solidFill>
                  <a:srgbClr val="B00000"/>
                </a:solidFill>
              </a:rPr>
              <a:t>Faster</a:t>
            </a:r>
            <a:r>
              <a:rPr lang="en-GB" dirty="0" smtClean="0"/>
              <a:t> – More outputs produced per unit of time</a:t>
            </a:r>
          </a:p>
          <a:p>
            <a:pPr>
              <a:spcAft>
                <a:spcPts val="1500"/>
              </a:spcAft>
              <a:buClr>
                <a:srgbClr val="000000"/>
              </a:buClr>
            </a:pPr>
            <a:r>
              <a:rPr lang="en-GB" dirty="0" smtClean="0">
                <a:solidFill>
                  <a:srgbClr val="B00000"/>
                </a:solidFill>
              </a:rPr>
              <a:t>Cheaper</a:t>
            </a:r>
            <a:r>
              <a:rPr lang="en-GB" dirty="0" smtClean="0"/>
              <a:t> – Cost of producing a unit of output decreases</a:t>
            </a:r>
          </a:p>
          <a:p>
            <a:pPr>
              <a:buClr>
                <a:srgbClr val="000000"/>
              </a:buClr>
            </a:pPr>
            <a:r>
              <a:rPr lang="en-GB" dirty="0" smtClean="0">
                <a:solidFill>
                  <a:srgbClr val="B00000"/>
                </a:solidFill>
              </a:rPr>
              <a:t>Easier</a:t>
            </a:r>
            <a:r>
              <a:rPr lang="en-GB" dirty="0" smtClean="0"/>
              <a:t> – Tasks require less physical or mental </a:t>
            </a:r>
            <a:r>
              <a:rPr lang="en-GB" dirty="0" err="1" smtClean="0"/>
              <a:t>labor</a:t>
            </a:r>
            <a:endParaRPr lang="en-GB" dirty="0" smtClean="0"/>
          </a:p>
        </p:txBody>
      </p:sp>
      <p:pic>
        <p:nvPicPr>
          <p:cNvPr id="17412" name="Picture 4" descr="https://www.ars.usda.gov/ARSUserFiles/80700000/WebPageimages/robot.jpg"/>
          <p:cNvPicPr>
            <a:picLocks noChangeAspect="1" noChangeArrowheads="1"/>
          </p:cNvPicPr>
          <p:nvPr/>
        </p:nvPicPr>
        <p:blipFill>
          <a:blip r:embed="rId2"/>
          <a:srcRect/>
          <a:stretch>
            <a:fillRect/>
          </a:stretch>
        </p:blipFill>
        <p:spPr bwMode="auto">
          <a:xfrm>
            <a:off x="2898775" y="3681411"/>
            <a:ext cx="3333750" cy="2505076"/>
          </a:xfrm>
          <a:prstGeom prst="rect">
            <a:avLst/>
          </a:prstGeom>
          <a:noFill/>
        </p:spPr>
      </p:pic>
      <p:sp>
        <p:nvSpPr>
          <p:cNvPr id="9" name="Rectangle 8"/>
          <p:cNvSpPr/>
          <p:nvPr/>
        </p:nvSpPr>
        <p:spPr>
          <a:xfrm>
            <a:off x="2793735" y="6201833"/>
            <a:ext cx="1649929" cy="276999"/>
          </a:xfrm>
          <a:prstGeom prst="rect">
            <a:avLst/>
          </a:prstGeom>
        </p:spPr>
        <p:txBody>
          <a:bodyPr wrap="square">
            <a:spAutoFit/>
          </a:bodyPr>
          <a:lstStyle/>
          <a:p>
            <a:r>
              <a:rPr lang="en-US" sz="1200" b="1" i="1" dirty="0" smtClean="0">
                <a:solidFill>
                  <a:srgbClr val="00503E"/>
                </a:solidFill>
              </a:rPr>
              <a:t>Source: </a:t>
            </a:r>
            <a:r>
              <a:rPr lang="en-US" sz="1200" b="1" dirty="0" smtClean="0">
                <a:solidFill>
                  <a:srgbClr val="00503E"/>
                </a:solidFill>
              </a:rPr>
              <a:t>ARS, USDA</a:t>
            </a:r>
            <a:endParaRPr lang="en-US" sz="1200" b="1" dirty="0">
              <a:solidFill>
                <a:srgbClr val="00503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 of precision</a:t>
            </a:r>
            <a:endParaRPr lang="en-US" dirty="0"/>
          </a:p>
        </p:txBody>
      </p:sp>
      <p:sp>
        <p:nvSpPr>
          <p:cNvPr id="3" name="Content Placeholder 2"/>
          <p:cNvSpPr>
            <a:spLocks noGrp="1"/>
          </p:cNvSpPr>
          <p:nvPr>
            <p:ph sz="half" idx="1"/>
          </p:nvPr>
        </p:nvSpPr>
        <p:spPr/>
        <p:txBody>
          <a:bodyPr/>
          <a:lstStyle/>
          <a:p>
            <a:pPr>
              <a:spcAft>
                <a:spcPts val="2400"/>
              </a:spcAft>
              <a:buClr>
                <a:srgbClr val="000000"/>
              </a:buClr>
            </a:pPr>
            <a:r>
              <a:rPr lang="en-GB" dirty="0" smtClean="0">
                <a:solidFill>
                  <a:srgbClr val="B00000"/>
                </a:solidFill>
              </a:rPr>
              <a:t>Technologies</a:t>
            </a:r>
            <a:r>
              <a:rPr lang="en-GB" dirty="0" smtClean="0"/>
              <a:t> to monitor what goes into and what comes out of cows with great precision</a:t>
            </a:r>
          </a:p>
          <a:p>
            <a:pPr>
              <a:spcAft>
                <a:spcPts val="2400"/>
              </a:spcAft>
              <a:buClr>
                <a:srgbClr val="000000"/>
              </a:buClr>
            </a:pPr>
            <a:r>
              <a:rPr lang="en-GB" dirty="0" smtClean="0">
                <a:solidFill>
                  <a:srgbClr val="B00000"/>
                </a:solidFill>
              </a:rPr>
              <a:t>Inputs</a:t>
            </a:r>
            <a:r>
              <a:rPr lang="en-GB" dirty="0" smtClean="0"/>
              <a:t> and </a:t>
            </a:r>
            <a:r>
              <a:rPr lang="en-GB" dirty="0" smtClean="0">
                <a:solidFill>
                  <a:srgbClr val="B00000"/>
                </a:solidFill>
              </a:rPr>
              <a:t>outputs</a:t>
            </a:r>
            <a:r>
              <a:rPr lang="en-GB" dirty="0" smtClean="0"/>
              <a:t> closely linked</a:t>
            </a:r>
          </a:p>
          <a:p>
            <a:pPr>
              <a:buClr>
                <a:srgbClr val="000000"/>
              </a:buClr>
            </a:pPr>
            <a:r>
              <a:rPr lang="en-GB" dirty="0" smtClean="0">
                <a:solidFill>
                  <a:srgbClr val="B00000"/>
                </a:solidFill>
              </a:rPr>
              <a:t>Highest quality</a:t>
            </a:r>
            <a:r>
              <a:rPr lang="en-GB" dirty="0" smtClean="0"/>
              <a:t> available at </a:t>
            </a:r>
            <a:r>
              <a:rPr lang="en-GB" dirty="0" smtClean="0">
                <a:solidFill>
                  <a:srgbClr val="B00000"/>
                </a:solidFill>
              </a:rPr>
              <a:t>lowest possible cost</a:t>
            </a:r>
            <a:endParaRPr lang="en-US" dirty="0">
              <a:solidFill>
                <a:srgbClr val="B00000"/>
              </a:solidFill>
            </a:endParaRPr>
          </a:p>
        </p:txBody>
      </p:sp>
      <p:pic>
        <p:nvPicPr>
          <p:cNvPr id="56322" name="Picture 2" descr="https://www.ars.usda.gov/ARSUserFiles/oc/graphics/photos/feb98/k7964-1.jpg"/>
          <p:cNvPicPr>
            <a:picLocks noChangeAspect="1" noChangeArrowheads="1"/>
          </p:cNvPicPr>
          <p:nvPr/>
        </p:nvPicPr>
        <p:blipFill>
          <a:blip r:embed="rId2"/>
          <a:srcRect t="22837" b="20254"/>
          <a:stretch>
            <a:fillRect/>
          </a:stretch>
        </p:blipFill>
        <p:spPr bwMode="auto">
          <a:xfrm>
            <a:off x="1600200" y="3765728"/>
            <a:ext cx="5943600" cy="2314877"/>
          </a:xfrm>
          <a:prstGeom prst="rect">
            <a:avLst/>
          </a:prstGeom>
          <a:noFill/>
        </p:spPr>
      </p:pic>
      <p:sp>
        <p:nvSpPr>
          <p:cNvPr id="8" name="Rectangle 7"/>
          <p:cNvSpPr/>
          <p:nvPr/>
        </p:nvSpPr>
        <p:spPr>
          <a:xfrm>
            <a:off x="1526409" y="6069329"/>
            <a:ext cx="1649929" cy="276999"/>
          </a:xfrm>
          <a:prstGeom prst="rect">
            <a:avLst/>
          </a:prstGeom>
        </p:spPr>
        <p:txBody>
          <a:bodyPr wrap="square">
            <a:spAutoFit/>
          </a:bodyPr>
          <a:lstStyle/>
          <a:p>
            <a:r>
              <a:rPr lang="en-US" sz="1200" b="1" i="1" dirty="0" smtClean="0">
                <a:solidFill>
                  <a:srgbClr val="00503E"/>
                </a:solidFill>
              </a:rPr>
              <a:t>Source: </a:t>
            </a:r>
            <a:r>
              <a:rPr lang="en-US" sz="1200" b="1" dirty="0" smtClean="0">
                <a:solidFill>
                  <a:srgbClr val="00503E"/>
                </a:solidFill>
              </a:rPr>
              <a:t>ARS, USDA</a:t>
            </a:r>
            <a:endParaRPr lang="en-US" sz="1200" b="1" dirty="0">
              <a:solidFill>
                <a:srgbClr val="00503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technology on my first farm</a:t>
            </a:r>
            <a:endParaRPr lang="en-US" dirty="0"/>
          </a:p>
        </p:txBody>
      </p:sp>
      <p:pic>
        <p:nvPicPr>
          <p:cNvPr id="4" name="Picture 3"/>
          <p:cNvPicPr>
            <a:picLocks noChangeAspect="1"/>
          </p:cNvPicPr>
          <p:nvPr/>
        </p:nvPicPr>
        <p:blipFill>
          <a:blip r:embed="rId2" cstate="print"/>
          <a:stretch>
            <a:fillRect/>
          </a:stretch>
        </p:blipFill>
        <p:spPr>
          <a:xfrm>
            <a:off x="1371600" y="1259304"/>
            <a:ext cx="6400800" cy="4794422"/>
          </a:xfrm>
          <a:prstGeom prst="rect">
            <a:avLst/>
          </a:prstGeom>
          <a:ln>
            <a:noFill/>
          </a:ln>
        </p:spPr>
      </p:pic>
      <p:sp>
        <p:nvSpPr>
          <p:cNvPr id="6" name="Rectangle 5"/>
          <p:cNvSpPr/>
          <p:nvPr/>
        </p:nvSpPr>
        <p:spPr>
          <a:xfrm>
            <a:off x="1301821" y="6041412"/>
            <a:ext cx="6189844" cy="276999"/>
          </a:xfrm>
          <a:prstGeom prst="rect">
            <a:avLst/>
          </a:prstGeom>
        </p:spPr>
        <p:txBody>
          <a:bodyPr wrap="square">
            <a:spAutoFit/>
          </a:bodyPr>
          <a:lstStyle/>
          <a:p>
            <a:r>
              <a:rPr lang="en-US" sz="1200" b="1" i="1" dirty="0" smtClean="0">
                <a:solidFill>
                  <a:srgbClr val="00503E"/>
                </a:solidFill>
              </a:rPr>
              <a:t>Source: </a:t>
            </a:r>
            <a:r>
              <a:rPr lang="en-US" sz="1200" b="1" dirty="0" smtClean="0">
                <a:solidFill>
                  <a:srgbClr val="00503E"/>
                </a:solidFill>
                <a:hlinkClick r:id="rId3"/>
              </a:rPr>
              <a:t>h</a:t>
            </a:r>
            <a:r>
              <a:rPr lang="en-US" sz="1200" b="1" dirty="0" smtClean="0">
                <a:solidFill>
                  <a:srgbClr val="00523C"/>
                </a:solidFill>
                <a:hlinkClick r:id="rId3"/>
              </a:rPr>
              <a:t>ttp://seasonalontariofood.blogspot.com/2011/04/visit-to-wooldrift-farm.html</a:t>
            </a:r>
            <a:endParaRPr lang="en-US" sz="1200" b="1" dirty="0" smtClean="0">
              <a:solidFill>
                <a:srgbClr val="00523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the dairy cow</a:t>
            </a:r>
            <a:endParaRPr lang="en-US" dirty="0"/>
          </a:p>
        </p:txBody>
      </p:sp>
      <p:pic>
        <p:nvPicPr>
          <p:cNvPr id="3" name="Picture 2"/>
          <p:cNvPicPr>
            <a:picLocks noChangeAspect="1"/>
          </p:cNvPicPr>
          <p:nvPr/>
        </p:nvPicPr>
        <p:blipFill>
          <a:blip r:embed="rId2" cstate="print"/>
          <a:srcRect l="40205" t="24664" b="17003"/>
          <a:stretch>
            <a:fillRect/>
          </a:stretch>
        </p:blipFill>
        <p:spPr>
          <a:xfrm>
            <a:off x="5229726" y="3657602"/>
            <a:ext cx="3474720" cy="2531703"/>
          </a:xfrm>
          <a:prstGeom prst="rect">
            <a:avLst/>
          </a:prstGeom>
          <a:ln>
            <a:noFill/>
          </a:ln>
        </p:spPr>
      </p:pic>
      <p:pic>
        <p:nvPicPr>
          <p:cNvPr id="4" name="Picture 3"/>
          <p:cNvPicPr>
            <a:picLocks noChangeAspect="1"/>
          </p:cNvPicPr>
          <p:nvPr/>
        </p:nvPicPr>
        <p:blipFill>
          <a:blip r:embed="rId3" cstate="print"/>
          <a:srcRect t="26433" r="16228" b="7777"/>
          <a:stretch>
            <a:fillRect/>
          </a:stretch>
        </p:blipFill>
        <p:spPr>
          <a:xfrm>
            <a:off x="441157" y="1311286"/>
            <a:ext cx="4596064" cy="2695073"/>
          </a:xfrm>
          <a:prstGeom prst="rect">
            <a:avLst/>
          </a:prstGeom>
          <a:ln>
            <a:noFill/>
          </a:ln>
        </p:spPr>
      </p:pic>
      <p:sp>
        <p:nvSpPr>
          <p:cNvPr id="5" name="TextBox 4"/>
          <p:cNvSpPr txBox="1"/>
          <p:nvPr/>
        </p:nvSpPr>
        <p:spPr>
          <a:xfrm>
            <a:off x="5105399" y="1299410"/>
            <a:ext cx="3509211" cy="861774"/>
          </a:xfrm>
          <a:prstGeom prst="rect">
            <a:avLst/>
          </a:prstGeom>
          <a:noFill/>
        </p:spPr>
        <p:txBody>
          <a:bodyPr wrap="square" rtlCol="0">
            <a:spAutoFit/>
          </a:bodyPr>
          <a:lstStyle/>
          <a:p>
            <a:pPr>
              <a:lnSpc>
                <a:spcPts val="3000"/>
              </a:lnSpc>
            </a:pPr>
            <a:r>
              <a:rPr lang="en-US" sz="2700" b="1" dirty="0" smtClean="0">
                <a:solidFill>
                  <a:srgbClr val="000000"/>
                </a:solidFill>
              </a:rPr>
              <a:t>Automated system for weighing feed intake</a:t>
            </a:r>
            <a:endParaRPr lang="en-US" sz="2700" b="1" dirty="0">
              <a:solidFill>
                <a:srgbClr val="000000"/>
              </a:solidFill>
            </a:endParaRPr>
          </a:p>
        </p:txBody>
      </p:sp>
      <p:sp>
        <p:nvSpPr>
          <p:cNvPr id="6" name="TextBox 5"/>
          <p:cNvSpPr txBox="1"/>
          <p:nvPr/>
        </p:nvSpPr>
        <p:spPr>
          <a:xfrm>
            <a:off x="1464557" y="4930575"/>
            <a:ext cx="3717041" cy="1246495"/>
          </a:xfrm>
          <a:prstGeom prst="rect">
            <a:avLst/>
          </a:prstGeom>
          <a:noFill/>
        </p:spPr>
        <p:txBody>
          <a:bodyPr wrap="square" rtlCol="0">
            <a:spAutoFit/>
          </a:bodyPr>
          <a:lstStyle/>
          <a:p>
            <a:pPr>
              <a:lnSpc>
                <a:spcPts val="3000"/>
              </a:lnSpc>
            </a:pPr>
            <a:r>
              <a:rPr lang="en-US" sz="2700" b="1" dirty="0" smtClean="0">
                <a:solidFill>
                  <a:srgbClr val="000000"/>
                </a:solidFill>
              </a:rPr>
              <a:t>Automated feeding system being installed at </a:t>
            </a:r>
            <a:r>
              <a:rPr lang="en-US" sz="2700" b="1" dirty="0" err="1" smtClean="0">
                <a:solidFill>
                  <a:srgbClr val="000000"/>
                </a:solidFill>
              </a:rPr>
              <a:t>Embrapa</a:t>
            </a:r>
            <a:r>
              <a:rPr lang="en-US" sz="2700" b="1" dirty="0" smtClean="0">
                <a:solidFill>
                  <a:srgbClr val="000000"/>
                </a:solidFill>
              </a:rPr>
              <a:t> </a:t>
            </a:r>
            <a:r>
              <a:rPr lang="en-US" sz="2700" b="1" dirty="0" err="1" smtClean="0">
                <a:solidFill>
                  <a:srgbClr val="000000"/>
                </a:solidFill>
              </a:rPr>
              <a:t>Gado</a:t>
            </a:r>
            <a:r>
              <a:rPr lang="en-US" sz="2700" b="1" dirty="0" smtClean="0">
                <a:solidFill>
                  <a:srgbClr val="000000"/>
                </a:solidFill>
              </a:rPr>
              <a:t> de </a:t>
            </a:r>
            <a:r>
              <a:rPr lang="en-US" sz="2700" b="1" dirty="0" err="1" smtClean="0">
                <a:solidFill>
                  <a:srgbClr val="000000"/>
                </a:solidFill>
              </a:rPr>
              <a:t>Leite</a:t>
            </a:r>
            <a:endParaRPr lang="en-US" sz="2700" b="1"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the dairy cow</a:t>
            </a:r>
            <a:endParaRPr lang="en-US" dirty="0"/>
          </a:p>
        </p:txBody>
      </p:sp>
      <p:pic>
        <p:nvPicPr>
          <p:cNvPr id="3" name="Picture 2"/>
          <p:cNvPicPr>
            <a:picLocks noChangeAspect="1"/>
          </p:cNvPicPr>
          <p:nvPr/>
        </p:nvPicPr>
        <p:blipFill>
          <a:blip r:embed="rId2" cstate="print"/>
          <a:srcRect l="6482"/>
          <a:stretch>
            <a:fillRect/>
          </a:stretch>
        </p:blipFill>
        <p:spPr>
          <a:xfrm>
            <a:off x="625642" y="942473"/>
            <a:ext cx="3420505" cy="2471844"/>
          </a:xfrm>
          <a:prstGeom prst="rect">
            <a:avLst/>
          </a:prstGeom>
          <a:ln>
            <a:noFill/>
          </a:ln>
        </p:spPr>
      </p:pic>
      <p:sp>
        <p:nvSpPr>
          <p:cNvPr id="4" name="Rectangle 3"/>
          <p:cNvSpPr/>
          <p:nvPr/>
        </p:nvSpPr>
        <p:spPr>
          <a:xfrm>
            <a:off x="683558" y="3329355"/>
            <a:ext cx="3304672" cy="276999"/>
          </a:xfrm>
          <a:prstGeom prst="rect">
            <a:avLst/>
          </a:prstGeom>
        </p:spPr>
        <p:txBody>
          <a:bodyPr wrap="square">
            <a:spAutoFit/>
          </a:bodyPr>
          <a:lstStyle/>
          <a:p>
            <a:pPr algn="ctr"/>
            <a:r>
              <a:rPr lang="en-US" sz="1200" b="1" i="1" dirty="0" smtClean="0">
                <a:solidFill>
                  <a:srgbClr val="00523C"/>
                </a:solidFill>
              </a:rPr>
              <a:t>Source:</a:t>
            </a:r>
            <a:r>
              <a:rPr lang="en-US" sz="1200" b="1" dirty="0" smtClean="0">
                <a:solidFill>
                  <a:srgbClr val="00523C"/>
                </a:solidFill>
              </a:rPr>
              <a:t> </a:t>
            </a:r>
            <a:r>
              <a:rPr lang="en-US" sz="1200" b="1" dirty="0" smtClean="0">
                <a:solidFill>
                  <a:srgbClr val="00523C"/>
                </a:solidFill>
                <a:hlinkClick r:id="rId3"/>
              </a:rPr>
              <a:t>http</a:t>
            </a:r>
            <a:r>
              <a:rPr lang="en-US" sz="1200" b="1" dirty="0">
                <a:solidFill>
                  <a:srgbClr val="00523C"/>
                </a:solidFill>
                <a:hlinkClick r:id="rId3"/>
              </a:rPr>
              <a:t>://support.smaxtec-animalcare.com</a:t>
            </a:r>
            <a:r>
              <a:rPr lang="en-US" sz="1200" b="1" dirty="0" smtClean="0">
                <a:solidFill>
                  <a:srgbClr val="00523C"/>
                </a:solidFill>
                <a:hlinkClick r:id="rId3"/>
              </a:rPr>
              <a:t>/</a:t>
            </a:r>
            <a:endParaRPr lang="en-US" sz="1200" b="1" dirty="0">
              <a:solidFill>
                <a:srgbClr val="00523C"/>
              </a:solidFill>
            </a:endParaRPr>
          </a:p>
        </p:txBody>
      </p:sp>
      <p:pic>
        <p:nvPicPr>
          <p:cNvPr id="5" name="Picture 4"/>
          <p:cNvPicPr>
            <a:picLocks noChangeAspect="1"/>
          </p:cNvPicPr>
          <p:nvPr/>
        </p:nvPicPr>
        <p:blipFill>
          <a:blip r:embed="rId4" cstate="print"/>
          <a:stretch>
            <a:fillRect/>
          </a:stretch>
        </p:blipFill>
        <p:spPr>
          <a:xfrm>
            <a:off x="4345538" y="2078338"/>
            <a:ext cx="4114800" cy="3578698"/>
          </a:xfrm>
          <a:prstGeom prst="rect">
            <a:avLst/>
          </a:prstGeom>
          <a:ln>
            <a:noFill/>
          </a:ln>
        </p:spPr>
      </p:pic>
      <p:sp>
        <p:nvSpPr>
          <p:cNvPr id="6" name="Rectangle 5"/>
          <p:cNvSpPr/>
          <p:nvPr/>
        </p:nvSpPr>
        <p:spPr>
          <a:xfrm>
            <a:off x="5069437" y="5635547"/>
            <a:ext cx="2667002" cy="276999"/>
          </a:xfrm>
          <a:prstGeom prst="rect">
            <a:avLst/>
          </a:prstGeom>
        </p:spPr>
        <p:txBody>
          <a:bodyPr wrap="square">
            <a:spAutoFit/>
          </a:bodyPr>
          <a:lstStyle/>
          <a:p>
            <a:pPr algn="ctr"/>
            <a:r>
              <a:rPr lang="en-US" sz="1200" b="1" i="1" dirty="0" smtClean="0">
                <a:solidFill>
                  <a:srgbClr val="00523C"/>
                </a:solidFill>
              </a:rPr>
              <a:t>Source:</a:t>
            </a:r>
            <a:r>
              <a:rPr lang="en-US" sz="1200" b="1" dirty="0" smtClean="0">
                <a:solidFill>
                  <a:srgbClr val="00523C"/>
                </a:solidFill>
              </a:rPr>
              <a:t> </a:t>
            </a:r>
            <a:r>
              <a:rPr lang="en-US" sz="1200" b="1" dirty="0" smtClean="0">
                <a:solidFill>
                  <a:srgbClr val="00523C"/>
                </a:solidFill>
                <a:hlinkClick r:id="rId5"/>
              </a:rPr>
              <a:t>http</a:t>
            </a:r>
            <a:r>
              <a:rPr lang="en-US" sz="1200" b="1" dirty="0">
                <a:solidFill>
                  <a:srgbClr val="00523C"/>
                </a:solidFill>
                <a:hlinkClick r:id="rId5"/>
              </a:rPr>
              <a:t>://c-lockinc.com</a:t>
            </a:r>
            <a:r>
              <a:rPr lang="en-US" sz="1200" b="1" dirty="0" smtClean="0">
                <a:solidFill>
                  <a:srgbClr val="00523C"/>
                </a:solidFill>
                <a:hlinkClick r:id="rId5"/>
              </a:rPr>
              <a:t>/</a:t>
            </a:r>
            <a:endParaRPr lang="en-US" sz="1200" b="1" dirty="0">
              <a:solidFill>
                <a:srgbClr val="00523C"/>
              </a:solidFill>
            </a:endParaRPr>
          </a:p>
        </p:txBody>
      </p:sp>
      <p:pic>
        <p:nvPicPr>
          <p:cNvPr id="7" name="Picture 6"/>
          <p:cNvPicPr>
            <a:picLocks noChangeAspect="1"/>
          </p:cNvPicPr>
          <p:nvPr/>
        </p:nvPicPr>
        <p:blipFill>
          <a:blip r:embed="rId6" cstate="print"/>
          <a:stretch>
            <a:fillRect/>
          </a:stretch>
        </p:blipFill>
        <p:spPr>
          <a:xfrm>
            <a:off x="497303" y="3634429"/>
            <a:ext cx="3657600" cy="2633472"/>
          </a:xfrm>
          <a:prstGeom prst="rect">
            <a:avLst/>
          </a:prstGeom>
          <a:ln>
            <a:noFill/>
          </a:ln>
        </p:spPr>
      </p:pic>
      <p:sp>
        <p:nvSpPr>
          <p:cNvPr id="8" name="Rectangle 7"/>
          <p:cNvSpPr/>
          <p:nvPr/>
        </p:nvSpPr>
        <p:spPr>
          <a:xfrm>
            <a:off x="1151088" y="6148891"/>
            <a:ext cx="2350031" cy="276999"/>
          </a:xfrm>
          <a:prstGeom prst="rect">
            <a:avLst/>
          </a:prstGeom>
        </p:spPr>
        <p:txBody>
          <a:bodyPr wrap="square">
            <a:spAutoFit/>
          </a:bodyPr>
          <a:lstStyle/>
          <a:p>
            <a:pPr algn="ctr"/>
            <a:r>
              <a:rPr lang="en-US" sz="1200" b="1" i="1" dirty="0" smtClean="0">
                <a:solidFill>
                  <a:srgbClr val="00523C"/>
                </a:solidFill>
              </a:rPr>
              <a:t>Source: </a:t>
            </a:r>
            <a:r>
              <a:rPr lang="en-US" sz="1200" b="1" dirty="0" smtClean="0">
                <a:solidFill>
                  <a:srgbClr val="00523C"/>
                </a:solidFill>
                <a:hlinkClick r:id="rId7"/>
              </a:rPr>
              <a:t>http</a:t>
            </a:r>
            <a:r>
              <a:rPr lang="en-US" sz="1200" b="1" dirty="0">
                <a:solidFill>
                  <a:srgbClr val="00523C"/>
                </a:solidFill>
                <a:hlinkClick r:id="rId7"/>
              </a:rPr>
              <a:t>://www.afimilk.com</a:t>
            </a:r>
            <a:r>
              <a:rPr lang="en-US" sz="1200" b="1" dirty="0" smtClean="0">
                <a:solidFill>
                  <a:srgbClr val="00523C"/>
                </a:solidFill>
                <a:hlinkClick r:id="rId7"/>
              </a:rPr>
              <a:t>/</a:t>
            </a:r>
            <a:endParaRPr lang="en-US" sz="1200" b="1" dirty="0">
              <a:solidFill>
                <a:srgbClr val="00523C"/>
              </a:solidFill>
            </a:endParaRPr>
          </a:p>
        </p:txBody>
      </p:sp>
    </p:spTree>
  </p:cSld>
  <p:clrMapOvr>
    <a:masterClrMapping/>
  </p:clrMapOvr>
</p:sld>
</file>

<file path=ppt/theme/theme1.xml><?xml version="1.0" encoding="utf-8"?>
<a:theme xmlns:a="http://schemas.openxmlformats.org/drawingml/2006/main" name="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3809</TotalTime>
  <Words>1299</Words>
  <Application>Microsoft Macintosh PowerPoint</Application>
  <PresentationFormat>On-screen Show (4:3)</PresentationFormat>
  <Paragraphs>261</Paragraphs>
  <Slides>37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Symbol</vt:lpstr>
      <vt:lpstr>SymbolProp BT</vt:lpstr>
      <vt:lpstr>Trebuchet MS</vt:lpstr>
      <vt:lpstr>Arial</vt:lpstr>
      <vt:lpstr>AIP-2017 Slide Master</vt:lpstr>
      <vt:lpstr>Genomic selection for traits other than production in dairy cattle</vt:lpstr>
      <vt:lpstr>Overview</vt:lpstr>
      <vt:lpstr>What things can we measure?</vt:lpstr>
      <vt:lpstr>We all have our favorite technologies</vt:lpstr>
      <vt:lpstr>Benefits of technology</vt:lpstr>
      <vt:lpstr>Age of precision</vt:lpstr>
      <vt:lpstr>Advanced technology on my first farm</vt:lpstr>
      <vt:lpstr>Feeding the dairy cow</vt:lpstr>
      <vt:lpstr>Monitoring the dairy cow</vt:lpstr>
      <vt:lpstr>Milking the dairy cow</vt:lpstr>
      <vt:lpstr>What else comes out of the cow?</vt:lpstr>
      <vt:lpstr>You don’t get something for nothing</vt:lpstr>
      <vt:lpstr>What things should we measure?</vt:lpstr>
      <vt:lpstr>What traits are commonly recorded?</vt:lpstr>
      <vt:lpstr>Some traits are underutilized</vt:lpstr>
      <vt:lpstr>Why do we need new traits?</vt:lpstr>
      <vt:lpstr>Sources of novel phenotypes</vt:lpstr>
      <vt:lpstr>Desirable traits may have low heritabilities</vt:lpstr>
      <vt:lpstr>New phenotypes should add information</vt:lpstr>
      <vt:lpstr>Measurement cost vs. value to farmers</vt:lpstr>
      <vt:lpstr>Who pays for new phenotypes?</vt:lpstr>
      <vt:lpstr>Why do we measure these things?</vt:lpstr>
      <vt:lpstr>What can farmers do with novel traits?</vt:lpstr>
      <vt:lpstr>What do U.S. dairy farmers want?</vt:lpstr>
      <vt:lpstr>Cow livability</vt:lpstr>
      <vt:lpstr>Genetic trend for livability – all breeds</vt:lpstr>
      <vt:lpstr>Correlations of livability with other traits</vt:lpstr>
      <vt:lpstr>What do Russian dairy farmers want?</vt:lpstr>
      <vt:lpstr>Constructing phenotypes from genotypes</vt:lpstr>
      <vt:lpstr>Example – polled cattle</vt:lpstr>
      <vt:lpstr>Gene content  for polled (Jerseys)</vt:lpstr>
      <vt:lpstr>International challenges</vt:lpstr>
      <vt:lpstr>Conclusions</vt:lpstr>
      <vt:lpstr>Acknowledgments</vt:lpstr>
      <vt:lpstr>Acknowledgments (cont’d)</vt:lpstr>
      <vt:lpstr>Disclaimer</vt:lpstr>
      <vt:lpstr>Questions?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Hubbard</dc:creator>
  <cp:lastModifiedBy>John B. Cole</cp:lastModifiedBy>
  <cp:revision>179</cp:revision>
  <dcterms:created xsi:type="dcterms:W3CDTF">2017-04-14T13:19:57Z</dcterms:created>
  <dcterms:modified xsi:type="dcterms:W3CDTF">2017-05-31T15:58:02Z</dcterms:modified>
</cp:coreProperties>
</file>