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265" r:id="rId3"/>
    <p:sldId id="274" r:id="rId4"/>
    <p:sldId id="279" r:id="rId5"/>
    <p:sldId id="266" r:id="rId6"/>
    <p:sldId id="277" r:id="rId7"/>
    <p:sldId id="321" r:id="rId8"/>
    <p:sldId id="291" r:id="rId9"/>
    <p:sldId id="320" r:id="rId10"/>
    <p:sldId id="317" r:id="rId11"/>
    <p:sldId id="306" r:id="rId12"/>
    <p:sldId id="323" r:id="rId13"/>
    <p:sldId id="307" r:id="rId14"/>
    <p:sldId id="319" r:id="rId15"/>
    <p:sldId id="289" r:id="rId16"/>
    <p:sldId id="315" r:id="rId17"/>
    <p:sldId id="32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B. Cole" initials="JBC" lastIdx="9" clrIdx="0">
    <p:extLst/>
  </p:cmAuthor>
  <p:cmAuthor id="2" name="John Cole" initials="JC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523C"/>
    <a:srgbClr val="244270"/>
    <a:srgbClr val="BA0000"/>
    <a:srgbClr val="00563F"/>
    <a:srgbClr val="FEB500"/>
    <a:srgbClr val="F29C00"/>
    <a:srgbClr val="006600"/>
    <a:srgbClr val="1F5F1F"/>
    <a:srgbClr val="28CEC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 autoAdjust="0"/>
  </p:normalViewPr>
  <p:slideViewPr>
    <p:cSldViewPr snapToGrid="0">
      <p:cViewPr>
        <p:scale>
          <a:sx n="60" d="100"/>
          <a:sy n="60" d="100"/>
        </p:scale>
        <p:origin x="-117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6D14B-8364-214E-A0D7-BBA9B709ADE1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A9EBF-91FD-2F40-B54F-8B48B4AB4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F7C56-861D-499D-8170-A7A5367EEB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46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F7C56-861D-499D-8170-A7A5367EEB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4300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F7C56-861D-499D-8170-A7A5367EEB3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46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397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229600" cy="4800600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7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48400" y="6611112"/>
            <a:ext cx="2133600" cy="2468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sz="1150" dirty="0" smtClean="0"/>
              <a:t>Cole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0480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639762"/>
          </a:xfrm>
        </p:spPr>
        <p:txBody>
          <a:bodyPr/>
          <a:lstStyle>
            <a:lvl1pPr algn="l"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743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397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886200" cy="4800600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7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3886200" cy="4800600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7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48400" y="6611112"/>
            <a:ext cx="2133600" cy="2468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sz="1150" dirty="0" smtClean="0"/>
              <a:t>Cole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611112"/>
            <a:ext cx="5791200" cy="2468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5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Symposium on Genetic and Genomic Selection in Dairy Cattle, St. Petersburg, Russia (</a:t>
            </a:r>
            <a:fld id="{15B3028D-9398-4C32-B664-7BB0AE0371BF}" type="slidenum">
              <a:rPr lang="en-US" smtClean="0"/>
              <a:pPr/>
              <a:t>‹#›</a:t>
            </a:fld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P-2017 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611112"/>
            <a:ext cx="5791200" cy="2468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5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Symposium on Genetic and Genomic Selection in Dairy Cattle, St. Petersburg, Russia (</a:t>
            </a:r>
            <a:fld id="{15B3028D-9398-4C32-B664-7BB0AE0371BF}" type="slidenum">
              <a:rPr lang="en-US" smtClean="0"/>
              <a:pPr/>
              <a:t>‹#›</a:t>
            </a:fld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48400" y="6611112"/>
            <a:ext cx="2133600" cy="2468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sz="1150" dirty="0" smtClean="0"/>
              <a:t>Cole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SDA symbol 2color Hi Res.jpg"/>
          <p:cNvPicPr>
            <a:picLocks noChangeAspect="1"/>
          </p:cNvPicPr>
          <p:nvPr userDrawn="1"/>
        </p:nvPicPr>
        <p:blipFill>
          <a:blip r:embed="rId6" cstate="print"/>
          <a:srcRect r="1468"/>
          <a:stretch>
            <a:fillRect/>
          </a:stretch>
        </p:blipFill>
        <p:spPr>
          <a:xfrm>
            <a:off x="8440349" y="6369874"/>
            <a:ext cx="703651" cy="4881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611112"/>
            <a:ext cx="8458200" cy="246888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397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60497" y="6581553"/>
            <a:ext cx="7044070" cy="27644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11th World Congress on Genetics Applied to Livestock Production, Auckland, New Zealand, February  11-15, 2018 (</a:t>
            </a:r>
            <a:fld id="{15B3028D-9398-4C32-B664-7BB0AE0371BF}" type="slidenum">
              <a:rPr lang="en-US" sz="1100" b="1" smtClean="0">
                <a:solidFill>
                  <a:schemeClr val="bg1"/>
                </a:solidFill>
              </a:rPr>
              <a:pPr/>
              <a:t>‹#›</a:t>
            </a:fld>
            <a:r>
              <a:rPr lang="en-US" sz="1100" b="1" dirty="0" smtClean="0">
                <a:solidFill>
                  <a:schemeClr val="bg1"/>
                </a:solidFill>
              </a:rPr>
              <a:t>)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629400" y="6611112"/>
            <a:ext cx="18288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</a:rPr>
              <a:t>VanRaden</a:t>
            </a:r>
            <a:endParaRPr lang="en-US" sz="11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2" r:id="rId3"/>
    <p:sldLayoutId id="214748365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4163" indent="-284163" algn="l" defTabSz="914400" rtl="0" eaLnBrk="1" latinLnBrk="0" hangingPunct="1">
        <a:lnSpc>
          <a:spcPts val="3000"/>
        </a:lnSpc>
        <a:spcBef>
          <a:spcPts val="0"/>
        </a:spcBef>
        <a:spcAft>
          <a:spcPts val="1200"/>
        </a:spcAft>
        <a:buFont typeface="Symbol" pitchFamily="18" charset="2"/>
        <a:buChar char=""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defTabSz="914400" rtl="0" eaLnBrk="1" latinLnBrk="0" hangingPunct="1">
        <a:lnSpc>
          <a:spcPts val="3000"/>
        </a:lnSpc>
        <a:spcBef>
          <a:spcPts val="0"/>
        </a:spcBef>
        <a:spcAft>
          <a:spcPts val="1200"/>
        </a:spcAft>
        <a:buFont typeface="Arial" pitchFamily="34" charset="0"/>
        <a:buChar char="–"/>
        <a:tabLst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54075" indent="-223838" algn="l" defTabSz="914400" rtl="0" eaLnBrk="1" latinLnBrk="0" hangingPunct="1">
        <a:lnSpc>
          <a:spcPts val="3000"/>
        </a:lnSpc>
        <a:spcBef>
          <a:spcPts val="0"/>
        </a:spcBef>
        <a:spcAft>
          <a:spcPts val="1200"/>
        </a:spcAft>
        <a:buFont typeface="Calibri" pitchFamily="34" charset="0"/>
        <a:buChar char="•"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.last@ars.usda.gov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525" y="182880"/>
            <a:ext cx="7985051" cy="2377440"/>
          </a:xfrm>
        </p:spPr>
        <p:txBody>
          <a:bodyPr/>
          <a:lstStyle/>
          <a:p>
            <a:pPr algn="ctr"/>
            <a:r>
              <a:rPr lang="en-US" dirty="0" smtClean="0"/>
              <a:t>Including feed intake data from U.S. Holsteins in genomic prediction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3429000"/>
            <a:ext cx="8077200" cy="2926080"/>
          </a:xfrm>
        </p:spPr>
        <p:txBody>
          <a:bodyPr/>
          <a:lstStyle/>
          <a:p>
            <a:pPr marL="0" indent="0">
              <a:lnSpc>
                <a:spcPts val="2600"/>
              </a:lnSpc>
            </a:pPr>
            <a:r>
              <a:rPr lang="en-US" sz="2600" dirty="0" smtClean="0">
                <a:solidFill>
                  <a:srgbClr val="00523C"/>
                </a:solidFill>
              </a:rPr>
              <a:t>Paul VanRaden,</a:t>
            </a:r>
            <a:r>
              <a:rPr lang="en-US" sz="2600" baseline="30000" dirty="0" smtClean="0">
                <a:solidFill>
                  <a:srgbClr val="00523C"/>
                </a:solidFill>
              </a:rPr>
              <a:t>1</a:t>
            </a:r>
            <a:r>
              <a:rPr lang="en-US" sz="2600" dirty="0" smtClean="0">
                <a:solidFill>
                  <a:srgbClr val="00523C"/>
                </a:solidFill>
              </a:rPr>
              <a:t> Jeff O’Connell,</a:t>
            </a:r>
            <a:r>
              <a:rPr lang="en-US" sz="2600" baseline="30000" dirty="0" smtClean="0">
                <a:solidFill>
                  <a:srgbClr val="00523C"/>
                </a:solidFill>
              </a:rPr>
              <a:t>2 </a:t>
            </a:r>
            <a:r>
              <a:rPr lang="en-US" sz="2600" dirty="0" smtClean="0">
                <a:solidFill>
                  <a:srgbClr val="00523C"/>
                </a:solidFill>
              </a:rPr>
              <a:t> Erin Connor,</a:t>
            </a:r>
            <a:r>
              <a:rPr lang="en-US" sz="2600" baseline="30000" dirty="0" smtClean="0">
                <a:solidFill>
                  <a:srgbClr val="00523C"/>
                </a:solidFill>
              </a:rPr>
              <a:t>1</a:t>
            </a:r>
            <a:r>
              <a:rPr lang="en-US" sz="2600" dirty="0" smtClean="0">
                <a:solidFill>
                  <a:srgbClr val="00523C"/>
                </a:solidFill>
              </a:rPr>
              <a:t> Mike</a:t>
            </a:r>
            <a:r>
              <a:rPr lang="en-US" sz="2600" dirty="0" smtClean="0">
                <a:solidFill>
                  <a:srgbClr val="00523C"/>
                </a:solidFill>
                <a:latin typeface="Arial Rounded MT Bold"/>
              </a:rPr>
              <a:t> </a:t>
            </a:r>
            <a:r>
              <a:rPr lang="en-US" sz="2600" dirty="0" smtClean="0">
                <a:solidFill>
                  <a:srgbClr val="00523C"/>
                </a:solidFill>
              </a:rPr>
              <a:t>VandeHaar,</a:t>
            </a:r>
            <a:r>
              <a:rPr lang="en-US" sz="2600" baseline="30000" dirty="0" smtClean="0">
                <a:solidFill>
                  <a:srgbClr val="00523C"/>
                </a:solidFill>
              </a:rPr>
              <a:t>3</a:t>
            </a:r>
            <a:r>
              <a:rPr lang="en-US" sz="2600" dirty="0" smtClean="0">
                <a:solidFill>
                  <a:srgbClr val="00523C"/>
                </a:solidFill>
              </a:rPr>
              <a:t> Rob Tempelman,</a:t>
            </a:r>
            <a:r>
              <a:rPr lang="en-US" sz="2600" baseline="30000" dirty="0" smtClean="0">
                <a:solidFill>
                  <a:srgbClr val="00523C"/>
                </a:solidFill>
              </a:rPr>
              <a:t>3</a:t>
            </a:r>
            <a:r>
              <a:rPr lang="en-US" sz="2600" dirty="0" smtClean="0">
                <a:solidFill>
                  <a:srgbClr val="00523C"/>
                </a:solidFill>
              </a:rPr>
              <a:t> and Kent Weigel</a:t>
            </a:r>
            <a:r>
              <a:rPr lang="en-US" sz="2600" baseline="30000" dirty="0" smtClean="0">
                <a:solidFill>
                  <a:srgbClr val="00523C"/>
                </a:solidFill>
              </a:rPr>
              <a:t>4</a:t>
            </a:r>
            <a:endParaRPr lang="en-US" sz="2600" dirty="0" smtClean="0">
              <a:solidFill>
                <a:srgbClr val="00523C"/>
              </a:solidFill>
            </a:endParaRPr>
          </a:p>
          <a:p>
            <a:pPr marL="112713" indent="-112713">
              <a:lnSpc>
                <a:spcPts val="2000"/>
              </a:lnSpc>
              <a:spcAft>
                <a:spcPts val="0"/>
              </a:spcAft>
            </a:pPr>
            <a:r>
              <a:rPr lang="en-US" sz="2000" baseline="30000" dirty="0" smtClean="0"/>
              <a:t>1</a:t>
            </a:r>
            <a:r>
              <a:rPr lang="en-US" sz="2000" dirty="0" smtClean="0"/>
              <a:t>USDA, Agricultural Research Service, Animal Genomics and Improvement Laboratory, Beltsville, MD, USA</a:t>
            </a:r>
          </a:p>
          <a:p>
            <a:pPr marL="112713" indent="-112713">
              <a:lnSpc>
                <a:spcPts val="2000"/>
              </a:lnSpc>
              <a:spcAft>
                <a:spcPts val="0"/>
              </a:spcAft>
            </a:pPr>
            <a:r>
              <a:rPr lang="en-US" sz="2000" baseline="30000" dirty="0" smtClean="0"/>
              <a:t>2</a:t>
            </a:r>
            <a:r>
              <a:rPr lang="en-US" sz="2000" dirty="0" smtClean="0"/>
              <a:t>University of Maryland, Baltimore, MD, USA</a:t>
            </a:r>
          </a:p>
          <a:p>
            <a:pPr>
              <a:lnSpc>
                <a:spcPts val="2000"/>
              </a:lnSpc>
              <a:spcAft>
                <a:spcPts val="0"/>
              </a:spcAft>
            </a:pPr>
            <a:r>
              <a:rPr lang="en-US" sz="2000" baseline="30000" dirty="0" smtClean="0"/>
              <a:t>3</a:t>
            </a:r>
            <a:r>
              <a:rPr lang="en-US" sz="2000" dirty="0" smtClean="0"/>
              <a:t>Michigan State University, East Lansing, MI, USA</a:t>
            </a:r>
          </a:p>
          <a:p>
            <a:pPr>
              <a:lnSpc>
                <a:spcPts val="2000"/>
              </a:lnSpc>
              <a:spcAft>
                <a:spcPts val="0"/>
              </a:spcAft>
            </a:pPr>
            <a:r>
              <a:rPr lang="en-US" sz="2000" baseline="30000" dirty="0" smtClean="0"/>
              <a:t>4</a:t>
            </a:r>
            <a:r>
              <a:rPr lang="en-US" sz="2000" dirty="0" smtClean="0"/>
              <a:t>University of Wisconsin, Madison, WI, USA</a:t>
            </a:r>
          </a:p>
          <a:p>
            <a:pPr>
              <a:lnSpc>
                <a:spcPts val="36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244270"/>
                </a:solidFill>
                <a:hlinkClick r:id="rId2"/>
              </a:rPr>
              <a:t>paul.vanraden@ars.usda.gov</a:t>
            </a:r>
            <a:endParaRPr lang="en-US" sz="2400" dirty="0" smtClean="0">
              <a:solidFill>
                <a:srgbClr val="24427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 reliability by animal 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371600"/>
          <a:ext cx="82296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4260"/>
                <a:gridCol w="1584252"/>
                <a:gridCol w="15310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Animal group</a:t>
                      </a:r>
                      <a:endParaRPr lang="en-US" sz="2400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RFI Reliability (%)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Traditional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Genomic</a:t>
                      </a:r>
                      <a:r>
                        <a:rPr lang="en-US" sz="2400" b="1" baseline="30000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3,965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cows</a:t>
                      </a:r>
                      <a:r>
                        <a:rPr lang="en-US" sz="2400" dirty="0" smtClean="0"/>
                        <a:t> with RFI phenotypes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Top 10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sires</a:t>
                      </a:r>
                      <a:r>
                        <a:rPr lang="en-US" sz="2400" dirty="0" smtClean="0"/>
                        <a:t> with most RFI daughters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Top 100 Net Merit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progeny tested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Top 100 Net Merit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young bulls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1.5 million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genotyped</a:t>
                      </a:r>
                      <a:r>
                        <a:rPr lang="en-US" sz="2400" dirty="0" smtClean="0"/>
                        <a:t> Holsteins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 million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non-genotyped </a:t>
                      </a:r>
                      <a:r>
                        <a:rPr lang="en-US" sz="2400" dirty="0" smtClean="0"/>
                        <a:t>Holsteins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46697" y="5624623"/>
            <a:ext cx="4156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 smtClean="0"/>
              <a:t>1</a:t>
            </a:r>
            <a:r>
              <a:rPr lang="en-US" sz="2000" dirty="0" smtClean="0"/>
              <a:t>Computed with discount factor of 0.3</a:t>
            </a:r>
            <a:endParaRPr lang="en-US" sz="2000" dirty="0"/>
          </a:p>
        </p:txBody>
      </p:sp>
      <p:pic>
        <p:nvPicPr>
          <p:cNvPr id="6" name="Picture 2" descr="CABRIOL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0730" y="1"/>
            <a:ext cx="1673270" cy="1196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values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5613" y="1371600"/>
          <a:ext cx="8226426" cy="258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2108"/>
                <a:gridCol w="1998921"/>
                <a:gridCol w="1392865"/>
                <a:gridCol w="14625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2000" b="1" dirty="0" smtClean="0">
                          <a:solidFill>
                            <a:srgbClr val="244270"/>
                          </a:solidFill>
                        </a:rPr>
                        <a:t>Statistic</a:t>
                      </a:r>
                      <a:endParaRPr lang="en-US" sz="2000" b="1" dirty="0">
                        <a:solidFill>
                          <a:srgbClr val="24427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1" dirty="0" smtClean="0">
                          <a:solidFill>
                            <a:srgbClr val="244270"/>
                          </a:solidFill>
                        </a:rPr>
                        <a:t>Milk production 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1" dirty="0" smtClean="0">
                          <a:solidFill>
                            <a:srgbClr val="244270"/>
                          </a:solidFill>
                        </a:rPr>
                        <a:t>(3.5% F,</a:t>
                      </a:r>
                      <a:r>
                        <a:rPr lang="en-US" sz="2000" b="1" baseline="0" dirty="0" smtClean="0">
                          <a:solidFill>
                            <a:srgbClr val="244270"/>
                          </a:solidFill>
                        </a:rPr>
                        <a:t> 3.0% P)</a:t>
                      </a:r>
                      <a:endParaRPr lang="en-US" sz="2000" b="1" dirty="0">
                        <a:solidFill>
                          <a:srgbClr val="24427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1" dirty="0" smtClean="0">
                          <a:solidFill>
                            <a:srgbClr val="244270"/>
                          </a:solidFill>
                        </a:rPr>
                        <a:t>Dry matter intake</a:t>
                      </a:r>
                      <a:endParaRPr lang="en-US" sz="2000" b="1" dirty="0">
                        <a:solidFill>
                          <a:srgbClr val="24427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1" dirty="0" smtClean="0">
                          <a:solidFill>
                            <a:srgbClr val="244270"/>
                          </a:solidFill>
                        </a:rPr>
                        <a:t>Residual feed intake</a:t>
                      </a:r>
                      <a:endParaRPr lang="en-US" sz="2000" b="1" dirty="0">
                        <a:solidFill>
                          <a:srgbClr val="244270"/>
                        </a:solidFill>
                      </a:endParaRPr>
                    </a:p>
                  </a:txBody>
                  <a:tcPr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Price/pound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$0.17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$0.12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$0.12</a:t>
                      </a:r>
                      <a:endParaRPr lang="en-US" sz="20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Mean income or cost/lactation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$4,250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rebuchet MS"/>
                        </a:rPr>
                        <a:t>–</a:t>
                      </a:r>
                      <a:r>
                        <a:rPr lang="en-US" sz="2000" b="0" dirty="0" smtClean="0"/>
                        <a:t>$1,992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0</a:t>
                      </a:r>
                      <a:endParaRPr lang="en-US" sz="20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Lifetime value/pound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2000" b="0" dirty="0" smtClean="0">
                          <a:solidFill>
                            <a:srgbClr val="00563F"/>
                          </a:solidFill>
                        </a:rPr>
                        <a:t>(2.8 lactations)</a:t>
                      </a:r>
                      <a:endParaRPr lang="en-US" sz="2000" b="0" dirty="0">
                        <a:solidFill>
                          <a:srgbClr val="00563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$0.253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rebuchet MS"/>
                        </a:rPr>
                        <a:t>–</a:t>
                      </a:r>
                      <a:r>
                        <a:rPr lang="en-US" sz="2000" b="0" dirty="0" smtClean="0"/>
                        <a:t>$0.336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rebuchet MS"/>
                        </a:rPr>
                        <a:t>–</a:t>
                      </a:r>
                      <a:r>
                        <a:rPr lang="en-US" sz="2000" b="0" dirty="0" smtClean="0"/>
                        <a:t>$0.336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Relative value </a:t>
                      </a:r>
                      <a:r>
                        <a:rPr lang="en-US" sz="2000" b="0" dirty="0" smtClean="0">
                          <a:solidFill>
                            <a:srgbClr val="00563F"/>
                          </a:solidFill>
                        </a:rPr>
                        <a:t>(% of NM$)</a:t>
                      </a:r>
                      <a:endParaRPr lang="en-US" sz="2000" b="0" dirty="0">
                        <a:solidFill>
                          <a:srgbClr val="00563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b="0" dirty="0" smtClean="0"/>
                        <a:t>36%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rebuchet MS"/>
                        </a:rPr>
                        <a:t>–</a:t>
                      </a:r>
                      <a:r>
                        <a:rPr lang="en-US" sz="2000" b="0" dirty="0" smtClean="0"/>
                        <a:t>16%</a:t>
                      </a:r>
                      <a:endParaRPr lang="en-US" sz="20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279" y="4061085"/>
            <a:ext cx="8064896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ts val="2000"/>
              </a:lnSpc>
              <a:buFont typeface="Symbol" pitchFamily="18" charset="2"/>
              <a:buChar char="·"/>
            </a:pPr>
            <a:r>
              <a:rPr lang="en-US" sz="2400" b="1" dirty="0" smtClean="0"/>
              <a:t>Since 2000, Net </a:t>
            </a:r>
            <a:r>
              <a:rPr lang="en-US" sz="2400" b="1" dirty="0" smtClean="0"/>
              <a:t>Merit </a:t>
            </a:r>
            <a:r>
              <a:rPr lang="en-US" sz="2400" b="1" dirty="0" smtClean="0"/>
              <a:t>$ has selected for smaller cows </a:t>
            </a:r>
            <a:r>
              <a:rPr lang="en-US" sz="2400" b="1" dirty="0" smtClean="0"/>
              <a:t>using </a:t>
            </a:r>
            <a:r>
              <a:rPr lang="en-US" sz="2400" b="1" dirty="0" smtClean="0"/>
              <a:t>type traits (body </a:t>
            </a:r>
            <a:r>
              <a:rPr lang="en-US" sz="2400" b="1" dirty="0" smtClean="0"/>
              <a:t>weight </a:t>
            </a:r>
            <a:r>
              <a:rPr lang="en-US" sz="2400" b="1" dirty="0" smtClean="0"/>
              <a:t>composite) to reduce </a:t>
            </a:r>
            <a:r>
              <a:rPr lang="en-US" sz="2400" b="1" dirty="0" smtClean="0"/>
              <a:t>expected feed </a:t>
            </a:r>
            <a:r>
              <a:rPr lang="en-US" sz="2400" b="1" dirty="0" smtClean="0"/>
              <a:t>intake (-6% of NM$)</a:t>
            </a:r>
            <a:endParaRPr lang="en-US" sz="2400" b="1" dirty="0" smtClean="0"/>
          </a:p>
          <a:p>
            <a:pPr marL="176213" indent="-176213">
              <a:lnSpc>
                <a:spcPts val="2000"/>
              </a:lnSpc>
              <a:buFont typeface="Symbol" pitchFamily="18" charset="2"/>
              <a:buChar char="·"/>
            </a:pPr>
            <a:endParaRPr lang="en-US" sz="2400" b="1" dirty="0" smtClean="0"/>
          </a:p>
          <a:p>
            <a:pPr marL="176213" indent="-176213">
              <a:lnSpc>
                <a:spcPts val="2000"/>
              </a:lnSpc>
              <a:buFont typeface="Symbol" pitchFamily="18" charset="2"/>
              <a:buChar char="·"/>
            </a:pPr>
            <a:endParaRPr lang="en-US" sz="2400" b="1" dirty="0" smtClean="0"/>
          </a:p>
          <a:p>
            <a:pPr marL="176213" indent="-176213">
              <a:lnSpc>
                <a:spcPts val="2000"/>
              </a:lnSpc>
              <a:buFont typeface="Symbol" pitchFamily="18" charset="2"/>
              <a:buChar char="·"/>
            </a:pPr>
            <a:r>
              <a:rPr lang="en-US" sz="2400" b="1" dirty="0" smtClean="0"/>
              <a:t>Economic values for yield and BWC already account for correlated feed intake, and RFI measures uncorrelated intake</a:t>
            </a:r>
          </a:p>
          <a:p>
            <a:pPr marL="176213" indent="-176213">
              <a:lnSpc>
                <a:spcPts val="2000"/>
              </a:lnSpc>
              <a:buFont typeface="Symbol" pitchFamily="18" charset="2"/>
              <a:buChar char="·"/>
            </a:pPr>
            <a:endParaRPr lang="en-US" sz="2000" b="1" dirty="0" smtClean="0"/>
          </a:p>
        </p:txBody>
      </p:sp>
      <p:pic>
        <p:nvPicPr>
          <p:cNvPr id="7" name="Picture 6" descr="dol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0364" y="0"/>
            <a:ext cx="923635" cy="923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feed efficiency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sz="2600" dirty="0" smtClean="0"/>
              <a:t>Feed efficiency expected from yield </a:t>
            </a:r>
            <a:r>
              <a:rPr lang="en-US" sz="2600" dirty="0" smtClean="0"/>
              <a:t>and type traits</a:t>
            </a:r>
            <a:endParaRPr lang="en-US" sz="2600" dirty="0" smtClean="0"/>
          </a:p>
          <a:p>
            <a:pPr lvl="1">
              <a:lnSpc>
                <a:spcPts val="2900"/>
              </a:lnSpc>
              <a:buClr>
                <a:schemeClr val="tx1"/>
              </a:buClr>
            </a:pPr>
            <a:r>
              <a:rPr lang="en-US" sz="2600" dirty="0" smtClean="0">
                <a:solidFill>
                  <a:srgbClr val="00B050"/>
                </a:solidFill>
              </a:rPr>
              <a:t>FE$</a:t>
            </a:r>
            <a:r>
              <a:rPr lang="en-US" sz="2600" dirty="0" smtClean="0"/>
              <a:t> </a:t>
            </a:r>
            <a:r>
              <a:rPr lang="en-US" sz="2600" dirty="0" smtClean="0"/>
              <a:t>is milk </a:t>
            </a:r>
            <a:r>
              <a:rPr lang="en-US" sz="2600" dirty="0" smtClean="0"/>
              <a:t>income – feed </a:t>
            </a:r>
            <a:r>
              <a:rPr lang="en-US" sz="2600" dirty="0" smtClean="0"/>
              <a:t>cost expected </a:t>
            </a:r>
            <a:r>
              <a:rPr lang="en-US" sz="2600" dirty="0" smtClean="0"/>
              <a:t>from </a:t>
            </a:r>
            <a:r>
              <a:rPr lang="en-US" sz="2600" dirty="0" smtClean="0"/>
              <a:t>PTAs for </a:t>
            </a:r>
            <a:r>
              <a:rPr lang="en-US" sz="2600" dirty="0" smtClean="0"/>
              <a:t>milk, fat, protein, </a:t>
            </a:r>
            <a:r>
              <a:rPr lang="en-US" sz="2600" dirty="0" smtClean="0"/>
              <a:t>and </a:t>
            </a:r>
            <a:r>
              <a:rPr lang="en-US" sz="2600" dirty="0" smtClean="0"/>
              <a:t>body weight </a:t>
            </a:r>
            <a:r>
              <a:rPr lang="en-US" sz="2600" dirty="0" smtClean="0"/>
              <a:t>composite (type)</a:t>
            </a:r>
            <a:endParaRPr lang="en-US" sz="2600" dirty="0" smtClean="0"/>
          </a:p>
          <a:p>
            <a:pPr lvl="1">
              <a:lnSpc>
                <a:spcPts val="2900"/>
              </a:lnSpc>
            </a:pPr>
            <a:r>
              <a:rPr lang="en-US" sz="2600" dirty="0" smtClean="0"/>
              <a:t>Current definition used in TPI </a:t>
            </a:r>
          </a:p>
          <a:p>
            <a:pPr lvl="1">
              <a:lnSpc>
                <a:spcPts val="2900"/>
              </a:lnSpc>
              <a:spcAft>
                <a:spcPts val="4800"/>
              </a:spcAft>
            </a:pPr>
            <a:r>
              <a:rPr lang="en-US" sz="2600" dirty="0" smtClean="0"/>
              <a:t>New </a:t>
            </a:r>
            <a:r>
              <a:rPr lang="en-US" sz="2600" dirty="0" smtClean="0">
                <a:solidFill>
                  <a:srgbClr val="00B050"/>
                </a:solidFill>
              </a:rPr>
              <a:t>FE$</a:t>
            </a:r>
            <a:r>
              <a:rPr lang="en-US" sz="2600" dirty="0" smtClean="0"/>
              <a:t> = </a:t>
            </a:r>
            <a:r>
              <a:rPr lang="en-US" sz="2600" dirty="0" smtClean="0">
                <a:solidFill>
                  <a:srgbClr val="00B050"/>
                </a:solidFill>
              </a:rPr>
              <a:t>FE$</a:t>
            </a:r>
            <a:r>
              <a:rPr lang="en-US" sz="2600" dirty="0" smtClean="0"/>
              <a:t> – </a:t>
            </a:r>
            <a:r>
              <a:rPr lang="en-US" sz="2600" dirty="0" smtClean="0">
                <a:solidFill>
                  <a:srgbClr val="00B050"/>
                </a:solidFill>
              </a:rPr>
              <a:t>RFI$</a:t>
            </a:r>
          </a:p>
          <a:p>
            <a:pPr>
              <a:lnSpc>
                <a:spcPts val="2900"/>
              </a:lnSpc>
            </a:pPr>
            <a:r>
              <a:rPr lang="en-US" sz="2600" dirty="0" smtClean="0"/>
              <a:t>Feed saved</a:t>
            </a:r>
            <a:r>
              <a:rPr lang="en-US" sz="2600" dirty="0" smtClean="0">
                <a:solidFill>
                  <a:srgbClr val="00523C"/>
                </a:solidFill>
              </a:rPr>
              <a:t> (used in AUS , also USA proposal)</a:t>
            </a:r>
          </a:p>
          <a:p>
            <a:pPr lvl="1">
              <a:lnSpc>
                <a:spcPts val="2900"/>
              </a:lnSpc>
              <a:buClr>
                <a:schemeClr val="tx1"/>
              </a:buClr>
            </a:pPr>
            <a:r>
              <a:rPr lang="en-US" sz="2600" dirty="0" err="1" smtClean="0">
                <a:solidFill>
                  <a:srgbClr val="00B050"/>
                </a:solidFill>
              </a:rPr>
              <a:t>FeedSaved</a:t>
            </a:r>
            <a:r>
              <a:rPr lang="en-US" sz="2600" dirty="0" smtClean="0">
                <a:solidFill>
                  <a:srgbClr val="00B050"/>
                </a:solidFill>
              </a:rPr>
              <a:t>$ </a:t>
            </a:r>
            <a:r>
              <a:rPr lang="en-US" sz="2600" dirty="0" smtClean="0"/>
              <a:t>combines </a:t>
            </a:r>
            <a:r>
              <a:rPr lang="en-US" sz="2600" dirty="0" smtClean="0">
                <a:solidFill>
                  <a:srgbClr val="00B050"/>
                </a:solidFill>
              </a:rPr>
              <a:t>RFI$</a:t>
            </a:r>
            <a:r>
              <a:rPr lang="en-US" sz="2600" dirty="0" smtClean="0">
                <a:sym typeface="Symbol"/>
              </a:rPr>
              <a:t> and regression on body weight composite, but </a:t>
            </a:r>
            <a:r>
              <a:rPr lang="en-US" sz="2600" dirty="0" smtClean="0">
                <a:sym typeface="Symbol"/>
              </a:rPr>
              <a:t>not yield </a:t>
            </a:r>
            <a:r>
              <a:rPr lang="en-US" sz="2600" dirty="0" smtClean="0">
                <a:sym typeface="Symbol"/>
              </a:rPr>
              <a:t>trait </a:t>
            </a:r>
            <a:r>
              <a:rPr lang="en-US" sz="2600" dirty="0" smtClean="0">
                <a:sym typeface="Symbol"/>
              </a:rPr>
              <a:t>regressions</a:t>
            </a:r>
          </a:p>
        </p:txBody>
      </p:sp>
      <p:pic>
        <p:nvPicPr>
          <p:cNvPr id="6" name="Picture 5" descr="Weigel_Arment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1377" y="0"/>
            <a:ext cx="1052622" cy="1240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progress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Ratio of progress from new vs. old index is square root of</a:t>
            </a:r>
          </a:p>
          <a:p>
            <a:pPr algn="ctr">
              <a:spcAft>
                <a:spcPts val="4200"/>
              </a:spcAft>
              <a:buNone/>
            </a:pPr>
            <a:r>
              <a:rPr lang="en-US" dirty="0" smtClean="0"/>
              <a:t>[REL</a:t>
            </a:r>
            <a:r>
              <a:rPr lang="en-US" baseline="-25000" dirty="0" smtClean="0"/>
              <a:t>NM$</a:t>
            </a:r>
            <a:r>
              <a:rPr lang="en-US" dirty="0" smtClean="0"/>
              <a:t>(194</a:t>
            </a:r>
            <a:r>
              <a:rPr lang="en-US" baseline="30000" dirty="0" smtClean="0"/>
              <a:t>2</a:t>
            </a:r>
            <a:r>
              <a:rPr lang="en-US" dirty="0" smtClean="0"/>
              <a:t>) + REL</a:t>
            </a:r>
            <a:r>
              <a:rPr lang="en-US" baseline="-25000" dirty="0" smtClean="0"/>
              <a:t>RFI</a:t>
            </a:r>
            <a:r>
              <a:rPr lang="en-US" dirty="0" smtClean="0"/>
              <a:t>(70</a:t>
            </a:r>
            <a:r>
              <a:rPr lang="en-US" baseline="30000" dirty="0" smtClean="0"/>
              <a:t>2</a:t>
            </a:r>
            <a:r>
              <a:rPr lang="en-US" dirty="0" smtClean="0"/>
              <a:t>)]/[REL</a:t>
            </a:r>
            <a:r>
              <a:rPr lang="en-US" baseline="-25000" dirty="0" smtClean="0"/>
              <a:t>NM$</a:t>
            </a:r>
            <a:r>
              <a:rPr lang="en-US" dirty="0" smtClean="0"/>
              <a:t>(194</a:t>
            </a:r>
            <a:r>
              <a:rPr lang="en-US" baseline="30000" dirty="0" smtClean="0"/>
              <a:t>2</a:t>
            </a:r>
            <a:r>
              <a:rPr lang="en-US" dirty="0" smtClean="0"/>
              <a:t>)]</a:t>
            </a:r>
          </a:p>
          <a:p>
            <a:pPr>
              <a:spcAft>
                <a:spcPts val="4200"/>
              </a:spcAft>
            </a:pPr>
            <a:r>
              <a:rPr lang="en-US" dirty="0" smtClean="0"/>
              <a:t>Ratio of progress is small </a:t>
            </a:r>
            <a:r>
              <a:rPr lang="en-US" dirty="0" smtClean="0">
                <a:solidFill>
                  <a:srgbClr val="00B050"/>
                </a:solidFill>
              </a:rPr>
              <a:t>(1.01) </a:t>
            </a:r>
            <a:r>
              <a:rPr lang="en-US" dirty="0" smtClean="0"/>
              <a:t>because REL</a:t>
            </a:r>
            <a:r>
              <a:rPr lang="en-US" baseline="-25000" dirty="0" smtClean="0"/>
              <a:t>RFI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(12%) </a:t>
            </a:r>
            <a:r>
              <a:rPr lang="en-US" dirty="0" smtClean="0"/>
              <a:t>is much lower than REL</a:t>
            </a:r>
            <a:r>
              <a:rPr lang="en-US" baseline="-25000" dirty="0" smtClean="0"/>
              <a:t>NM$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(75%)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Extra </a:t>
            </a:r>
            <a:r>
              <a:rPr lang="en-US" dirty="0" smtClean="0">
                <a:solidFill>
                  <a:srgbClr val="00B050"/>
                </a:solidFill>
              </a:rPr>
              <a:t>1%</a:t>
            </a:r>
            <a:r>
              <a:rPr lang="en-US" dirty="0" smtClean="0">
                <a:solidFill>
                  <a:srgbClr val="BA0000"/>
                </a:solidFill>
              </a:rPr>
              <a:t> </a:t>
            </a:r>
            <a:r>
              <a:rPr lang="en-US" dirty="0" smtClean="0"/>
              <a:t>faster progress is worth </a:t>
            </a:r>
            <a:r>
              <a:rPr lang="en-US" dirty="0" smtClean="0">
                <a:solidFill>
                  <a:srgbClr val="00B050"/>
                </a:solidFill>
              </a:rPr>
              <a:t>$4.5 million </a:t>
            </a:r>
            <a:r>
              <a:rPr lang="en-US" dirty="0" smtClean="0"/>
              <a:t>per year to the U.S. dairy industry</a:t>
            </a:r>
          </a:p>
          <a:p>
            <a:endParaRPr lang="en-US" dirty="0"/>
          </a:p>
        </p:txBody>
      </p:sp>
      <p:pic>
        <p:nvPicPr>
          <p:cNvPr id="5" name="Picture 4" descr="Supers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0"/>
            <a:ext cx="1403648" cy="1006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feed intake studies at USDA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dirty="0" err="1" smtClean="0"/>
              <a:t>Hooven</a:t>
            </a:r>
            <a:r>
              <a:rPr lang="en-US" dirty="0" smtClean="0"/>
              <a:t> et al., JDS 51:1409–1419, </a:t>
            </a:r>
            <a:r>
              <a:rPr lang="en-US" dirty="0" smtClean="0">
                <a:solidFill>
                  <a:srgbClr val="0033CC"/>
                </a:solidFill>
              </a:rPr>
              <a:t>1968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661 lactations of 318 Holstein cows at Beltsville</a:t>
            </a:r>
          </a:p>
          <a:p>
            <a:pPr lvl="1">
              <a:lnSpc>
                <a:spcPts val="2700"/>
              </a:lnSpc>
              <a:spcAft>
                <a:spcPts val="3600"/>
              </a:spcAft>
            </a:pPr>
            <a:r>
              <a:rPr lang="en-US" dirty="0" smtClean="0"/>
              <a:t>Genetic correlation (feed efficiency, milk energy) = 0.92</a:t>
            </a:r>
          </a:p>
          <a:p>
            <a:pPr>
              <a:lnSpc>
                <a:spcPts val="2700"/>
              </a:lnSpc>
            </a:pPr>
            <a:r>
              <a:rPr lang="en-US" dirty="0" err="1" smtClean="0"/>
              <a:t>Hooven</a:t>
            </a:r>
            <a:r>
              <a:rPr lang="en-US" dirty="0" smtClean="0"/>
              <a:t> et al., JDS </a:t>
            </a:r>
            <a:r>
              <a:rPr lang="fr-FR" dirty="0" smtClean="0"/>
              <a:t>55:1113–1122,</a:t>
            </a:r>
            <a:r>
              <a:rPr lang="en-US" dirty="0" smtClean="0">
                <a:solidFill>
                  <a:srgbClr val="BA0000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1972 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10-mo intake trials for 425 cows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30-d trial (month 5) gave 89% of progress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dirty="0" smtClean="0"/>
              <a:t>Producers and researchers have always wanted to measure and select for feed efficiency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RFI could get </a:t>
            </a:r>
            <a:r>
              <a:rPr lang="en-US" dirty="0" smtClean="0">
                <a:solidFill>
                  <a:srgbClr val="00B050"/>
                </a:solidFill>
                <a:latin typeface="Arial Narrow"/>
              </a:rPr>
              <a:t>~</a:t>
            </a:r>
            <a:r>
              <a:rPr lang="en-US" dirty="0" smtClean="0">
                <a:solidFill>
                  <a:srgbClr val="00B050"/>
                </a:solidFill>
              </a:rPr>
              <a:t>16% </a:t>
            </a:r>
            <a:r>
              <a:rPr lang="en-US" dirty="0" smtClean="0"/>
              <a:t>of relative emphasis in net merit, but low REL of </a:t>
            </a:r>
            <a:r>
              <a:rPr lang="en-US" dirty="0" smtClean="0">
                <a:solidFill>
                  <a:srgbClr val="00B050"/>
                </a:solidFill>
                <a:latin typeface="Arial Narrow"/>
              </a:rPr>
              <a:t>~</a:t>
            </a:r>
            <a:r>
              <a:rPr lang="en-US" dirty="0" smtClean="0">
                <a:solidFill>
                  <a:srgbClr val="00B050"/>
                </a:solidFill>
              </a:rPr>
              <a:t>12% </a:t>
            </a:r>
            <a:r>
              <a:rPr lang="en-US" dirty="0" smtClean="0"/>
              <a:t>for young animals will limit progress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Genomics can multiply feed intake information from a few herds to thousands of other herds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Higher REL will require more research herds or international cooperation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78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Agriculture and Food Research Initiative Competitive Grant #2011-68004-30340 from USDA National Institute of Food and Agriculture </a:t>
            </a:r>
            <a:r>
              <a:rPr lang="en-US" dirty="0" smtClean="0">
                <a:solidFill>
                  <a:srgbClr val="00B050"/>
                </a:solidFill>
              </a:rPr>
              <a:t>(feed intake funding)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USDA-ARS project 1265-31000-101-00, “Improving Genetic Predictions in Dairy Animals Using Phenotypic and Genomic Information” </a:t>
            </a:r>
            <a:r>
              <a:rPr lang="en-US" dirty="0" smtClean="0">
                <a:solidFill>
                  <a:srgbClr val="00B050"/>
                </a:solidFill>
              </a:rPr>
              <a:t>(AGIL funding)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Council on Dairy Cattle Breeding and dairy industry contributors for pedigree and genomic data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Jim Liesman (MSU) for merging and editing phenotypes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George Wiggans for managing genotypes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 smtClean="0">
              <a:solidFill>
                <a:srgbClr val="BA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6-week or 4-week trials</a:t>
            </a:r>
            <a:endParaRPr lang="en-US" sz="3600" dirty="0"/>
          </a:p>
        </p:txBody>
      </p:sp>
      <p:graphicFrame>
        <p:nvGraphicFramePr>
          <p:cNvPr id="5" name="Table Placeholder 3"/>
          <p:cNvGraphicFramePr>
            <a:graphicFrameLocks/>
          </p:cNvGraphicFramePr>
          <p:nvPr/>
        </p:nvGraphicFramePr>
        <p:xfrm>
          <a:off x="477260" y="1763362"/>
          <a:ext cx="7995403" cy="393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816"/>
                <a:gridCol w="1879418"/>
                <a:gridCol w="158816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endParaRPr lang="en-US" sz="27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en-US" sz="2700" b="1" dirty="0" smtClean="0">
                          <a:solidFill>
                            <a:srgbClr val="244270"/>
                          </a:solidFill>
                        </a:rPr>
                        <a:t>6-week</a:t>
                      </a:r>
                      <a:endParaRPr lang="en-US" sz="27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en-US" sz="2700" b="1" dirty="0" smtClean="0">
                          <a:solidFill>
                            <a:srgbClr val="244270"/>
                          </a:solidFill>
                        </a:rPr>
                        <a:t>4-week</a:t>
                      </a:r>
                      <a:endParaRPr lang="en-US" sz="27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2700" b="1" dirty="0" smtClean="0"/>
                        <a:t>Days of feed intake</a:t>
                      </a:r>
                      <a:endParaRPr lang="en-US" sz="2700" b="1" dirty="0"/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42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28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2700" b="1" dirty="0" smtClean="0"/>
                        <a:t>Cows</a:t>
                      </a:r>
                      <a:r>
                        <a:rPr lang="en-US" sz="2700" b="1" baseline="0" dirty="0" smtClean="0"/>
                        <a:t> recorded</a:t>
                      </a:r>
                      <a:endParaRPr lang="en-US" sz="2700" b="1" dirty="0"/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4,621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202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2700" b="1" dirty="0" smtClean="0"/>
                        <a:t>RFI mean</a:t>
                      </a:r>
                      <a:endParaRPr lang="en-US" sz="2700" b="1" dirty="0"/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0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0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2700" b="1" dirty="0" smtClean="0"/>
                        <a:t>RFI standard deviation</a:t>
                      </a:r>
                      <a:r>
                        <a:rPr lang="en-US" sz="2700" b="1" baseline="0" dirty="0" smtClean="0"/>
                        <a:t> </a:t>
                      </a:r>
                      <a:r>
                        <a:rPr lang="en-US" sz="2700" b="1" dirty="0" smtClean="0"/>
                        <a:t>(kg/day)</a:t>
                      </a:r>
                      <a:endParaRPr lang="en-US" sz="2700" b="1" dirty="0"/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1.68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1.75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2700" b="1" dirty="0" smtClean="0"/>
                        <a:t>Correlation with 6-week trial</a:t>
                      </a:r>
                      <a:endParaRPr lang="en-US" sz="2700" b="1" dirty="0"/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1.00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0.96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2700" b="1" dirty="0" smtClean="0"/>
                        <a:t>Weighted in statistical model</a:t>
                      </a:r>
                      <a:endParaRPr lang="en-US" sz="2700" b="1" dirty="0"/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1.00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/>
                        <a:t>0.92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2700" b="1" dirty="0" smtClean="0">
                          <a:solidFill>
                            <a:srgbClr val="244270"/>
                          </a:solidFill>
                        </a:rPr>
                        <a:t>Approximate cost of recording </a:t>
                      </a:r>
                    </a:p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2700" b="1" dirty="0" smtClean="0">
                          <a:solidFill>
                            <a:srgbClr val="244270"/>
                          </a:solidFill>
                        </a:rPr>
                        <a:t>(+1 week pre-trial)</a:t>
                      </a:r>
                      <a:endParaRPr lang="en-US" sz="27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>
                          <a:solidFill>
                            <a:srgbClr val="244270"/>
                          </a:solidFill>
                        </a:rPr>
                        <a:t>$700</a:t>
                      </a:r>
                      <a:endParaRPr lang="en-US" sz="27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tabLst/>
                      </a:pPr>
                      <a:r>
                        <a:rPr lang="en-US" sz="2700" b="1" dirty="0" smtClean="0">
                          <a:solidFill>
                            <a:srgbClr val="244270"/>
                          </a:solidFill>
                        </a:rPr>
                        <a:t>$500</a:t>
                      </a:r>
                      <a:endParaRPr lang="en-US" sz="27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4" name="Picture 3" descr="Diane_Spurl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1998" y="0"/>
            <a:ext cx="1362002" cy="17008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71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intake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4800"/>
              </a:spcAft>
            </a:pPr>
            <a:r>
              <a:rPr lang="en-US" dirty="0" smtClean="0"/>
              <a:t>Residual feed intake </a:t>
            </a:r>
            <a:r>
              <a:rPr lang="en-US" dirty="0" smtClean="0">
                <a:solidFill>
                  <a:srgbClr val="00523C"/>
                </a:solidFill>
              </a:rPr>
              <a:t>(RFI)</a:t>
            </a:r>
            <a:r>
              <a:rPr lang="en-US" dirty="0" smtClean="0"/>
              <a:t> as a new trait</a:t>
            </a:r>
          </a:p>
          <a:p>
            <a:pPr>
              <a:spcAft>
                <a:spcPts val="4800"/>
              </a:spcAft>
            </a:pPr>
            <a:r>
              <a:rPr lang="en-US" dirty="0" smtClean="0"/>
              <a:t>Data included, models, and parameters</a:t>
            </a:r>
          </a:p>
          <a:p>
            <a:pPr>
              <a:spcAft>
                <a:spcPts val="4800"/>
              </a:spcAft>
            </a:pPr>
            <a:r>
              <a:rPr lang="en-US" dirty="0" smtClean="0"/>
              <a:t>Reliability of predictions</a:t>
            </a:r>
          </a:p>
          <a:p>
            <a:pPr>
              <a:spcAft>
                <a:spcPts val="4800"/>
              </a:spcAft>
            </a:pPr>
            <a:r>
              <a:rPr lang="en-US" dirty="0" smtClean="0"/>
              <a:t>Economic value of feed saved</a:t>
            </a:r>
          </a:p>
          <a:p>
            <a:pPr>
              <a:spcAft>
                <a:spcPts val="4800"/>
              </a:spcAft>
            </a:pPr>
            <a:r>
              <a:rPr lang="en-US" dirty="0" smtClean="0"/>
              <a:t>Reporting of feed intake evaluations</a:t>
            </a:r>
          </a:p>
        </p:txBody>
      </p:sp>
      <p:pic>
        <p:nvPicPr>
          <p:cNvPr id="14338" name="Picture 2" descr="http://agnewsfeed.com/here/wp-content/uploads/2016/08/extension.psu_.eduanimalsbeefnews2016feeding-holstein-steer-calves-for-the-beef-marketimage_galleryzoom-101921b89849f100d966c865bb8e7dbeb22ac1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3455" y="0"/>
            <a:ext cx="2170545" cy="1446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910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Feed intake data</a:t>
            </a:r>
            <a:endParaRPr lang="en-US" sz="3600" dirty="0"/>
          </a:p>
        </p:txBody>
      </p:sp>
      <p:graphicFrame>
        <p:nvGraphicFramePr>
          <p:cNvPr id="13" name="Table Placeholder 3"/>
          <p:cNvGraphicFramePr>
            <a:graphicFrameLocks/>
          </p:cNvGraphicFramePr>
          <p:nvPr/>
        </p:nvGraphicFramePr>
        <p:xfrm>
          <a:off x="457201" y="1452700"/>
          <a:ext cx="8229599" cy="4803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1241"/>
                <a:gridCol w="882316"/>
                <a:gridCol w="1427747"/>
                <a:gridCol w="23982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300" b="1" dirty="0" smtClean="0">
                          <a:solidFill>
                            <a:srgbClr val="244270"/>
                          </a:solidFill>
                        </a:rPr>
                        <a:t>Research herd</a:t>
                      </a:r>
                      <a:endParaRPr lang="en-US" sz="23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>
                          <a:solidFill>
                            <a:srgbClr val="244270"/>
                          </a:solidFill>
                        </a:rPr>
                        <a:t>Cows</a:t>
                      </a:r>
                      <a:endParaRPr lang="en-US" sz="23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>
                          <a:solidFill>
                            <a:srgbClr val="244270"/>
                          </a:solidFill>
                        </a:rPr>
                        <a:t>Records</a:t>
                      </a:r>
                      <a:endParaRPr lang="en-US" sz="23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smtClean="0">
                          <a:solidFill>
                            <a:srgbClr val="244270"/>
                          </a:solidFill>
                        </a:rPr>
                        <a:t>Researchers</a:t>
                      </a:r>
                      <a:endParaRPr lang="en-US" sz="2300" b="1" dirty="0">
                        <a:solidFill>
                          <a:srgbClr val="244270"/>
                        </a:solidFill>
                      </a:endParaRPr>
                    </a:p>
                  </a:txBody>
                  <a:tcPr marL="320040" marR="0" marT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Univ.</a:t>
                      </a:r>
                      <a:r>
                        <a:rPr lang="en-US" sz="2300" b="1" baseline="0" dirty="0" smtClean="0"/>
                        <a:t> of</a:t>
                      </a:r>
                      <a:r>
                        <a:rPr lang="en-US" sz="2300" b="1" dirty="0" smtClean="0"/>
                        <a:t> Wisconsin</a:t>
                      </a:r>
                      <a:r>
                        <a:rPr lang="en-US" sz="2300" b="1" baseline="0" dirty="0" smtClean="0"/>
                        <a:t> and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US Dairy Forage Res. Ctr.</a:t>
                      </a:r>
                      <a:endParaRPr lang="en-US" sz="2300" b="1" dirty="0"/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1,390</a:t>
                      </a:r>
                      <a:endParaRPr lang="en-US" sz="23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1,678</a:t>
                      </a:r>
                      <a:endParaRPr lang="en-US" sz="2300" b="1" dirty="0"/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Weigel,</a:t>
                      </a:r>
                    </a:p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err="1" smtClean="0"/>
                        <a:t>Armentano</a:t>
                      </a: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32004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Iowa State Univ.</a:t>
                      </a:r>
                      <a:endParaRPr lang="en-US" sz="2300" b="1" dirty="0"/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953</a:t>
                      </a:r>
                      <a:endParaRPr lang="en-US" sz="23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1,006</a:t>
                      </a:r>
                      <a:endParaRPr lang="en-US" sz="2300" b="1" dirty="0"/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Spurlock</a:t>
                      </a:r>
                      <a:endParaRPr lang="en-US" sz="2300" b="1" dirty="0"/>
                    </a:p>
                  </a:txBody>
                  <a:tcPr marL="32004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ARS, USDA </a:t>
                      </a:r>
                      <a:r>
                        <a:rPr lang="en-US" sz="2300" b="1" dirty="0" smtClean="0">
                          <a:solidFill>
                            <a:srgbClr val="00523C"/>
                          </a:solidFill>
                        </a:rPr>
                        <a:t>(Beltsville, MD)</a:t>
                      </a:r>
                      <a:endParaRPr lang="en-US" sz="2300" b="1" dirty="0">
                        <a:solidFill>
                          <a:srgbClr val="00523C"/>
                        </a:solidFill>
                      </a:endParaRPr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534</a:t>
                      </a:r>
                      <a:endParaRPr lang="en-US" sz="23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834</a:t>
                      </a:r>
                      <a:endParaRPr lang="en-US" sz="2300" b="1" dirty="0"/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Connor</a:t>
                      </a:r>
                      <a:endParaRPr lang="en-US" sz="2300" b="1" dirty="0"/>
                    </a:p>
                  </a:txBody>
                  <a:tcPr marL="32004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/>
                        <a:t>Univ. of Florida</a:t>
                      </a:r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491</a:t>
                      </a:r>
                      <a:endParaRPr lang="en-US" sz="23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582</a:t>
                      </a:r>
                      <a:endParaRPr lang="en-US" sz="2300" b="1" dirty="0"/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Staples</a:t>
                      </a:r>
                      <a:endParaRPr lang="en-US" sz="2300" b="1" dirty="0"/>
                    </a:p>
                  </a:txBody>
                  <a:tcPr marL="32004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/>
                        <a:t>Michigan State Univ. </a:t>
                      </a:r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273</a:t>
                      </a:r>
                      <a:endParaRPr lang="en-US" sz="23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315</a:t>
                      </a:r>
                      <a:endParaRPr lang="en-US" sz="2300" b="1" dirty="0"/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err="1" smtClean="0"/>
                        <a:t>VandeHaar</a:t>
                      </a:r>
                      <a:r>
                        <a:rPr lang="en-US" sz="2300" b="1" dirty="0" smtClean="0"/>
                        <a:t>,</a:t>
                      </a:r>
                    </a:p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err="1" smtClean="0"/>
                        <a:t>Tempelman</a:t>
                      </a:r>
                      <a:endParaRPr lang="en-US" sz="2300" b="1" dirty="0"/>
                    </a:p>
                  </a:txBody>
                  <a:tcPr marL="32004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/>
                        <a:t>Purina</a:t>
                      </a:r>
                      <a:r>
                        <a:rPr lang="en-US" sz="2300" b="1" baseline="0" dirty="0" smtClean="0"/>
                        <a:t> Anim. </a:t>
                      </a:r>
                      <a:r>
                        <a:rPr lang="en-US" sz="2300" b="1" baseline="0" dirty="0" err="1" smtClean="0"/>
                        <a:t>Nutr</a:t>
                      </a:r>
                      <a:r>
                        <a:rPr lang="en-US" sz="2300" b="1" baseline="0" dirty="0" smtClean="0"/>
                        <a:t>. Ctr. (</a:t>
                      </a:r>
                      <a:r>
                        <a:rPr lang="en-US" sz="2300" b="1" baseline="0" dirty="0" smtClean="0">
                          <a:solidFill>
                            <a:srgbClr val="00523C"/>
                          </a:solidFill>
                        </a:rPr>
                        <a:t>MO)</a:t>
                      </a:r>
                      <a:endParaRPr lang="en-US" sz="2300" b="1" dirty="0" smtClean="0">
                        <a:solidFill>
                          <a:srgbClr val="00523C"/>
                        </a:solidFill>
                      </a:endParaRPr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151</a:t>
                      </a:r>
                      <a:endParaRPr lang="en-US" sz="23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184</a:t>
                      </a:r>
                      <a:endParaRPr lang="en-US" sz="2300" b="1" dirty="0"/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Davidson</a:t>
                      </a:r>
                      <a:endParaRPr lang="en-US" sz="2300" b="1" dirty="0"/>
                    </a:p>
                  </a:txBody>
                  <a:tcPr marL="32004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Virginia Tech</a:t>
                      </a:r>
                      <a:endParaRPr lang="en-US" sz="2300" b="1" dirty="0"/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93</a:t>
                      </a:r>
                      <a:endParaRPr lang="en-US" sz="23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93</a:t>
                      </a:r>
                      <a:endParaRPr lang="en-US" sz="2300" b="1" dirty="0"/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err="1" smtClean="0"/>
                        <a:t>Hanigan</a:t>
                      </a:r>
                      <a:endParaRPr lang="en-US" sz="2300" b="1" dirty="0"/>
                    </a:p>
                  </a:txBody>
                  <a:tcPr marL="32004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Miner Agric. Res. Inst.</a:t>
                      </a:r>
                      <a:r>
                        <a:rPr lang="en-US" sz="2300" b="1" dirty="0" smtClean="0">
                          <a:solidFill>
                            <a:srgbClr val="00523C"/>
                          </a:solidFill>
                        </a:rPr>
                        <a:t> (</a:t>
                      </a:r>
                      <a:r>
                        <a:rPr lang="en-US" sz="2300" b="1" baseline="0" dirty="0" smtClean="0">
                          <a:solidFill>
                            <a:srgbClr val="00523C"/>
                          </a:solidFill>
                        </a:rPr>
                        <a:t>NY)</a:t>
                      </a:r>
                      <a:endParaRPr lang="en-US" sz="2300" b="1" dirty="0">
                        <a:solidFill>
                          <a:srgbClr val="00523C"/>
                        </a:solidFill>
                      </a:endParaRPr>
                    </a:p>
                  </a:txBody>
                  <a:tcPr marL="0" marR="0" marT="0" marB="1371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58</a:t>
                      </a:r>
                      <a:endParaRPr lang="en-US" sz="23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/>
                        <a:t>58</a:t>
                      </a:r>
                      <a:endParaRPr lang="en-US" sz="2300" b="1" dirty="0"/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err="1" smtClean="0"/>
                        <a:t>Dann</a:t>
                      </a:r>
                      <a:endParaRPr lang="en-US" sz="2300" b="1" dirty="0"/>
                    </a:p>
                  </a:txBody>
                  <a:tcPr marL="32004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300" b="1" dirty="0" smtClean="0">
                          <a:solidFill>
                            <a:srgbClr val="244270"/>
                          </a:solidFill>
                        </a:rPr>
                        <a:t>All</a:t>
                      </a:r>
                      <a:endParaRPr lang="en-US" sz="23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>
                          <a:solidFill>
                            <a:srgbClr val="244270"/>
                          </a:solidFill>
                        </a:rPr>
                        <a:t>3,965</a:t>
                      </a:r>
                      <a:endParaRPr lang="en-US" sz="23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</a:pPr>
                      <a:r>
                        <a:rPr lang="en-US" sz="2300" b="1" dirty="0" smtClean="0">
                          <a:solidFill>
                            <a:srgbClr val="244270"/>
                          </a:solidFill>
                        </a:rPr>
                        <a:t>4,823</a:t>
                      </a:r>
                      <a:endParaRPr lang="en-US" sz="23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smtClean="0">
                          <a:solidFill>
                            <a:srgbClr val="244270"/>
                          </a:solidFill>
                        </a:rPr>
                        <a:t>$5 million</a:t>
                      </a:r>
                    </a:p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sz="2300" b="1" dirty="0" smtClean="0">
                          <a:solidFill>
                            <a:srgbClr val="244270"/>
                          </a:solidFill>
                        </a:rPr>
                        <a:t>AFRI grant</a:t>
                      </a:r>
                      <a:endParaRPr lang="en-US" sz="2300" b="1" dirty="0">
                        <a:solidFill>
                          <a:srgbClr val="244270"/>
                        </a:solidFill>
                      </a:endParaRPr>
                    </a:p>
                  </a:txBody>
                  <a:tcPr marL="320040" marR="0" marT="0" marB="0"/>
                </a:tc>
              </a:tr>
            </a:tbl>
          </a:graphicData>
        </a:graphic>
      </p:graphicFrame>
      <p:pic>
        <p:nvPicPr>
          <p:cNvPr id="5" name="Picture 4" descr="MSU_feed_intak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29185" y="0"/>
            <a:ext cx="2014815" cy="1340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71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Genotypes of research cows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05784"/>
            <a:ext cx="8229600" cy="4800600"/>
          </a:xfrm>
        </p:spPr>
        <p:txBody>
          <a:bodyPr/>
          <a:lstStyle/>
          <a:p>
            <a:r>
              <a:rPr lang="en-US" dirty="0" smtClean="0"/>
              <a:t>Chip densities </a:t>
            </a:r>
            <a:r>
              <a:rPr lang="en-US" dirty="0" smtClean="0">
                <a:solidFill>
                  <a:srgbClr val="00523C"/>
                </a:solidFill>
              </a:rPr>
              <a:t>(number of markers)</a:t>
            </a:r>
            <a:r>
              <a:rPr lang="en-US" dirty="0" smtClean="0"/>
              <a:t> used</a:t>
            </a:r>
          </a:p>
          <a:p>
            <a:pPr lvl="1"/>
            <a:r>
              <a:rPr lang="en-US" dirty="0" smtClean="0"/>
              <a:t>502 high density</a:t>
            </a:r>
            <a:r>
              <a:rPr lang="en-US" dirty="0" smtClean="0">
                <a:solidFill>
                  <a:srgbClr val="00523C"/>
                </a:solidFill>
              </a:rPr>
              <a:t> (777K)</a:t>
            </a:r>
          </a:p>
          <a:p>
            <a:pPr lvl="1"/>
            <a:r>
              <a:rPr lang="en-US" dirty="0" smtClean="0"/>
              <a:t>1341 GHD or GH2</a:t>
            </a:r>
            <a:r>
              <a:rPr lang="en-US" dirty="0" smtClean="0">
                <a:solidFill>
                  <a:srgbClr val="00523C"/>
                </a:solidFill>
              </a:rPr>
              <a:t> (77K or 140K)</a:t>
            </a:r>
          </a:p>
          <a:p>
            <a:pPr lvl="1"/>
            <a:r>
              <a:rPr lang="en-US" dirty="0" smtClean="0"/>
              <a:t>1251 50K or ZMD</a:t>
            </a:r>
            <a:r>
              <a:rPr lang="en-US" dirty="0" smtClean="0">
                <a:solidFill>
                  <a:srgbClr val="00523C"/>
                </a:solidFill>
              </a:rPr>
              <a:t> (50K)</a:t>
            </a:r>
          </a:p>
          <a:p>
            <a:pPr lvl="1">
              <a:spcAft>
                <a:spcPts val="3600"/>
              </a:spcAft>
            </a:pPr>
            <a:r>
              <a:rPr lang="en-US" dirty="0" smtClean="0"/>
              <a:t>411 low density</a:t>
            </a:r>
            <a:r>
              <a:rPr lang="en-US" dirty="0" smtClean="0">
                <a:solidFill>
                  <a:srgbClr val="00523C"/>
                </a:solidFill>
              </a:rPr>
              <a:t> (7K to 20K)</a:t>
            </a:r>
          </a:p>
          <a:p>
            <a:r>
              <a:rPr lang="en-US" dirty="0" smtClean="0"/>
              <a:t>Imputed to </a:t>
            </a:r>
            <a:r>
              <a:rPr lang="en-US" dirty="0" smtClean="0">
                <a:solidFill>
                  <a:srgbClr val="00523C"/>
                </a:solidFill>
              </a:rPr>
              <a:t>60,671</a:t>
            </a:r>
            <a:r>
              <a:rPr lang="en-US" dirty="0" smtClean="0"/>
              <a:t> subset used officially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8172400" y="0"/>
            <a:ext cx="691580" cy="2295050"/>
            <a:chOff x="7577470" y="3449799"/>
            <a:chExt cx="1377903" cy="4017906"/>
          </a:xfrm>
        </p:grpSpPr>
        <p:pic>
          <p:nvPicPr>
            <p:cNvPr id="7" name="Picture 6" descr="GGP-HD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 rot="780000">
              <a:off x="7577470" y="3449799"/>
              <a:ext cx="822960" cy="249973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glow rad="228600">
                <a:srgbClr val="85CDBA">
                  <a:alpha val="40000"/>
                </a:srgbClr>
              </a:glow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pic>
          <p:nvPicPr>
            <p:cNvPr id="8" name="Picture 7" descr="GGP-HD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 rot="780000">
              <a:off x="7665047" y="3659194"/>
              <a:ext cx="1005840" cy="305522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glow rad="228600">
                <a:srgbClr val="85CDBA">
                  <a:alpha val="40000"/>
                </a:srgbClr>
              </a:glow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pic>
          <p:nvPicPr>
            <p:cNvPr id="9" name="Picture 8" descr="GGP-HD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 rot="780000">
              <a:off x="7812373" y="3995857"/>
              <a:ext cx="1143000" cy="347184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glow rad="228600">
                <a:srgbClr val="85CDBA">
                  <a:alpha val="40000"/>
                </a:srgbClr>
              </a:glow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="" xmlns:p14="http://schemas.microsoft.com/office/powerpoint/2010/main" val="1144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RFI genomic 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ts val="2800"/>
              </a:lnSpc>
              <a:spcAft>
                <a:spcPts val="2400"/>
              </a:spcAft>
            </a:pPr>
            <a:r>
              <a:rPr lang="en-US" sz="2600" dirty="0" smtClean="0"/>
              <a:t>RFI from research cows already adjusted for phenotypic correlations with milk net energy, metabolic body weight, and weight change</a:t>
            </a: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en-US" sz="2600" dirty="0" smtClean="0">
                <a:solidFill>
                  <a:srgbClr val="244270"/>
                </a:solidFill>
              </a:rPr>
              <a:t>Genetic evaluation model:</a:t>
            </a:r>
          </a:p>
          <a:p>
            <a:pPr>
              <a:lnSpc>
                <a:spcPts val="2800"/>
              </a:lnSpc>
              <a:spcAft>
                <a:spcPts val="2400"/>
              </a:spcAft>
              <a:buNone/>
            </a:pPr>
            <a:r>
              <a:rPr lang="en-US" sz="2600" dirty="0" smtClean="0"/>
              <a:t>	RFI = breeding value + permanent environment + herd</a:t>
            </a:r>
            <a:r>
              <a:rPr lang="en-US" sz="1300" dirty="0" smtClean="0">
                <a:latin typeface="Arial Rounded MT Bold"/>
              </a:rPr>
              <a:t> </a:t>
            </a:r>
            <a:r>
              <a:rPr lang="en-US" sz="2600" dirty="0" smtClean="0">
                <a:sym typeface="Symbol"/>
              </a:rPr>
              <a:t></a:t>
            </a:r>
            <a:r>
              <a:rPr lang="en-US" sz="1300" dirty="0" smtClean="0">
                <a:latin typeface="Arial Rounded MT Bold"/>
              </a:rPr>
              <a:t> </a:t>
            </a:r>
            <a:r>
              <a:rPr lang="en-US" sz="2600" dirty="0" smtClean="0">
                <a:sym typeface="Symbol"/>
              </a:rPr>
              <a:t>s</a:t>
            </a:r>
            <a:r>
              <a:rPr lang="en-US" sz="2600" dirty="0" smtClean="0"/>
              <a:t>ire + management group + age-parity + b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(inbreeding) + b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(</a:t>
            </a:r>
            <a:r>
              <a:rPr lang="en-US" sz="2600" dirty="0" err="1" smtClean="0"/>
              <a:t>GPTA</a:t>
            </a:r>
            <a:r>
              <a:rPr lang="en-US" sz="2600" baseline="-25000" dirty="0" err="1" smtClean="0"/>
              <a:t>milk</a:t>
            </a:r>
            <a:r>
              <a:rPr lang="en-US" sz="2600" baseline="-25000" dirty="0" smtClean="0"/>
              <a:t> net energy</a:t>
            </a:r>
            <a:r>
              <a:rPr lang="en-US" sz="2600" dirty="0" smtClean="0"/>
              <a:t> ) + b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(GPTA</a:t>
            </a:r>
            <a:r>
              <a:rPr lang="en-US" sz="2600" baseline="-25000" dirty="0" smtClean="0"/>
              <a:t>BW composite</a:t>
            </a:r>
            <a:r>
              <a:rPr lang="en-US" sz="2600" dirty="0" smtClean="0"/>
              <a:t>)</a:t>
            </a:r>
          </a:p>
          <a:p>
            <a:pPr>
              <a:lnSpc>
                <a:spcPts val="2800"/>
              </a:lnSpc>
              <a:spcAft>
                <a:spcPts val="2400"/>
              </a:spcAft>
            </a:pPr>
            <a:r>
              <a:rPr lang="en-US" sz="2600" dirty="0" smtClean="0"/>
              <a:t>Remove remaining genetic correlations and include 60 million nongenotyped Holsteins</a:t>
            </a: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en-US" sz="2600" dirty="0" smtClean="0">
                <a:solidFill>
                  <a:schemeClr val="tx2"/>
                </a:solidFill>
              </a:rPr>
              <a:t>Genomic model: </a:t>
            </a:r>
          </a:p>
          <a:p>
            <a:pPr>
              <a:lnSpc>
                <a:spcPts val="2800"/>
              </a:lnSpc>
              <a:buNone/>
            </a:pPr>
            <a:r>
              <a:rPr lang="en-US" sz="2600" dirty="0" smtClean="0">
                <a:solidFill>
                  <a:srgbClr val="00FF00"/>
                </a:solidFill>
              </a:rPr>
              <a:t>	</a:t>
            </a:r>
            <a:r>
              <a:rPr lang="en-US" sz="2600" dirty="0" smtClean="0"/>
              <a:t>Predict 1.4 million genotyped Holsteins</a:t>
            </a:r>
          </a:p>
          <a:p>
            <a:pPr>
              <a:lnSpc>
                <a:spcPts val="28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13543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Variance estimates for RFI </a:t>
            </a:r>
            <a:r>
              <a:rPr lang="en-US" sz="3600" dirty="0" smtClean="0">
                <a:solidFill>
                  <a:srgbClr val="FFFF00"/>
                </a:solidFill>
              </a:rPr>
              <a:t>(and SCS)</a:t>
            </a:r>
            <a:endParaRPr 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2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8787" y="1532020"/>
          <a:ext cx="8123738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0329"/>
                <a:gridCol w="1042737"/>
                <a:gridCol w="178067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700" b="1" dirty="0" smtClean="0">
                          <a:solidFill>
                            <a:srgbClr val="244270"/>
                          </a:solidFill>
                        </a:rPr>
                        <a:t>Parameter</a:t>
                      </a:r>
                      <a:endParaRPr lang="en-US" sz="27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en-US" sz="2700" b="1" dirty="0" smtClean="0">
                          <a:solidFill>
                            <a:srgbClr val="244270"/>
                          </a:solidFill>
                        </a:rPr>
                        <a:t>RFI</a:t>
                      </a:r>
                      <a:endParaRPr lang="en-US" sz="27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en-US" sz="2700" b="1" dirty="0" smtClean="0">
                          <a:solidFill>
                            <a:srgbClr val="244270"/>
                          </a:solidFill>
                        </a:rPr>
                        <a:t>SCS</a:t>
                      </a:r>
                      <a:endParaRPr lang="en-US" sz="2700" b="1" dirty="0">
                        <a:solidFill>
                          <a:srgbClr val="244270"/>
                        </a:solidFill>
                      </a:endParaRPr>
                    </a:p>
                  </a:txBody>
                  <a:tcPr marL="0" marR="0" marT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700" b="1" dirty="0" smtClean="0"/>
                        <a:t>Heritability (%)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00"/>
                        </a:lnSpc>
                        <a:tabLst>
                          <a:tab pos="457200" algn="dec"/>
                        </a:tabLst>
                      </a:pPr>
                      <a:r>
                        <a:rPr lang="en-US" sz="2700" b="1" dirty="0" smtClean="0"/>
                        <a:t>	14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00"/>
                        </a:lnSpc>
                        <a:tabLst>
                          <a:tab pos="822960" algn="dec"/>
                        </a:tabLst>
                      </a:pPr>
                      <a:r>
                        <a:rPr lang="en-US" sz="2700" b="1" dirty="0" smtClean="0"/>
                        <a:t>	16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700" b="1" dirty="0" smtClean="0"/>
                        <a:t>Repeatability (%)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00"/>
                        </a:lnSpc>
                        <a:tabLst>
                          <a:tab pos="457200" algn="dec"/>
                        </a:tabLst>
                      </a:pPr>
                      <a:r>
                        <a:rPr lang="en-US" sz="2700" b="1" dirty="0" smtClean="0"/>
                        <a:t>	24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00"/>
                        </a:lnSpc>
                        <a:tabLst>
                          <a:tab pos="822960" algn="dec"/>
                        </a:tabLst>
                      </a:pPr>
                      <a:r>
                        <a:rPr lang="en-US" sz="2700" b="1" dirty="0" smtClean="0"/>
                        <a:t>	35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700" b="1" dirty="0" smtClean="0"/>
                        <a:t>Phenotypic correlation with yield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00"/>
                        </a:lnSpc>
                        <a:tabLst>
                          <a:tab pos="457200" algn="dec"/>
                        </a:tabLst>
                      </a:pPr>
                      <a:r>
                        <a:rPr lang="en-US" sz="2700" b="1" dirty="0" smtClean="0"/>
                        <a:t>	0.00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00"/>
                        </a:lnSpc>
                        <a:tabLst>
                          <a:tab pos="822960" algn="dec"/>
                        </a:tabLst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rebuchet MS"/>
                        </a:rPr>
                        <a:t>	–</a:t>
                      </a:r>
                      <a:r>
                        <a:rPr lang="en-US" sz="2700" b="1" dirty="0" smtClean="0"/>
                        <a:t>0.10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/>
                        <a:t>Genetic correlation with yield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00"/>
                        </a:lnSpc>
                        <a:tabLst>
                          <a:tab pos="457200" algn="dec"/>
                        </a:tabLst>
                      </a:pPr>
                      <a:r>
                        <a:rPr lang="en-US" sz="2700" b="1" dirty="0" smtClean="0"/>
                        <a:t>	0.00</a:t>
                      </a:r>
                      <a:endParaRPr lang="en-US" sz="2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00"/>
                        </a:lnSpc>
                        <a:tabLst>
                          <a:tab pos="822960" algn="dec"/>
                        </a:tabLst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rebuchet MS"/>
                        </a:rPr>
                        <a:t>	–</a:t>
                      </a:r>
                      <a:r>
                        <a:rPr lang="en-US" sz="2700" b="1" dirty="0" smtClean="0"/>
                        <a:t>0.03</a:t>
                      </a:r>
                      <a:endParaRPr lang="en-US" sz="27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27330" y="4540480"/>
            <a:ext cx="74893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700" b="1" dirty="0" smtClean="0">
                <a:solidFill>
                  <a:srgbClr val="00563F"/>
                </a:solidFill>
              </a:rPr>
              <a:t>SCS provided a 2nd trait with similar properties, which allowed genomic predictions from research cows to be compared with national SCS predictions</a:t>
            </a:r>
            <a:endParaRPr lang="en-US" sz="2700" b="1" dirty="0">
              <a:solidFill>
                <a:srgbClr val="00563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8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genomic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Correlation of genomic predictions from research cow data (</a:t>
            </a:r>
            <a:r>
              <a:rPr lang="en-US" dirty="0" err="1" smtClean="0"/>
              <a:t>GEBV</a:t>
            </a:r>
            <a:r>
              <a:rPr lang="en-US" baseline="-25000" dirty="0" err="1" smtClean="0"/>
              <a:t>r</a:t>
            </a:r>
            <a:r>
              <a:rPr lang="en-US" dirty="0" smtClean="0"/>
              <a:t>) vs. national data (</a:t>
            </a:r>
            <a:r>
              <a:rPr lang="en-US" dirty="0" err="1" smtClean="0"/>
              <a:t>GEBV</a:t>
            </a:r>
            <a:r>
              <a:rPr lang="en-US" baseline="-25000" dirty="0" err="1" smtClean="0"/>
              <a:t>n</a:t>
            </a:r>
            <a:r>
              <a:rPr lang="en-US" dirty="0" smtClean="0"/>
              <a:t>) for SCS </a:t>
            </a:r>
          </a:p>
          <a:p>
            <a:pPr lvl="1"/>
            <a:r>
              <a:rPr lang="en-US" dirty="0" smtClean="0"/>
              <a:t>Observed REL = </a:t>
            </a: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GEBV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GEBV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* national REL</a:t>
            </a:r>
          </a:p>
          <a:p>
            <a:r>
              <a:rPr lang="en-US" dirty="0" smtClean="0"/>
              <a:t>5-way cross-validation</a:t>
            </a:r>
          </a:p>
          <a:p>
            <a:pPr lvl="1"/>
            <a:r>
              <a:rPr lang="en-US" dirty="0" smtClean="0"/>
              <a:t>Use RFI records of 80% of cows to predict RFI records of remaining 20%</a:t>
            </a:r>
          </a:p>
          <a:p>
            <a:pPr lvl="1"/>
            <a:r>
              <a:rPr lang="en-US" dirty="0" smtClean="0"/>
              <a:t>Exclude cows from the validation data if they had daughters in the reference data</a:t>
            </a:r>
          </a:p>
          <a:p>
            <a:pPr lvl="1"/>
            <a:r>
              <a:rPr lang="en-US" dirty="0" smtClean="0"/>
              <a:t>Observed REL = </a:t>
            </a: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GEBV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, RFI)</a:t>
            </a:r>
            <a:r>
              <a:rPr lang="en-US" baseline="30000" dirty="0" smtClean="0"/>
              <a:t>2</a:t>
            </a:r>
            <a:r>
              <a:rPr lang="en-US" dirty="0" smtClean="0"/>
              <a:t> / heritability</a:t>
            </a:r>
          </a:p>
          <a:p>
            <a:r>
              <a:rPr lang="en-US" dirty="0" smtClean="0"/>
              <a:t>Choose discount to match computed to observed REL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Computed vs. actual GREL for 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8229600" cy="5029200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dirty="0" smtClean="0"/>
              <a:t>Expected genomic reliability of young animals was</a:t>
            </a:r>
            <a:r>
              <a:rPr lang="en-US" dirty="0" smtClean="0">
                <a:solidFill>
                  <a:srgbClr val="BA0000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19%</a:t>
            </a:r>
            <a:r>
              <a:rPr lang="en-US" dirty="0" smtClean="0">
                <a:solidFill>
                  <a:srgbClr val="BA0000"/>
                </a:solidFill>
              </a:rPr>
              <a:t> </a:t>
            </a:r>
            <a:r>
              <a:rPr lang="en-US" dirty="0" smtClean="0"/>
              <a:t>for both RFI and SCS using standard discount of 0.7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SCS GPTA correlated by only 0.39 for national vs. research-cow reference data 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Observed REL of SCS was (0.39)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72% = </a:t>
            </a:r>
            <a:r>
              <a:rPr lang="en-US" dirty="0" smtClean="0">
                <a:solidFill>
                  <a:srgbClr val="0033CC"/>
                </a:solidFill>
              </a:rPr>
              <a:t>11%</a:t>
            </a:r>
          </a:p>
          <a:p>
            <a:r>
              <a:rPr lang="en-US" dirty="0" smtClean="0"/>
              <a:t>Genomic REL was discounted by a factor of 0.3 to agree with </a:t>
            </a:r>
            <a:r>
              <a:rPr lang="en-US" dirty="0" err="1" smtClean="0"/>
              <a:t>Var</a:t>
            </a:r>
            <a:r>
              <a:rPr lang="en-US" dirty="0" smtClean="0"/>
              <a:t>(PTA) for RFI and observed REL of SCS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168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5-way cross-validation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371600"/>
          <a:ext cx="82296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8074"/>
                <a:gridCol w="2530549"/>
                <a:gridCol w="1599137"/>
                <a:gridCol w="1548100"/>
                <a:gridCol w="17437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Trait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Reliability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Reliability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method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Traditional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Genomic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Difference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RFI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+4.7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Expected</a:t>
                      </a:r>
                      <a:r>
                        <a:rPr lang="en-US" sz="2400" baseline="30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+7.2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+5.4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Expected</a:t>
                      </a:r>
                      <a:r>
                        <a:rPr lang="en-US" sz="2400" baseline="30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+8.3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4158" y="4678325"/>
            <a:ext cx="8142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 smtClean="0"/>
              <a:t>1</a:t>
            </a:r>
            <a:r>
              <a:rPr lang="en-US" sz="2000" dirty="0" smtClean="0"/>
              <a:t>Expected REL calculated from parent average for cows not in the reference, </a:t>
            </a:r>
          </a:p>
          <a:p>
            <a:r>
              <a:rPr lang="en-US" sz="2000" dirty="0" smtClean="0"/>
              <a:t>or from genomic REL calculated using a discount factor of 0.3.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IP-2017 Slide Mast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270"/>
      </a:hlink>
      <a:folHlink>
        <a:srgbClr val="2442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42898</TotalTime>
  <Words>1049</Words>
  <Application>Microsoft Office PowerPoint</Application>
  <PresentationFormat>On-screen Show (4:3)</PresentationFormat>
  <Paragraphs>239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AIP-2017 Slide Master</vt:lpstr>
      <vt:lpstr>Including feed intake data from U.S. Holsteins in genomic prediction</vt:lpstr>
      <vt:lpstr>Feed intake topics</vt:lpstr>
      <vt:lpstr>Feed intake data</vt:lpstr>
      <vt:lpstr>Genotypes of research cows</vt:lpstr>
      <vt:lpstr>National RFI genomic evaluation</vt:lpstr>
      <vt:lpstr>Variance estimates for RFI (and SCS)</vt:lpstr>
      <vt:lpstr>Estimation of genomic reliability</vt:lpstr>
      <vt:lpstr>Computed vs. actual GREL for SCS</vt:lpstr>
      <vt:lpstr>5-way cross-validation</vt:lpstr>
      <vt:lpstr>RFI reliability by animal group</vt:lpstr>
      <vt:lpstr>Economic values</vt:lpstr>
      <vt:lpstr>Reporting feed efficiency</vt:lpstr>
      <vt:lpstr>Economic progress</vt:lpstr>
      <vt:lpstr>Early feed intake studies at USDA</vt:lpstr>
      <vt:lpstr>Conclusions</vt:lpstr>
      <vt:lpstr>Acknowledgments</vt:lpstr>
      <vt:lpstr>6-week or 4-week trials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 Hubbard</dc:creator>
  <cp:lastModifiedBy>paul vanraden</cp:lastModifiedBy>
  <cp:revision>1105</cp:revision>
  <dcterms:created xsi:type="dcterms:W3CDTF">2017-04-14T13:19:57Z</dcterms:created>
  <dcterms:modified xsi:type="dcterms:W3CDTF">2018-02-05T23:33:08Z</dcterms:modified>
</cp:coreProperties>
</file>