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notesMasterIdLst>
    <p:notesMasterId r:id="rId39"/>
  </p:notesMasterIdLst>
  <p:sldIdLst>
    <p:sldId id="260" r:id="rId3"/>
    <p:sldId id="828" r:id="rId4"/>
    <p:sldId id="848" r:id="rId5"/>
    <p:sldId id="866" r:id="rId6"/>
    <p:sldId id="805" r:id="rId7"/>
    <p:sldId id="364" r:id="rId8"/>
    <p:sldId id="817" r:id="rId9"/>
    <p:sldId id="826" r:id="rId10"/>
    <p:sldId id="384" r:id="rId11"/>
    <p:sldId id="858" r:id="rId12"/>
    <p:sldId id="871" r:id="rId13"/>
    <p:sldId id="401" r:id="rId14"/>
    <p:sldId id="846" r:id="rId15"/>
    <p:sldId id="377" r:id="rId16"/>
    <p:sldId id="311" r:id="rId17"/>
    <p:sldId id="876" r:id="rId18"/>
    <p:sldId id="860" r:id="rId19"/>
    <p:sldId id="868" r:id="rId20"/>
    <p:sldId id="869" r:id="rId21"/>
    <p:sldId id="867" r:id="rId22"/>
    <p:sldId id="874" r:id="rId23"/>
    <p:sldId id="861" r:id="rId24"/>
    <p:sldId id="830" r:id="rId25"/>
    <p:sldId id="864" r:id="rId26"/>
    <p:sldId id="865" r:id="rId27"/>
    <p:sldId id="857" r:id="rId28"/>
    <p:sldId id="862" r:id="rId29"/>
    <p:sldId id="875" r:id="rId30"/>
    <p:sldId id="872" r:id="rId31"/>
    <p:sldId id="873" r:id="rId32"/>
    <p:sldId id="326" r:id="rId33"/>
    <p:sldId id="327" r:id="rId34"/>
    <p:sldId id="850" r:id="rId35"/>
    <p:sldId id="296" r:id="rId36"/>
    <p:sldId id="368" r:id="rId37"/>
    <p:sldId id="341" r:id="rId38"/>
  </p:sldIdLst>
  <p:sldSz cx="12192000" cy="6858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00523C"/>
    <a:srgbClr val="254061"/>
    <a:srgbClr val="244270"/>
    <a:srgbClr val="8EB4E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6291" autoAdjust="0"/>
  </p:normalViewPr>
  <p:slideViewPr>
    <p:cSldViewPr snapToGrid="0">
      <p:cViewPr varScale="1">
        <p:scale>
          <a:sx n="127" d="100"/>
          <a:sy n="127" d="100"/>
        </p:scale>
        <p:origin x="552" y="1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0" d="100"/>
          <a:sy n="60" d="100"/>
        </p:scale>
        <p:origin x="1651"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fntdata"/></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tg/n8rftyyd5jl3ndz1ydk7rm580000gn/T/com.microsoft.Outlook/Outlook%20Temp/Chromosomal%20EBV%20for%20Holstein%20Net%20Merit%20March%20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cole/Documents/AIPL/Misc/Holstein%20Trends%20January%20201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Sheet1!$A$5:$A$34</c:f>
              <c:strCach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X</c:v>
                </c:pt>
              </c:strCache>
            </c:strRef>
          </c:cat>
          <c:val>
            <c:numRef>
              <c:f>Sheet1!$C$5:$C$34</c:f>
              <c:numCache>
                <c:formatCode>General</c:formatCode>
                <c:ptCount val="30"/>
                <c:pt idx="0">
                  <c:v>363.5</c:v>
                </c:pt>
                <c:pt idx="1">
                  <c:v>302</c:v>
                </c:pt>
                <c:pt idx="2">
                  <c:v>314</c:v>
                </c:pt>
                <c:pt idx="3">
                  <c:v>255.62</c:v>
                </c:pt>
                <c:pt idx="4">
                  <c:v>311.5</c:v>
                </c:pt>
                <c:pt idx="5">
                  <c:v>244</c:v>
                </c:pt>
                <c:pt idx="6">
                  <c:v>271</c:v>
                </c:pt>
                <c:pt idx="7">
                  <c:v>270.76</c:v>
                </c:pt>
                <c:pt idx="8">
                  <c:v>217.76</c:v>
                </c:pt>
                <c:pt idx="9">
                  <c:v>250.88</c:v>
                </c:pt>
                <c:pt idx="10">
                  <c:v>325.76</c:v>
                </c:pt>
                <c:pt idx="11">
                  <c:v>233</c:v>
                </c:pt>
                <c:pt idx="12">
                  <c:v>264.5</c:v>
                </c:pt>
                <c:pt idx="13">
                  <c:v>359.76</c:v>
                </c:pt>
                <c:pt idx="14">
                  <c:v>236</c:v>
                </c:pt>
                <c:pt idx="15">
                  <c:v>224.38</c:v>
                </c:pt>
                <c:pt idx="16">
                  <c:v>219</c:v>
                </c:pt>
                <c:pt idx="17">
                  <c:v>287.5</c:v>
                </c:pt>
                <c:pt idx="18">
                  <c:v>248.5</c:v>
                </c:pt>
                <c:pt idx="19">
                  <c:v>244.62</c:v>
                </c:pt>
                <c:pt idx="20">
                  <c:v>176.25</c:v>
                </c:pt>
                <c:pt idx="21">
                  <c:v>195.124</c:v>
                </c:pt>
                <c:pt idx="22">
                  <c:v>234.5</c:v>
                </c:pt>
                <c:pt idx="23">
                  <c:v>166.5</c:v>
                </c:pt>
                <c:pt idx="24">
                  <c:v>185.124</c:v>
                </c:pt>
                <c:pt idx="25">
                  <c:v>193.376</c:v>
                </c:pt>
                <c:pt idx="26">
                  <c:v>120.688</c:v>
                </c:pt>
                <c:pt idx="27">
                  <c:v>193</c:v>
                </c:pt>
                <c:pt idx="28">
                  <c:v>173.25</c:v>
                </c:pt>
                <c:pt idx="29">
                  <c:v>222.38</c:v>
                </c:pt>
              </c:numCache>
            </c:numRef>
          </c:val>
          <c:extLst>
            <c:ext xmlns:c16="http://schemas.microsoft.com/office/drawing/2014/chart" uri="{C3380CC4-5D6E-409C-BE32-E72D297353CC}">
              <c16:uniqueId val="{00000000-BBFC-5B41-A045-053F2D5ADAF1}"/>
            </c:ext>
          </c:extLst>
        </c:ser>
        <c:dLbls>
          <c:dLblPos val="outEnd"/>
          <c:showLegendKey val="0"/>
          <c:showVal val="1"/>
          <c:showCatName val="0"/>
          <c:showSerName val="0"/>
          <c:showPercent val="0"/>
          <c:showBubbleSize val="0"/>
        </c:dLbls>
        <c:gapWidth val="164"/>
        <c:overlap val="-22"/>
        <c:axId val="1141973440"/>
        <c:axId val="1142004736"/>
      </c:barChart>
      <c:catAx>
        <c:axId val="11419734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Chromosome</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142004736"/>
        <c:crosses val="autoZero"/>
        <c:auto val="1"/>
        <c:lblAlgn val="ctr"/>
        <c:lblOffset val="100"/>
        <c:noMultiLvlLbl val="0"/>
      </c:catAx>
      <c:valAx>
        <c:axId val="1142004736"/>
        <c:scaling>
          <c:orientation val="minMax"/>
        </c:scaling>
        <c:delete val="0"/>
        <c:axPos val="l"/>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Chromosomal EBV ($)</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14197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'Bull Inbreeding'!$C$4</c:f>
              <c:strCache>
                <c:ptCount val="1"/>
                <c:pt idx="0">
                  <c:v>PB Pedigree</c:v>
                </c:pt>
              </c:strCache>
            </c:strRef>
          </c:tx>
          <c:spPr>
            <a:ln w="28575" cap="rnd">
              <a:solidFill>
                <a:schemeClr val="accent1"/>
              </a:solidFill>
              <a:round/>
            </a:ln>
            <a:effectLst/>
          </c:spPr>
          <c:marker>
            <c:symbol val="none"/>
          </c:marker>
          <c:cat>
            <c:numRef>
              <c:f>'Bull Inbreeding'!$A$5:$A$44</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'Bull Inbreeding'!$C$5:$C$43</c:f>
              <c:numCache>
                <c:formatCode>General</c:formatCode>
                <c:ptCount val="39"/>
                <c:pt idx="0">
                  <c:v>2.11</c:v>
                </c:pt>
                <c:pt idx="1">
                  <c:v>1.45</c:v>
                </c:pt>
                <c:pt idx="2">
                  <c:v>1.49</c:v>
                </c:pt>
                <c:pt idx="3">
                  <c:v>2.2200000000000002</c:v>
                </c:pt>
                <c:pt idx="4">
                  <c:v>2.2400000000000002</c:v>
                </c:pt>
                <c:pt idx="5">
                  <c:v>2.61</c:v>
                </c:pt>
                <c:pt idx="6">
                  <c:v>3.09</c:v>
                </c:pt>
                <c:pt idx="7">
                  <c:v>3.12</c:v>
                </c:pt>
                <c:pt idx="8">
                  <c:v>2.86</c:v>
                </c:pt>
                <c:pt idx="9">
                  <c:v>3.28</c:v>
                </c:pt>
                <c:pt idx="10">
                  <c:v>3.42</c:v>
                </c:pt>
                <c:pt idx="11">
                  <c:v>3.63</c:v>
                </c:pt>
                <c:pt idx="12">
                  <c:v>4.25</c:v>
                </c:pt>
                <c:pt idx="13">
                  <c:v>4.54</c:v>
                </c:pt>
                <c:pt idx="14">
                  <c:v>5.01</c:v>
                </c:pt>
                <c:pt idx="15">
                  <c:v>4.95</c:v>
                </c:pt>
                <c:pt idx="16">
                  <c:v>5.0999999999999996</c:v>
                </c:pt>
                <c:pt idx="17">
                  <c:v>5.1100000000000003</c:v>
                </c:pt>
                <c:pt idx="18">
                  <c:v>5.31</c:v>
                </c:pt>
                <c:pt idx="19">
                  <c:v>5.42</c:v>
                </c:pt>
                <c:pt idx="20">
                  <c:v>5.61</c:v>
                </c:pt>
                <c:pt idx="21">
                  <c:v>5.41</c:v>
                </c:pt>
                <c:pt idx="22">
                  <c:v>5.64</c:v>
                </c:pt>
                <c:pt idx="23">
                  <c:v>6.11</c:v>
                </c:pt>
                <c:pt idx="24">
                  <c:v>5.82</c:v>
                </c:pt>
                <c:pt idx="25">
                  <c:v>5.86</c:v>
                </c:pt>
                <c:pt idx="26">
                  <c:v>5.98</c:v>
                </c:pt>
                <c:pt idx="27">
                  <c:v>5.81</c:v>
                </c:pt>
                <c:pt idx="28">
                  <c:v>6.02</c:v>
                </c:pt>
                <c:pt idx="29">
                  <c:v>6.26</c:v>
                </c:pt>
                <c:pt idx="30">
                  <c:v>6.18</c:v>
                </c:pt>
                <c:pt idx="31">
                  <c:v>6.47</c:v>
                </c:pt>
                <c:pt idx="32">
                  <c:v>7.24</c:v>
                </c:pt>
                <c:pt idx="33">
                  <c:v>7.95</c:v>
                </c:pt>
                <c:pt idx="34">
                  <c:v>8.24</c:v>
                </c:pt>
                <c:pt idx="35">
                  <c:v>8.9499999999999993</c:v>
                </c:pt>
              </c:numCache>
            </c:numRef>
          </c:val>
          <c:smooth val="0"/>
          <c:extLst>
            <c:ext xmlns:c16="http://schemas.microsoft.com/office/drawing/2014/chart" uri="{C3380CC4-5D6E-409C-BE32-E72D297353CC}">
              <c16:uniqueId val="{00000000-C2FA-034F-A603-F4E3ADA2B055}"/>
            </c:ext>
          </c:extLst>
        </c:ser>
        <c:ser>
          <c:idx val="1"/>
          <c:order val="1"/>
          <c:tx>
            <c:strRef>
              <c:f>'Bull Inbreeding'!$D$4</c:f>
              <c:strCache>
                <c:ptCount val="1"/>
                <c:pt idx="0">
                  <c:v>PB Genomic</c:v>
                </c:pt>
              </c:strCache>
            </c:strRef>
          </c:tx>
          <c:spPr>
            <a:ln w="28575" cap="rnd">
              <a:solidFill>
                <a:srgbClr val="0070C0"/>
              </a:solidFill>
              <a:prstDash val="dash"/>
              <a:round/>
            </a:ln>
            <a:effectLst/>
          </c:spPr>
          <c:marker>
            <c:symbol val="none"/>
          </c:marker>
          <c:cat>
            <c:numRef>
              <c:f>'Bull Inbreeding'!$A$5:$A$44</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'Bull Inbreeding'!$D$5:$D$43</c:f>
              <c:numCache>
                <c:formatCode>General</c:formatCode>
                <c:ptCount val="39"/>
                <c:pt idx="0">
                  <c:v>3.69</c:v>
                </c:pt>
                <c:pt idx="1">
                  <c:v>2.7</c:v>
                </c:pt>
                <c:pt idx="2">
                  <c:v>2.96</c:v>
                </c:pt>
                <c:pt idx="3">
                  <c:v>2.82</c:v>
                </c:pt>
                <c:pt idx="4">
                  <c:v>2.59</c:v>
                </c:pt>
                <c:pt idx="5">
                  <c:v>3.55</c:v>
                </c:pt>
                <c:pt idx="6">
                  <c:v>3.64</c:v>
                </c:pt>
                <c:pt idx="7">
                  <c:v>3.97</c:v>
                </c:pt>
                <c:pt idx="8">
                  <c:v>3.8</c:v>
                </c:pt>
                <c:pt idx="9">
                  <c:v>4.1100000000000003</c:v>
                </c:pt>
                <c:pt idx="10">
                  <c:v>4.0999999999999996</c:v>
                </c:pt>
                <c:pt idx="11">
                  <c:v>4.4800000000000004</c:v>
                </c:pt>
                <c:pt idx="12">
                  <c:v>5.15</c:v>
                </c:pt>
                <c:pt idx="13">
                  <c:v>5.03</c:v>
                </c:pt>
                <c:pt idx="14">
                  <c:v>5.63</c:v>
                </c:pt>
                <c:pt idx="15">
                  <c:v>5.52</c:v>
                </c:pt>
                <c:pt idx="16">
                  <c:v>5.77</c:v>
                </c:pt>
                <c:pt idx="17">
                  <c:v>5.71</c:v>
                </c:pt>
                <c:pt idx="18">
                  <c:v>6.11</c:v>
                </c:pt>
                <c:pt idx="19">
                  <c:v>5.9</c:v>
                </c:pt>
                <c:pt idx="20">
                  <c:v>6.19</c:v>
                </c:pt>
                <c:pt idx="21">
                  <c:v>6.17</c:v>
                </c:pt>
                <c:pt idx="22">
                  <c:v>6.48</c:v>
                </c:pt>
                <c:pt idx="23">
                  <c:v>6.86</c:v>
                </c:pt>
                <c:pt idx="24">
                  <c:v>6.29</c:v>
                </c:pt>
                <c:pt idx="25">
                  <c:v>6.51</c:v>
                </c:pt>
                <c:pt idx="26">
                  <c:v>6.64</c:v>
                </c:pt>
                <c:pt idx="27">
                  <c:v>6.6</c:v>
                </c:pt>
                <c:pt idx="28">
                  <c:v>6.7</c:v>
                </c:pt>
                <c:pt idx="29">
                  <c:v>6.91</c:v>
                </c:pt>
                <c:pt idx="30">
                  <c:v>6.86</c:v>
                </c:pt>
                <c:pt idx="31">
                  <c:v>7.43</c:v>
                </c:pt>
                <c:pt idx="32">
                  <c:v>8.4</c:v>
                </c:pt>
                <c:pt idx="33">
                  <c:v>9.4600000000000009</c:v>
                </c:pt>
                <c:pt idx="34">
                  <c:v>10.18</c:v>
                </c:pt>
                <c:pt idx="35">
                  <c:v>11.03</c:v>
                </c:pt>
              </c:numCache>
            </c:numRef>
          </c:val>
          <c:smooth val="0"/>
          <c:extLst>
            <c:ext xmlns:c16="http://schemas.microsoft.com/office/drawing/2014/chart" uri="{C3380CC4-5D6E-409C-BE32-E72D297353CC}">
              <c16:uniqueId val="{00000001-C2FA-034F-A603-F4E3ADA2B055}"/>
            </c:ext>
          </c:extLst>
        </c:ser>
        <c:ser>
          <c:idx val="2"/>
          <c:order val="2"/>
          <c:tx>
            <c:strRef>
              <c:f>'Bull Inbreeding'!$E$4</c:f>
              <c:strCache>
                <c:ptCount val="1"/>
                <c:pt idx="0">
                  <c:v>PB GFI</c:v>
                </c:pt>
              </c:strCache>
            </c:strRef>
          </c:tx>
          <c:spPr>
            <a:ln w="28575" cap="rnd">
              <a:solidFill>
                <a:srgbClr val="0070C0"/>
              </a:solidFill>
              <a:prstDash val="sysDot"/>
              <a:round/>
            </a:ln>
            <a:effectLst/>
          </c:spPr>
          <c:marker>
            <c:symbol val="none"/>
          </c:marker>
          <c:cat>
            <c:numRef>
              <c:f>'Bull Inbreeding'!$A$5:$A$44</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'Bull Inbreeding'!$E$5:$E$44</c:f>
              <c:numCache>
                <c:formatCode>General</c:formatCode>
                <c:ptCount val="40"/>
                <c:pt idx="0">
                  <c:v>3.54</c:v>
                </c:pt>
                <c:pt idx="1">
                  <c:v>4.05</c:v>
                </c:pt>
                <c:pt idx="2">
                  <c:v>3.55</c:v>
                </c:pt>
                <c:pt idx="3">
                  <c:v>4.05</c:v>
                </c:pt>
                <c:pt idx="4">
                  <c:v>4.03</c:v>
                </c:pt>
                <c:pt idx="5">
                  <c:v>4.3499999999999996</c:v>
                </c:pt>
                <c:pt idx="6">
                  <c:v>4.71</c:v>
                </c:pt>
                <c:pt idx="7">
                  <c:v>4.16</c:v>
                </c:pt>
                <c:pt idx="8">
                  <c:v>4.01</c:v>
                </c:pt>
                <c:pt idx="9">
                  <c:v>4.38</c:v>
                </c:pt>
                <c:pt idx="10">
                  <c:v>4.58</c:v>
                </c:pt>
                <c:pt idx="11">
                  <c:v>5.05</c:v>
                </c:pt>
                <c:pt idx="12">
                  <c:v>4.9800000000000004</c:v>
                </c:pt>
                <c:pt idx="13">
                  <c:v>5.23</c:v>
                </c:pt>
                <c:pt idx="14">
                  <c:v>4.96</c:v>
                </c:pt>
                <c:pt idx="15">
                  <c:v>5.17</c:v>
                </c:pt>
                <c:pt idx="16">
                  <c:v>5.34</c:v>
                </c:pt>
                <c:pt idx="17">
                  <c:v>5.61</c:v>
                </c:pt>
                <c:pt idx="18">
                  <c:v>5.56</c:v>
                </c:pt>
                <c:pt idx="19">
                  <c:v>5.71</c:v>
                </c:pt>
                <c:pt idx="20">
                  <c:v>5.71</c:v>
                </c:pt>
                <c:pt idx="21">
                  <c:v>5.91</c:v>
                </c:pt>
                <c:pt idx="22">
                  <c:v>5.95</c:v>
                </c:pt>
                <c:pt idx="23">
                  <c:v>6.25</c:v>
                </c:pt>
                <c:pt idx="24">
                  <c:v>6.47</c:v>
                </c:pt>
                <c:pt idx="25">
                  <c:v>6.78</c:v>
                </c:pt>
                <c:pt idx="26">
                  <c:v>7.01</c:v>
                </c:pt>
                <c:pt idx="27">
                  <c:v>6.94</c:v>
                </c:pt>
                <c:pt idx="28">
                  <c:v>7.29</c:v>
                </c:pt>
                <c:pt idx="29">
                  <c:v>7.85</c:v>
                </c:pt>
                <c:pt idx="30">
                  <c:v>8.35</c:v>
                </c:pt>
                <c:pt idx="31">
                  <c:v>8.5500000000000007</c:v>
                </c:pt>
                <c:pt idx="32">
                  <c:v>8.7100000000000009</c:v>
                </c:pt>
                <c:pt idx="33">
                  <c:v>8.9600000000000009</c:v>
                </c:pt>
                <c:pt idx="34">
                  <c:v>9.11</c:v>
                </c:pt>
                <c:pt idx="35">
                  <c:v>9.4700000000000006</c:v>
                </c:pt>
              </c:numCache>
            </c:numRef>
          </c:val>
          <c:smooth val="0"/>
          <c:extLst>
            <c:ext xmlns:c16="http://schemas.microsoft.com/office/drawing/2014/chart" uri="{C3380CC4-5D6E-409C-BE32-E72D297353CC}">
              <c16:uniqueId val="{00000002-C2FA-034F-A603-F4E3ADA2B055}"/>
            </c:ext>
          </c:extLst>
        </c:ser>
        <c:ser>
          <c:idx val="3"/>
          <c:order val="3"/>
          <c:tx>
            <c:strRef>
              <c:f>'Bull Inbreeding'!$G$4</c:f>
              <c:strCache>
                <c:ptCount val="1"/>
                <c:pt idx="0">
                  <c:v>YB Pedigree</c:v>
                </c:pt>
              </c:strCache>
            </c:strRef>
          </c:tx>
          <c:spPr>
            <a:ln w="28575" cap="rnd">
              <a:solidFill>
                <a:srgbClr val="FF0000"/>
              </a:solidFill>
              <a:round/>
            </a:ln>
            <a:effectLst/>
          </c:spPr>
          <c:marker>
            <c:symbol val="none"/>
          </c:marker>
          <c:cat>
            <c:numRef>
              <c:f>'Bull Inbreeding'!$A$5:$A$44</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'Bull Inbreeding'!$G$5:$G$44</c:f>
              <c:numCache>
                <c:formatCode>General</c:formatCode>
                <c:ptCount val="40"/>
                <c:pt idx="32">
                  <c:v>7.06</c:v>
                </c:pt>
                <c:pt idx="33">
                  <c:v>7.39</c:v>
                </c:pt>
                <c:pt idx="34">
                  <c:v>7.58</c:v>
                </c:pt>
                <c:pt idx="35">
                  <c:v>7.96</c:v>
                </c:pt>
                <c:pt idx="36">
                  <c:v>7.54</c:v>
                </c:pt>
                <c:pt idx="37">
                  <c:v>8.6300000000000008</c:v>
                </c:pt>
                <c:pt idx="38">
                  <c:v>11.01</c:v>
                </c:pt>
                <c:pt idx="39">
                  <c:v>9.59</c:v>
                </c:pt>
              </c:numCache>
            </c:numRef>
          </c:val>
          <c:smooth val="0"/>
          <c:extLst>
            <c:ext xmlns:c16="http://schemas.microsoft.com/office/drawing/2014/chart" uri="{C3380CC4-5D6E-409C-BE32-E72D297353CC}">
              <c16:uniqueId val="{00000003-C2FA-034F-A603-F4E3ADA2B055}"/>
            </c:ext>
          </c:extLst>
        </c:ser>
        <c:ser>
          <c:idx val="4"/>
          <c:order val="4"/>
          <c:tx>
            <c:strRef>
              <c:f>'Bull Inbreeding'!$H$4</c:f>
              <c:strCache>
                <c:ptCount val="1"/>
                <c:pt idx="0">
                  <c:v>YB Genomic</c:v>
                </c:pt>
              </c:strCache>
            </c:strRef>
          </c:tx>
          <c:spPr>
            <a:ln w="28575" cap="rnd">
              <a:solidFill>
                <a:srgbClr val="FF0000"/>
              </a:solidFill>
              <a:prstDash val="dash"/>
              <a:round/>
            </a:ln>
            <a:effectLst/>
          </c:spPr>
          <c:marker>
            <c:symbol val="none"/>
          </c:marker>
          <c:cat>
            <c:numRef>
              <c:f>'Bull Inbreeding'!$A$5:$A$44</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'Bull Inbreeding'!$H$5:$H$44</c:f>
              <c:numCache>
                <c:formatCode>General</c:formatCode>
                <c:ptCount val="40"/>
                <c:pt idx="32">
                  <c:v>7.89</c:v>
                </c:pt>
                <c:pt idx="33">
                  <c:v>8.6300000000000008</c:v>
                </c:pt>
                <c:pt idx="34">
                  <c:v>9.14</c:v>
                </c:pt>
                <c:pt idx="35">
                  <c:v>9.9600000000000009</c:v>
                </c:pt>
                <c:pt idx="36">
                  <c:v>10.130000000000001</c:v>
                </c:pt>
                <c:pt idx="37">
                  <c:v>11.46</c:v>
                </c:pt>
                <c:pt idx="38">
                  <c:v>13.55</c:v>
                </c:pt>
                <c:pt idx="39">
                  <c:v>13.02</c:v>
                </c:pt>
              </c:numCache>
            </c:numRef>
          </c:val>
          <c:smooth val="0"/>
          <c:extLst>
            <c:ext xmlns:c16="http://schemas.microsoft.com/office/drawing/2014/chart" uri="{C3380CC4-5D6E-409C-BE32-E72D297353CC}">
              <c16:uniqueId val="{00000004-C2FA-034F-A603-F4E3ADA2B055}"/>
            </c:ext>
          </c:extLst>
        </c:ser>
        <c:ser>
          <c:idx val="5"/>
          <c:order val="5"/>
          <c:tx>
            <c:strRef>
              <c:f>'Bull Inbreeding'!$I$4</c:f>
              <c:strCache>
                <c:ptCount val="1"/>
                <c:pt idx="0">
                  <c:v>YB GFI</c:v>
                </c:pt>
              </c:strCache>
            </c:strRef>
          </c:tx>
          <c:spPr>
            <a:ln w="28575" cap="rnd">
              <a:solidFill>
                <a:srgbClr val="FF0000"/>
              </a:solidFill>
              <a:prstDash val="sysDot"/>
              <a:round/>
            </a:ln>
            <a:effectLst/>
          </c:spPr>
          <c:marker>
            <c:symbol val="none"/>
          </c:marker>
          <c:cat>
            <c:numRef>
              <c:f>'Bull Inbreeding'!$A$5:$A$44</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'Bull Inbreeding'!$I$5:$I$44</c:f>
              <c:numCache>
                <c:formatCode>General</c:formatCode>
                <c:ptCount val="40"/>
                <c:pt idx="32">
                  <c:v>8.34</c:v>
                </c:pt>
                <c:pt idx="33">
                  <c:v>8.5500000000000007</c:v>
                </c:pt>
                <c:pt idx="34">
                  <c:v>8.65</c:v>
                </c:pt>
                <c:pt idx="35">
                  <c:v>8.93</c:v>
                </c:pt>
                <c:pt idx="36">
                  <c:v>8.69</c:v>
                </c:pt>
                <c:pt idx="37">
                  <c:v>8.83</c:v>
                </c:pt>
                <c:pt idx="38">
                  <c:v>9.2899999999999991</c:v>
                </c:pt>
                <c:pt idx="39">
                  <c:v>8.98</c:v>
                </c:pt>
              </c:numCache>
            </c:numRef>
          </c:val>
          <c:smooth val="0"/>
          <c:extLst>
            <c:ext xmlns:c16="http://schemas.microsoft.com/office/drawing/2014/chart" uri="{C3380CC4-5D6E-409C-BE32-E72D297353CC}">
              <c16:uniqueId val="{00000005-C2FA-034F-A603-F4E3ADA2B055}"/>
            </c:ext>
          </c:extLst>
        </c:ser>
        <c:ser>
          <c:idx val="6"/>
          <c:order val="6"/>
          <c:tx>
            <c:strRef>
              <c:f>'Bull Inbreeding'!$L$4</c:f>
              <c:strCache>
                <c:ptCount val="1"/>
                <c:pt idx="0">
                  <c:v>Cow EFI</c:v>
                </c:pt>
              </c:strCache>
            </c:strRef>
          </c:tx>
          <c:spPr>
            <a:ln w="28575" cap="rnd">
              <a:solidFill>
                <a:srgbClr val="92D050"/>
              </a:solidFill>
              <a:round/>
            </a:ln>
            <a:effectLst/>
          </c:spPr>
          <c:marker>
            <c:symbol val="none"/>
          </c:marker>
          <c:cat>
            <c:numRef>
              <c:f>'Bull Inbreeding'!$A$5:$A$44</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'Bull Inbreeding'!$L$5:$L$44</c:f>
              <c:numCache>
                <c:formatCode>General</c:formatCode>
                <c:ptCount val="40"/>
                <c:pt idx="0">
                  <c:v>1.86</c:v>
                </c:pt>
                <c:pt idx="1">
                  <c:v>2.0499999999999998</c:v>
                </c:pt>
                <c:pt idx="2">
                  <c:v>2.25</c:v>
                </c:pt>
                <c:pt idx="3">
                  <c:v>2.38</c:v>
                </c:pt>
                <c:pt idx="4">
                  <c:v>2.5</c:v>
                </c:pt>
                <c:pt idx="5">
                  <c:v>2.64</c:v>
                </c:pt>
                <c:pt idx="6">
                  <c:v>2.81</c:v>
                </c:pt>
                <c:pt idx="7">
                  <c:v>2.99</c:v>
                </c:pt>
                <c:pt idx="8">
                  <c:v>3.18</c:v>
                </c:pt>
                <c:pt idx="9">
                  <c:v>3.39</c:v>
                </c:pt>
                <c:pt idx="10">
                  <c:v>3.55</c:v>
                </c:pt>
                <c:pt idx="11">
                  <c:v>3.75</c:v>
                </c:pt>
                <c:pt idx="12">
                  <c:v>3.92</c:v>
                </c:pt>
                <c:pt idx="13">
                  <c:v>4.08</c:v>
                </c:pt>
                <c:pt idx="14">
                  <c:v>4.18</c:v>
                </c:pt>
                <c:pt idx="15">
                  <c:v>4.3</c:v>
                </c:pt>
                <c:pt idx="16">
                  <c:v>4.47</c:v>
                </c:pt>
                <c:pt idx="17">
                  <c:v>4.6100000000000003</c:v>
                </c:pt>
                <c:pt idx="18">
                  <c:v>4.72</c:v>
                </c:pt>
                <c:pt idx="19">
                  <c:v>4.78</c:v>
                </c:pt>
                <c:pt idx="20">
                  <c:v>4.88</c:v>
                </c:pt>
                <c:pt idx="21">
                  <c:v>4.99</c:v>
                </c:pt>
                <c:pt idx="22">
                  <c:v>5.09</c:v>
                </c:pt>
                <c:pt idx="23">
                  <c:v>5.18</c:v>
                </c:pt>
                <c:pt idx="24">
                  <c:v>5.27</c:v>
                </c:pt>
                <c:pt idx="25">
                  <c:v>5.39</c:v>
                </c:pt>
                <c:pt idx="26">
                  <c:v>5.49</c:v>
                </c:pt>
                <c:pt idx="27">
                  <c:v>5.58</c:v>
                </c:pt>
                <c:pt idx="28">
                  <c:v>5.68</c:v>
                </c:pt>
                <c:pt idx="29">
                  <c:v>5.78</c:v>
                </c:pt>
                <c:pt idx="30">
                  <c:v>5.96</c:v>
                </c:pt>
                <c:pt idx="31">
                  <c:v>6.12</c:v>
                </c:pt>
                <c:pt idx="32">
                  <c:v>6.3</c:v>
                </c:pt>
                <c:pt idx="33">
                  <c:v>6.49</c:v>
                </c:pt>
                <c:pt idx="34">
                  <c:v>6.69</c:v>
                </c:pt>
                <c:pt idx="35">
                  <c:v>6.93</c:v>
                </c:pt>
                <c:pt idx="36">
                  <c:v>7.18</c:v>
                </c:pt>
                <c:pt idx="37">
                  <c:v>7.38</c:v>
                </c:pt>
                <c:pt idx="38">
                  <c:v>7.54</c:v>
                </c:pt>
                <c:pt idx="39">
                  <c:v>7.65</c:v>
                </c:pt>
              </c:numCache>
            </c:numRef>
          </c:val>
          <c:smooth val="0"/>
          <c:extLst>
            <c:ext xmlns:c16="http://schemas.microsoft.com/office/drawing/2014/chart" uri="{C3380CC4-5D6E-409C-BE32-E72D297353CC}">
              <c16:uniqueId val="{00000006-C2FA-034F-A603-F4E3ADA2B055}"/>
            </c:ext>
          </c:extLst>
        </c:ser>
        <c:dLbls>
          <c:showLegendKey val="0"/>
          <c:showVal val="0"/>
          <c:showCatName val="0"/>
          <c:showSerName val="0"/>
          <c:showPercent val="0"/>
          <c:showBubbleSize val="0"/>
        </c:dLbls>
        <c:smooth val="0"/>
        <c:axId val="188254752"/>
        <c:axId val="188256432"/>
      </c:lineChart>
      <c:catAx>
        <c:axId val="18825475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Birth</a:t>
                </a:r>
                <a:r>
                  <a:rPr lang="en-US" sz="1600" b="1" baseline="0"/>
                  <a:t> Year</a:t>
                </a:r>
                <a:endParaRPr lang="en-US" sz="1600" b="1"/>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6432"/>
        <c:crosses val="autoZero"/>
        <c:auto val="1"/>
        <c:lblAlgn val="ctr"/>
        <c:lblOffset val="100"/>
        <c:noMultiLvlLbl val="0"/>
      </c:catAx>
      <c:valAx>
        <c:axId val="18825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a:t>Inbreeding</a:t>
                </a:r>
                <a:r>
                  <a:rPr lang="en-US" sz="1600" b="1" baseline="0"/>
                  <a:t> (%)</a:t>
                </a:r>
                <a:endParaRPr lang="en-US"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47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28720-454B-481B-8312-8A1B4269CA0F}" type="datetimeFigureOut">
              <a:rPr lang="en-US" smtClean="0"/>
              <a:pPr/>
              <a:t>6/25/19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EB8D-23C2-439D-8D6B-DBCC814DEBCD}" type="slidenum">
              <a:rPr lang="en-US" smtClean="0"/>
              <a:pPr/>
              <a:t>‹#›</a:t>
            </a:fld>
            <a:endParaRPr lang="en-US"/>
          </a:p>
        </p:txBody>
      </p:sp>
    </p:spTree>
    <p:extLst>
      <p:ext uri="{BB962C8B-B14F-4D97-AF65-F5344CB8AC3E}">
        <p14:creationId xmlns:p14="http://schemas.microsoft.com/office/powerpoint/2010/main" val="179701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60EB8D-23C2-439D-8D6B-DBCC814DEBC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19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13</a:t>
            </a:fld>
            <a:endParaRPr lang="en-US"/>
          </a:p>
        </p:txBody>
      </p:sp>
    </p:spTree>
    <p:extLst>
      <p:ext uri="{BB962C8B-B14F-4D97-AF65-F5344CB8AC3E}">
        <p14:creationId xmlns:p14="http://schemas.microsoft.com/office/powerpoint/2010/main" val="234703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15</a:t>
            </a:fld>
            <a:endParaRPr lang="en-US"/>
          </a:p>
        </p:txBody>
      </p:sp>
    </p:spTree>
    <p:extLst>
      <p:ext uri="{BB962C8B-B14F-4D97-AF65-F5344CB8AC3E}">
        <p14:creationId xmlns:p14="http://schemas.microsoft.com/office/powerpoint/2010/main" val="1462695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3200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566160"/>
            <a:ext cx="10363200" cy="2743200"/>
          </a:xfrm>
        </p:spPr>
        <p:txBody>
          <a:bodyPr/>
          <a:lstStyle>
            <a:lvl1pPr>
              <a:spcAft>
                <a:spcPts val="0"/>
              </a:spcAft>
              <a:buNone/>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44441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p:cNvSpPr>
            <a:spLocks noGrp="1"/>
          </p:cNvSpPr>
          <p:nvPr>
            <p:ph type="dt" sz="half" idx="2"/>
          </p:nvPr>
        </p:nvSpPr>
        <p:spPr>
          <a:xfrm>
            <a:off x="304800" y="6611112"/>
            <a:ext cx="7721600" cy="246888"/>
          </a:xfrm>
          <a:prstGeom prst="rect">
            <a:avLst/>
          </a:prstGeom>
        </p:spPr>
        <p:txBody>
          <a:bodyPr vert="horz" lIns="0" tIns="0" rIns="0" bIns="0" rtlCol="0" anchor="ctr"/>
          <a:lstStyle>
            <a:lvl1pPr algn="l">
              <a:defRPr sz="1150" b="1">
                <a:solidFill>
                  <a:schemeClr val="bg1"/>
                </a:solidFill>
              </a:defRPr>
            </a:lvl1pPr>
          </a:lstStyle>
          <a:p>
            <a:r>
              <a:rPr lang="en-US" dirty="0"/>
              <a:t>Symposium on Genetic and Genomic Selection in Dairy Cattle, St. Petersburg, Russia (</a:t>
            </a:r>
            <a:fld id="{15B3028D-9398-4C32-B664-7BB0AE0371BF}" type="slidenum">
              <a:rPr lang="en-US" smtClean="0"/>
              <a:pPr/>
              <a:t>‹#›</a:t>
            </a:fld>
            <a:r>
              <a:rPr lang="en-US" dirty="0"/>
              <a:t>)</a:t>
            </a:r>
          </a:p>
        </p:txBody>
      </p:sp>
      <p:sp>
        <p:nvSpPr>
          <p:cNvPr id="7" name="Slide Number Placeholder 5"/>
          <p:cNvSpPr>
            <a:spLocks noGrp="1"/>
          </p:cNvSpPr>
          <p:nvPr>
            <p:ph type="sldNum" sz="quarter" idx="4"/>
          </p:nvPr>
        </p:nvSpPr>
        <p:spPr>
          <a:xfrm>
            <a:off x="8331200" y="6611112"/>
            <a:ext cx="2844800" cy="246888"/>
          </a:xfrm>
          <a:prstGeom prst="rect">
            <a:avLst/>
          </a:prstGeom>
        </p:spPr>
        <p:txBody>
          <a:bodyPr vert="horz" lIns="0" tIns="0" rIns="0" bIns="0" rtlCol="0" anchor="ctr"/>
          <a:lstStyle>
            <a:lvl1pPr algn="r">
              <a:defRPr sz="1200" b="1">
                <a:solidFill>
                  <a:schemeClr val="bg1"/>
                </a:solidFill>
              </a:defRPr>
            </a:lvl1pPr>
          </a:lstStyle>
          <a:p>
            <a:r>
              <a:rPr lang="en-US" sz="1150" dirty="0"/>
              <a:t>Cole</a:t>
            </a:r>
            <a:r>
              <a:rPr lang="en-US" dirty="0"/>
              <a:t> </a:t>
            </a:r>
          </a:p>
        </p:txBody>
      </p:sp>
    </p:spTree>
    <p:extLst>
      <p:ext uri="{BB962C8B-B14F-4D97-AF65-F5344CB8AC3E}">
        <p14:creationId xmlns:p14="http://schemas.microsoft.com/office/powerpoint/2010/main" val="71084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1"/>
            <a:ext cx="10972800" cy="639763"/>
          </a:xfrm>
        </p:spPr>
        <p:txBody>
          <a:bodyPr/>
          <a:lstStyle/>
          <a:p>
            <a:r>
              <a:rPr lang="en-US" dirty="0"/>
              <a:t>Click to edit Master title style</a:t>
            </a:r>
          </a:p>
        </p:txBody>
      </p:sp>
      <p:sp>
        <p:nvSpPr>
          <p:cNvPr id="3" name="Content Placeholder 2"/>
          <p:cNvSpPr>
            <a:spLocks noGrp="1"/>
          </p:cNvSpPr>
          <p:nvPr>
            <p:ph sz="half" idx="1"/>
          </p:nvPr>
        </p:nvSpPr>
        <p:spPr>
          <a:xfrm>
            <a:off x="609600" y="1371600"/>
            <a:ext cx="10972800" cy="4800600"/>
          </a:xfrm>
        </p:spPr>
        <p:txBody>
          <a:bodyPr/>
          <a:lstStyle>
            <a:lvl1pPr>
              <a:defRPr sz="2700"/>
            </a:lvl1pPr>
            <a:lvl2pPr>
              <a:defRPr sz="2700"/>
            </a:lvl2pPr>
            <a:lvl3pPr>
              <a:defRPr sz="27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8" name="Slide Number Placeholder 5"/>
          <p:cNvSpPr>
            <a:spLocks noGrp="1"/>
          </p:cNvSpPr>
          <p:nvPr>
            <p:ph type="sldNum" sz="quarter" idx="4"/>
          </p:nvPr>
        </p:nvSpPr>
        <p:spPr>
          <a:xfrm>
            <a:off x="8331200" y="6611112"/>
            <a:ext cx="2844800" cy="246888"/>
          </a:xfrm>
          <a:prstGeom prst="rect">
            <a:avLst/>
          </a:prstGeom>
        </p:spPr>
        <p:txBody>
          <a:bodyPr vert="horz" lIns="0" tIns="0" rIns="0" bIns="0" rtlCol="0" anchor="ctr"/>
          <a:lstStyle>
            <a:lvl1pPr algn="r">
              <a:defRPr sz="1200" b="1">
                <a:solidFill>
                  <a:schemeClr val="bg1"/>
                </a:solidFill>
              </a:defRPr>
            </a:lvl1pPr>
          </a:lstStyle>
          <a:p>
            <a:r>
              <a:rPr lang="en-US" sz="1150" dirty="0"/>
              <a:t>Cole</a:t>
            </a:r>
            <a:r>
              <a:rPr lang="en-US" dirty="0"/>
              <a:t> </a:t>
            </a:r>
          </a:p>
        </p:txBody>
      </p:sp>
    </p:spTree>
    <p:extLst>
      <p:ext uri="{BB962C8B-B14F-4D97-AF65-F5344CB8AC3E}">
        <p14:creationId xmlns:p14="http://schemas.microsoft.com/office/powerpoint/2010/main" val="3128539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188720"/>
            <a:ext cx="1121664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r>
              <a:rPr lang="en-US" sz="1100" b="1" dirty="0">
                <a:solidFill>
                  <a:schemeClr val="bg1"/>
                </a:solidFill>
              </a:rPr>
              <a:t>National Genetics Conference, 2019 Holstein Convention, Appleton, WI, USA, June 26, 2019 (</a:t>
            </a:r>
            <a:fld id="{15B3028D-9398-4C32-B664-7BB0AE0371BF}" type="slidenum">
              <a:rPr lang="en-US" sz="1100" b="1" smtClean="0">
                <a:solidFill>
                  <a:schemeClr val="bg1"/>
                </a:solidFill>
              </a:rPr>
              <a:pPr/>
              <a:t>‹#›</a:t>
            </a:fld>
            <a:r>
              <a:rPr lang="en-US" sz="1100" b="1" dirty="0">
                <a:solidFill>
                  <a:schemeClr val="bg1"/>
                </a:solidFill>
              </a:rPr>
              <a:t>)</a:t>
            </a:r>
          </a:p>
        </p:txBody>
      </p:sp>
      <p:sp>
        <p:nvSpPr>
          <p:cNvPr id="15" name="Rectangle 14"/>
          <p:cNvSpPr/>
          <p:nvPr/>
        </p:nvSpPr>
        <p:spPr>
          <a:xfrm>
            <a:off x="8778240" y="6670746"/>
            <a:ext cx="2682240" cy="169277"/>
          </a:xfrm>
          <a:prstGeom prst="rect">
            <a:avLst/>
          </a:prstGeom>
        </p:spPr>
        <p:txBody>
          <a:bodyPr lIns="0" tIns="0" rIns="0" bIns="0" anchor="ctr" anchorCtr="0">
            <a:spAutoFit/>
          </a:bodyPr>
          <a:lstStyle/>
          <a:p>
            <a:pPr algn="r"/>
            <a:r>
              <a:rPr lang="en-US" sz="1100" b="1" dirty="0">
                <a:solidFill>
                  <a:schemeClr val="bg1"/>
                </a:solidFill>
              </a:rPr>
              <a:t>Cole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274320" indent="-274320" algn="l" defTabSz="1219170" rtl="0" eaLnBrk="1" latinLnBrk="0" hangingPunct="1">
        <a:lnSpc>
          <a:spcPts val="2800"/>
        </a:lnSpc>
        <a:spcBef>
          <a:spcPts val="0"/>
        </a:spcBef>
        <a:spcAft>
          <a:spcPts val="2400"/>
        </a:spcAft>
        <a:buFont typeface="Symbol" pitchFamily="18" charset="2"/>
        <a:buChar char=""/>
        <a:defRPr sz="2700" b="1" kern="1200">
          <a:solidFill>
            <a:schemeClr val="tx1"/>
          </a:solidFill>
          <a:latin typeface="+mn-lt"/>
          <a:ea typeface="+mn-ea"/>
          <a:cs typeface="+mn-cs"/>
        </a:defRPr>
      </a:lvl1pPr>
      <a:lvl2pPr marL="685800" indent="-320040" algn="l" defTabSz="1219170" rtl="0" eaLnBrk="1" latinLnBrk="0" hangingPunct="1">
        <a:lnSpc>
          <a:spcPts val="2800"/>
        </a:lnSpc>
        <a:spcBef>
          <a:spcPts val="0"/>
        </a:spcBef>
        <a:spcAft>
          <a:spcPts val="2400"/>
        </a:spcAft>
        <a:buFont typeface="Arial" pitchFamily="34" charset="0"/>
        <a:buChar char="–"/>
        <a:tabLst/>
        <a:defRPr sz="2700" b="1" kern="1200">
          <a:solidFill>
            <a:schemeClr val="tx1"/>
          </a:solidFill>
          <a:latin typeface="+mn-lt"/>
          <a:ea typeface="+mn-ea"/>
          <a:cs typeface="+mn-cs"/>
        </a:defRPr>
      </a:lvl2pPr>
      <a:lvl3pPr marL="960120" indent="-274320" algn="l" defTabSz="1219170" rtl="0" eaLnBrk="1" latinLnBrk="0" hangingPunct="1">
        <a:lnSpc>
          <a:spcPts val="2800"/>
        </a:lnSpc>
        <a:spcBef>
          <a:spcPts val="0"/>
        </a:spcBef>
        <a:spcAft>
          <a:spcPts val="2400"/>
        </a:spcAft>
        <a:buFont typeface="Calibri" pitchFamily="34" charset="0"/>
        <a:buChar char="•"/>
        <a:defRPr sz="27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5" cstate="print"/>
          <a:srcRect r="1468"/>
          <a:stretch>
            <a:fillRect/>
          </a:stretch>
        </p:blipFill>
        <p:spPr>
          <a:xfrm>
            <a:off x="11509248" y="6409773"/>
            <a:ext cx="682752" cy="473627"/>
          </a:xfrm>
          <a:prstGeom prst="rect">
            <a:avLst/>
          </a:prstGeom>
        </p:spPr>
      </p:pic>
      <p:sp>
        <p:nvSpPr>
          <p:cNvPr id="8" name="Rectangle 7"/>
          <p:cNvSpPr/>
          <p:nvPr userDrawn="1"/>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15" name="Rectangle 14"/>
          <p:cNvSpPr/>
          <p:nvPr userDrawn="1"/>
        </p:nvSpPr>
        <p:spPr>
          <a:xfrm>
            <a:off x="8778240" y="6673278"/>
            <a:ext cx="2682240" cy="164212"/>
          </a:xfrm>
          <a:prstGeom prst="rect">
            <a:avLst/>
          </a:prstGeom>
        </p:spPr>
        <p:txBody>
          <a:bodyPr lIns="0" tIns="0" rIns="0" bIns="0" anchor="ctr" anchorCtr="0">
            <a:spAutoFit/>
          </a:bodyPr>
          <a:lstStyle/>
          <a:p>
            <a:pPr algn="r"/>
            <a:r>
              <a:rPr lang="en-US" sz="1067" b="1" dirty="0">
                <a:solidFill>
                  <a:schemeClr val="bg1"/>
                </a:solidFill>
              </a:rPr>
              <a:t>Cole</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
        <p:nvSpPr>
          <p:cNvPr id="7" name="TextBox 6">
            <a:extLst>
              <a:ext uri="{FF2B5EF4-FFF2-40B4-BE49-F238E27FC236}">
                <a16:creationId xmlns:a16="http://schemas.microsoft.com/office/drawing/2014/main" id="{BDDF7C1F-A40A-3A47-873D-4B559B036F24}"/>
              </a:ext>
            </a:extLst>
          </p:cNvPr>
          <p:cNvSpPr txBox="1"/>
          <p:nvPr userDrawn="1"/>
        </p:nvSpPr>
        <p:spPr>
          <a:xfrm>
            <a:off x="182880" y="6639560"/>
            <a:ext cx="7924800" cy="243840"/>
          </a:xfrm>
          <a:prstGeom prst="rect">
            <a:avLst/>
          </a:prstGeom>
          <a:noFill/>
        </p:spPr>
        <p:txBody>
          <a:bodyPr wrap="square" lIns="0" tIns="0" rIns="0" bIns="0" rtlCol="0" anchor="ctr" anchorCtr="0">
            <a:noAutofit/>
          </a:bodyPr>
          <a:lstStyle/>
          <a:p>
            <a:r>
              <a:rPr lang="en-US" sz="1100" b="1" dirty="0">
                <a:solidFill>
                  <a:schemeClr val="bg1"/>
                </a:solidFill>
              </a:rPr>
              <a:t>National Genetics Conference, 2019 Holstein Convention, Appleton, WI, USA, June 26, 2019 (</a:t>
            </a:r>
            <a:fld id="{15B3028D-9398-4C32-B664-7BB0AE0371BF}" type="slidenum">
              <a:rPr lang="en-US" sz="1100" b="1" smtClean="0">
                <a:solidFill>
                  <a:schemeClr val="bg1"/>
                </a:solidFill>
              </a:rPr>
              <a:pPr/>
              <a:t>‹#›</a:t>
            </a:fld>
            <a:r>
              <a:rPr lang="en-US" sz="1100" b="1" dirty="0">
                <a:solidFill>
                  <a:schemeClr val="bg1"/>
                </a:solidFill>
              </a:rPr>
              <a:t>)</a:t>
            </a:r>
          </a:p>
        </p:txBody>
      </p:sp>
    </p:spTree>
    <p:extLst>
      <p:ext uri="{BB962C8B-B14F-4D97-AF65-F5344CB8AC3E}">
        <p14:creationId xmlns:p14="http://schemas.microsoft.com/office/powerpoint/2010/main" val="282706542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xStyles>
    <p:titleStyle>
      <a:lvl1pPr algn="ctr" defTabSz="1219170" rtl="0" eaLnBrk="1" latinLnBrk="0" hangingPunct="1">
        <a:spcBef>
          <a:spcPct val="0"/>
        </a:spcBef>
        <a:buNone/>
        <a:defRPr sz="4000" b="1" kern="1200">
          <a:solidFill>
            <a:srgbClr val="00337F"/>
          </a:solidFill>
          <a:latin typeface="+mj-lt"/>
          <a:ea typeface="+mj-ea"/>
          <a:cs typeface="+mj-cs"/>
        </a:defRPr>
      </a:lvl1pPr>
    </p:titleStyle>
    <p:bodyStyle>
      <a:lvl1pPr marL="378875" indent="-378875" algn="l" defTabSz="1219170" rtl="0" eaLnBrk="1" latinLnBrk="0" hangingPunct="1">
        <a:lnSpc>
          <a:spcPts val="3333"/>
        </a:lnSpc>
        <a:spcBef>
          <a:spcPts val="0"/>
        </a:spcBef>
        <a:spcAft>
          <a:spcPts val="1600"/>
        </a:spcAft>
        <a:buFont typeface="Symbol" pitchFamily="18" charset="2"/>
        <a:buChar char=""/>
        <a:defRPr sz="3200" b="1" kern="1200">
          <a:solidFill>
            <a:schemeClr val="tx1"/>
          </a:solidFill>
          <a:latin typeface="+mn-lt"/>
          <a:ea typeface="+mn-ea"/>
          <a:cs typeface="+mn-cs"/>
        </a:defRPr>
      </a:lvl1pPr>
      <a:lvl2pPr marL="840296" indent="-380990" algn="l" defTabSz="1219170" rtl="0" eaLnBrk="1" latinLnBrk="0" hangingPunct="1">
        <a:lnSpc>
          <a:spcPts val="3333"/>
        </a:lnSpc>
        <a:spcBef>
          <a:spcPts val="0"/>
        </a:spcBef>
        <a:spcAft>
          <a:spcPts val="1600"/>
        </a:spcAft>
        <a:buFont typeface="Arial" pitchFamily="34" charset="0"/>
        <a:buChar char="–"/>
        <a:tabLst/>
        <a:defRPr sz="3200" b="1" kern="1200">
          <a:solidFill>
            <a:schemeClr val="tx1"/>
          </a:solidFill>
          <a:latin typeface="+mn-lt"/>
          <a:ea typeface="+mn-ea"/>
          <a:cs typeface="+mn-cs"/>
        </a:defRPr>
      </a:lvl2pPr>
      <a:lvl3pPr marL="1138738" indent="-298443" algn="l" defTabSz="1219170" rtl="0" eaLnBrk="1" latinLnBrk="0" hangingPunct="1">
        <a:lnSpc>
          <a:spcPts val="3333"/>
        </a:lnSpc>
        <a:spcBef>
          <a:spcPts val="0"/>
        </a:spcBef>
        <a:spcAft>
          <a:spcPts val="1600"/>
        </a:spcAft>
        <a:buFont typeface="Calibri" pitchFamily="34" charset="0"/>
        <a:buChar char="•"/>
        <a:defRPr sz="32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7" y="436726"/>
            <a:ext cx="11347939" cy="2412199"/>
          </a:xfrm>
        </p:spPr>
        <p:txBody>
          <a:bodyPr wrap="square">
            <a:spAutoFit/>
          </a:bodyPr>
          <a:lstStyle/>
          <a:p>
            <a:pPr marL="0" lvl="1">
              <a:lnSpc>
                <a:spcPct val="87000"/>
              </a:lnSpc>
            </a:pPr>
            <a:r>
              <a:rPr lang="en-US" sz="6000" b="1" dirty="0">
                <a:solidFill>
                  <a:srgbClr val="FFFF00"/>
                </a:solidFill>
                <a:latin typeface="+mj-lt"/>
              </a:rPr>
              <a:t>Pros and cons of hitchhiking: The truth about inbreeding in dairy cattle</a:t>
            </a:r>
            <a:endParaRPr lang="en-US" sz="6000" dirty="0">
              <a:solidFill>
                <a:srgbClr val="FFFF00"/>
              </a:solidFill>
              <a:latin typeface="+mj-lt"/>
            </a:endParaRPr>
          </a:p>
        </p:txBody>
      </p:sp>
      <p:sp>
        <p:nvSpPr>
          <p:cNvPr id="5" name="Content Placeholder 4"/>
          <p:cNvSpPr>
            <a:spLocks noGrp="1"/>
          </p:cNvSpPr>
          <p:nvPr>
            <p:ph idx="1"/>
          </p:nvPr>
        </p:nvSpPr>
        <p:spPr>
          <a:xfrm>
            <a:off x="782320" y="3555998"/>
            <a:ext cx="10363200" cy="2743200"/>
          </a:xfrm>
        </p:spPr>
        <p:txBody>
          <a:bodyPr/>
          <a:lstStyle/>
          <a:p>
            <a:pPr>
              <a:lnSpc>
                <a:spcPts val="4200"/>
              </a:lnSpc>
            </a:pPr>
            <a:r>
              <a:rPr lang="en-US" sz="4800" dirty="0">
                <a:solidFill>
                  <a:srgbClr val="00523C"/>
                </a:solidFill>
              </a:rPr>
              <a:t>John B. Cole</a:t>
            </a:r>
          </a:p>
          <a:p>
            <a:pPr>
              <a:lnSpc>
                <a:spcPts val="4200"/>
              </a:lnSpc>
            </a:pPr>
            <a:r>
              <a:rPr lang="en-US" sz="3500" dirty="0"/>
              <a:t>USDA, Agricultural Research Service</a:t>
            </a:r>
          </a:p>
          <a:p>
            <a:pPr>
              <a:lnSpc>
                <a:spcPts val="4200"/>
              </a:lnSpc>
            </a:pPr>
            <a:r>
              <a:rPr lang="en-US" sz="3500" dirty="0"/>
              <a:t>Henry A. Wallace Beltsville Agricultural Research Center</a:t>
            </a:r>
          </a:p>
          <a:p>
            <a:pPr>
              <a:lnSpc>
                <a:spcPts val="4200"/>
              </a:lnSpc>
            </a:pPr>
            <a:r>
              <a:rPr lang="en-US" sz="3500" dirty="0"/>
              <a:t>Animal Genomics and Improvement Laboratory</a:t>
            </a:r>
          </a:p>
          <a:p>
            <a:pPr>
              <a:lnSpc>
                <a:spcPts val="4200"/>
              </a:lnSpc>
            </a:pPr>
            <a:r>
              <a:rPr lang="en-US" sz="3500" dirty="0"/>
              <a:t>Beltsville, MD 20705-2350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9F66-ADEF-224E-B577-BC13A0045C1D}"/>
              </a:ext>
            </a:extLst>
          </p:cNvPr>
          <p:cNvSpPr>
            <a:spLocks noGrp="1"/>
          </p:cNvSpPr>
          <p:nvPr>
            <p:ph type="title"/>
          </p:nvPr>
        </p:nvSpPr>
        <p:spPr/>
        <p:txBody>
          <a:bodyPr/>
          <a:lstStyle/>
          <a:p>
            <a:r>
              <a:rPr lang="en-US" dirty="0"/>
              <a:t>(Why) is it bad?</a:t>
            </a:r>
          </a:p>
        </p:txBody>
      </p:sp>
    </p:spTree>
    <p:extLst>
      <p:ext uri="{BB962C8B-B14F-4D97-AF65-F5344CB8AC3E}">
        <p14:creationId xmlns:p14="http://schemas.microsoft.com/office/powerpoint/2010/main" val="1716211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6778-5D8B-5143-838D-D822BCA91C83}"/>
              </a:ext>
            </a:extLst>
          </p:cNvPr>
          <p:cNvSpPr>
            <a:spLocks noGrp="1"/>
          </p:cNvSpPr>
          <p:nvPr>
            <p:ph type="title"/>
          </p:nvPr>
        </p:nvSpPr>
        <p:spPr/>
        <p:txBody>
          <a:bodyPr/>
          <a:lstStyle/>
          <a:p>
            <a:r>
              <a:rPr lang="en-US" dirty="0"/>
              <a:t>Inbreeding often has undesirable effects</a:t>
            </a:r>
          </a:p>
        </p:txBody>
      </p:sp>
      <p:sp>
        <p:nvSpPr>
          <p:cNvPr id="3" name="Content Placeholder 2">
            <a:extLst>
              <a:ext uri="{FF2B5EF4-FFF2-40B4-BE49-F238E27FC236}">
                <a16:creationId xmlns:a16="http://schemas.microsoft.com/office/drawing/2014/main" id="{37CDFA40-A036-E74B-BE71-095FD56A8DB6}"/>
              </a:ext>
            </a:extLst>
          </p:cNvPr>
          <p:cNvSpPr>
            <a:spLocks noGrp="1"/>
          </p:cNvSpPr>
          <p:nvPr>
            <p:ph sz="half" idx="1"/>
          </p:nvPr>
        </p:nvSpPr>
        <p:spPr/>
        <p:txBody>
          <a:bodyPr/>
          <a:lstStyle/>
          <a:p>
            <a:r>
              <a:rPr lang="en-US" dirty="0"/>
              <a:t>Harmful loci increase in frequency and are more likely to be paired-up</a:t>
            </a:r>
          </a:p>
          <a:p>
            <a:pPr lvl="1"/>
            <a:r>
              <a:rPr lang="en-US" dirty="0"/>
              <a:t>e.g., Haplotypes such as HH1</a:t>
            </a:r>
          </a:p>
          <a:p>
            <a:pPr lvl="1"/>
            <a:r>
              <a:rPr lang="en-US" dirty="0"/>
              <a:t>This is thought to account for most inbreeding depression</a:t>
            </a:r>
          </a:p>
          <a:p>
            <a:r>
              <a:rPr lang="en-US" dirty="0"/>
              <a:t>Slow inbreeding more effective at selecting against harmful loci</a:t>
            </a:r>
          </a:p>
          <a:p>
            <a:r>
              <a:rPr lang="en-US" dirty="0"/>
              <a:t>Undesirable loci travel along      with desirable loci if they’re      close together (“hitchhiking”)</a:t>
            </a:r>
          </a:p>
        </p:txBody>
      </p:sp>
      <p:graphicFrame>
        <p:nvGraphicFramePr>
          <p:cNvPr id="5" name="Content Placeholder 4">
            <a:extLst>
              <a:ext uri="{FF2B5EF4-FFF2-40B4-BE49-F238E27FC236}">
                <a16:creationId xmlns:a16="http://schemas.microsoft.com/office/drawing/2014/main" id="{6DD7D6F7-23D3-9B44-975E-ACD4165422A4}"/>
              </a:ext>
            </a:extLst>
          </p:cNvPr>
          <p:cNvGraphicFramePr>
            <a:graphicFrameLocks noGrp="1"/>
          </p:cNvGraphicFramePr>
          <p:nvPr>
            <p:ph sz="half" idx="2"/>
            <p:extLst>
              <p:ext uri="{D42A27DB-BD31-4B8C-83A1-F6EECF244321}">
                <p14:modId xmlns:p14="http://schemas.microsoft.com/office/powerpoint/2010/main" val="3197263738"/>
              </p:ext>
            </p:extLst>
          </p:nvPr>
        </p:nvGraphicFramePr>
        <p:xfrm>
          <a:off x="6340475" y="1189038"/>
          <a:ext cx="5364164" cy="5029200"/>
        </p:xfrm>
        <a:graphic>
          <a:graphicData uri="http://schemas.openxmlformats.org/drawingml/2006/table">
            <a:tbl>
              <a:tblPr firstRow="1" bandRow="1">
                <a:tableStyleId>{69012ECD-51FC-41F1-AA8D-1B2483CD663E}</a:tableStyleId>
              </a:tblPr>
              <a:tblGrid>
                <a:gridCol w="3070225">
                  <a:extLst>
                    <a:ext uri="{9D8B030D-6E8A-4147-A177-3AD203B41FA5}">
                      <a16:colId xmlns:a16="http://schemas.microsoft.com/office/drawing/2014/main" val="1767256938"/>
                    </a:ext>
                  </a:extLst>
                </a:gridCol>
                <a:gridCol w="2293939">
                  <a:extLst>
                    <a:ext uri="{9D8B030D-6E8A-4147-A177-3AD203B41FA5}">
                      <a16:colId xmlns:a16="http://schemas.microsoft.com/office/drawing/2014/main" val="2184947162"/>
                    </a:ext>
                  </a:extLst>
                </a:gridCol>
              </a:tblGrid>
              <a:tr h="370840">
                <a:tc>
                  <a:txBody>
                    <a:bodyPr/>
                    <a:lstStyle/>
                    <a:p>
                      <a:r>
                        <a:rPr lang="en-US" dirty="0"/>
                        <a:t>Trait</a:t>
                      </a:r>
                    </a:p>
                  </a:txBody>
                  <a:tcPr/>
                </a:tc>
                <a:tc>
                  <a:txBody>
                    <a:bodyPr/>
                    <a:lstStyle/>
                    <a:p>
                      <a:r>
                        <a:rPr lang="en-US" dirty="0"/>
                        <a:t>Effect/1% gain</a:t>
                      </a:r>
                    </a:p>
                  </a:txBody>
                  <a:tcPr/>
                </a:tc>
                <a:extLst>
                  <a:ext uri="{0D108BD9-81ED-4DB2-BD59-A6C34878D82A}">
                    <a16:rowId xmlns:a16="http://schemas.microsoft.com/office/drawing/2014/main" val="1693949698"/>
                  </a:ext>
                </a:extLst>
              </a:tr>
              <a:tr h="370840">
                <a:tc>
                  <a:txBody>
                    <a:bodyPr/>
                    <a:lstStyle/>
                    <a:p>
                      <a:r>
                        <a:rPr lang="en-US" dirty="0"/>
                        <a:t>Milk yield</a:t>
                      </a:r>
                    </a:p>
                  </a:txBody>
                  <a:tcPr/>
                </a:tc>
                <a:tc>
                  <a:txBody>
                    <a:bodyPr/>
                    <a:lstStyle/>
                    <a:p>
                      <a:pPr algn="r"/>
                      <a:r>
                        <a:rPr lang="en-US" dirty="0"/>
                        <a:t>-50 </a:t>
                      </a:r>
                      <a:r>
                        <a:rPr lang="en-US" dirty="0" err="1"/>
                        <a:t>lb</a:t>
                      </a:r>
                      <a:endParaRPr lang="en-US" dirty="0"/>
                    </a:p>
                  </a:txBody>
                  <a:tcPr/>
                </a:tc>
                <a:extLst>
                  <a:ext uri="{0D108BD9-81ED-4DB2-BD59-A6C34878D82A}">
                    <a16:rowId xmlns:a16="http://schemas.microsoft.com/office/drawing/2014/main" val="703092474"/>
                  </a:ext>
                </a:extLst>
              </a:tr>
              <a:tr h="370840">
                <a:tc>
                  <a:txBody>
                    <a:bodyPr/>
                    <a:lstStyle/>
                    <a:p>
                      <a:r>
                        <a:rPr lang="en-US" dirty="0"/>
                        <a:t>Fat yield</a:t>
                      </a:r>
                    </a:p>
                  </a:txBody>
                  <a:tcPr/>
                </a:tc>
                <a:tc>
                  <a:txBody>
                    <a:bodyPr/>
                    <a:lstStyle/>
                    <a:p>
                      <a:pPr algn="r"/>
                      <a:r>
                        <a:rPr lang="en-US" dirty="0"/>
                        <a:t>-1.5 </a:t>
                      </a:r>
                      <a:r>
                        <a:rPr lang="en-US" dirty="0" err="1"/>
                        <a:t>lb</a:t>
                      </a:r>
                      <a:endParaRPr lang="en-US" dirty="0"/>
                    </a:p>
                  </a:txBody>
                  <a:tcPr/>
                </a:tc>
                <a:extLst>
                  <a:ext uri="{0D108BD9-81ED-4DB2-BD59-A6C34878D82A}">
                    <a16:rowId xmlns:a16="http://schemas.microsoft.com/office/drawing/2014/main" val="930065177"/>
                  </a:ext>
                </a:extLst>
              </a:tr>
              <a:tr h="370840">
                <a:tc>
                  <a:txBody>
                    <a:bodyPr/>
                    <a:lstStyle/>
                    <a:p>
                      <a:r>
                        <a:rPr lang="en-US" dirty="0"/>
                        <a:t>Birth weight</a:t>
                      </a:r>
                    </a:p>
                  </a:txBody>
                  <a:tcPr/>
                </a:tc>
                <a:tc>
                  <a:txBody>
                    <a:bodyPr/>
                    <a:lstStyle/>
                    <a:p>
                      <a:pPr algn="r"/>
                      <a:r>
                        <a:rPr lang="en-US" dirty="0"/>
                        <a:t>-0.24 </a:t>
                      </a:r>
                      <a:r>
                        <a:rPr lang="en-US" dirty="0" err="1"/>
                        <a:t>lb</a:t>
                      </a:r>
                      <a:endParaRPr lang="en-US" dirty="0"/>
                    </a:p>
                  </a:txBody>
                  <a:tcPr/>
                </a:tc>
                <a:extLst>
                  <a:ext uri="{0D108BD9-81ED-4DB2-BD59-A6C34878D82A}">
                    <a16:rowId xmlns:a16="http://schemas.microsoft.com/office/drawing/2014/main" val="348515834"/>
                  </a:ext>
                </a:extLst>
              </a:tr>
              <a:tr h="370840">
                <a:tc>
                  <a:txBody>
                    <a:bodyPr/>
                    <a:lstStyle/>
                    <a:p>
                      <a:r>
                        <a:rPr lang="en-US" dirty="0"/>
                        <a:t>Yearling weight</a:t>
                      </a:r>
                    </a:p>
                  </a:txBody>
                  <a:tcPr/>
                </a:tc>
                <a:tc>
                  <a:txBody>
                    <a:bodyPr/>
                    <a:lstStyle/>
                    <a:p>
                      <a:pPr algn="r"/>
                      <a:r>
                        <a:rPr lang="en-US" dirty="0"/>
                        <a:t>-1.5 </a:t>
                      </a:r>
                      <a:r>
                        <a:rPr lang="en-US" dirty="0" err="1"/>
                        <a:t>lb</a:t>
                      </a:r>
                      <a:endParaRPr lang="en-US" dirty="0"/>
                    </a:p>
                  </a:txBody>
                  <a:tcPr/>
                </a:tc>
                <a:extLst>
                  <a:ext uri="{0D108BD9-81ED-4DB2-BD59-A6C34878D82A}">
                    <a16:rowId xmlns:a16="http://schemas.microsoft.com/office/drawing/2014/main" val="127248103"/>
                  </a:ext>
                </a:extLst>
              </a:tr>
              <a:tr h="370840">
                <a:tc>
                  <a:txBody>
                    <a:bodyPr/>
                    <a:lstStyle/>
                    <a:p>
                      <a:r>
                        <a:rPr lang="en-US" dirty="0"/>
                        <a:t>Weight at 4 years</a:t>
                      </a:r>
                    </a:p>
                  </a:txBody>
                  <a:tcPr/>
                </a:tc>
                <a:tc>
                  <a:txBody>
                    <a:bodyPr/>
                    <a:lstStyle/>
                    <a:p>
                      <a:pPr algn="r"/>
                      <a:r>
                        <a:rPr lang="en-US" dirty="0"/>
                        <a:t>-5.0 </a:t>
                      </a:r>
                      <a:r>
                        <a:rPr lang="en-US" dirty="0" err="1"/>
                        <a:t>lb</a:t>
                      </a:r>
                      <a:endParaRPr lang="en-US" dirty="0"/>
                    </a:p>
                  </a:txBody>
                  <a:tcPr/>
                </a:tc>
                <a:extLst>
                  <a:ext uri="{0D108BD9-81ED-4DB2-BD59-A6C34878D82A}">
                    <a16:rowId xmlns:a16="http://schemas.microsoft.com/office/drawing/2014/main" val="1550560058"/>
                  </a:ext>
                </a:extLst>
              </a:tr>
              <a:tr h="370840">
                <a:tc>
                  <a:txBody>
                    <a:bodyPr/>
                    <a:lstStyle/>
                    <a:p>
                      <a:r>
                        <a:rPr lang="en-US" dirty="0"/>
                        <a:t>Height</a:t>
                      </a:r>
                    </a:p>
                  </a:txBody>
                  <a:tcPr/>
                </a:tc>
                <a:tc>
                  <a:txBody>
                    <a:bodyPr/>
                    <a:lstStyle/>
                    <a:p>
                      <a:pPr algn="r"/>
                      <a:r>
                        <a:rPr lang="en-US" dirty="0"/>
                        <a:t>Slight decrease</a:t>
                      </a:r>
                    </a:p>
                  </a:txBody>
                  <a:tcPr/>
                </a:tc>
                <a:extLst>
                  <a:ext uri="{0D108BD9-81ED-4DB2-BD59-A6C34878D82A}">
                    <a16:rowId xmlns:a16="http://schemas.microsoft.com/office/drawing/2014/main" val="3204688890"/>
                  </a:ext>
                </a:extLst>
              </a:tr>
              <a:tr h="370840">
                <a:tc>
                  <a:txBody>
                    <a:bodyPr/>
                    <a:lstStyle/>
                    <a:p>
                      <a:r>
                        <a:rPr lang="en-US" dirty="0"/>
                        <a:t>Survival to 1</a:t>
                      </a:r>
                      <a:r>
                        <a:rPr lang="en-US" baseline="30000" dirty="0"/>
                        <a:t>st</a:t>
                      </a:r>
                      <a:r>
                        <a:rPr lang="en-US" dirty="0"/>
                        <a:t> calf</a:t>
                      </a:r>
                    </a:p>
                  </a:txBody>
                  <a:tcPr/>
                </a:tc>
                <a:tc>
                  <a:txBody>
                    <a:bodyPr/>
                    <a:lstStyle/>
                    <a:p>
                      <a:pPr algn="r"/>
                      <a:r>
                        <a:rPr lang="en-US" dirty="0"/>
                        <a:t>-2 %</a:t>
                      </a:r>
                    </a:p>
                  </a:txBody>
                  <a:tcPr/>
                </a:tc>
                <a:extLst>
                  <a:ext uri="{0D108BD9-81ED-4DB2-BD59-A6C34878D82A}">
                    <a16:rowId xmlns:a16="http://schemas.microsoft.com/office/drawing/2014/main" val="1448480049"/>
                  </a:ext>
                </a:extLst>
              </a:tr>
              <a:tr h="370840">
                <a:tc>
                  <a:txBody>
                    <a:bodyPr/>
                    <a:lstStyle/>
                    <a:p>
                      <a:r>
                        <a:rPr lang="en-US" dirty="0"/>
                        <a:t>Services to conception</a:t>
                      </a:r>
                    </a:p>
                  </a:txBody>
                  <a:tcPr/>
                </a:tc>
                <a:tc>
                  <a:txBody>
                    <a:bodyPr/>
                    <a:lstStyle/>
                    <a:p>
                      <a:pPr algn="r"/>
                      <a:r>
                        <a:rPr lang="en-US" dirty="0"/>
                        <a:t>+0.05</a:t>
                      </a:r>
                    </a:p>
                  </a:txBody>
                  <a:tcPr/>
                </a:tc>
                <a:extLst>
                  <a:ext uri="{0D108BD9-81ED-4DB2-BD59-A6C34878D82A}">
                    <a16:rowId xmlns:a16="http://schemas.microsoft.com/office/drawing/2014/main" val="4137782564"/>
                  </a:ext>
                </a:extLst>
              </a:tr>
              <a:tr h="370840">
                <a:tc>
                  <a:txBody>
                    <a:bodyPr/>
                    <a:lstStyle/>
                    <a:p>
                      <a:r>
                        <a:rPr lang="en-US" dirty="0"/>
                        <a:t>Days to first service</a:t>
                      </a:r>
                    </a:p>
                  </a:txBody>
                  <a:tcPr/>
                </a:tc>
                <a:tc>
                  <a:txBody>
                    <a:bodyPr/>
                    <a:lstStyle/>
                    <a:p>
                      <a:pPr algn="r"/>
                      <a:r>
                        <a:rPr lang="en-US" dirty="0"/>
                        <a:t>+3.0</a:t>
                      </a:r>
                    </a:p>
                  </a:txBody>
                  <a:tcPr/>
                </a:tc>
                <a:extLst>
                  <a:ext uri="{0D108BD9-81ED-4DB2-BD59-A6C34878D82A}">
                    <a16:rowId xmlns:a16="http://schemas.microsoft.com/office/drawing/2014/main" val="4261517369"/>
                  </a:ext>
                </a:extLst>
              </a:tr>
              <a:tr h="370840">
                <a:tc>
                  <a:txBody>
                    <a:bodyPr/>
                    <a:lstStyle/>
                    <a:p>
                      <a:r>
                        <a:rPr lang="en-US" dirty="0"/>
                        <a:t>Age at puberty</a:t>
                      </a:r>
                    </a:p>
                  </a:txBody>
                  <a:tcPr/>
                </a:tc>
                <a:tc>
                  <a:txBody>
                    <a:bodyPr/>
                    <a:lstStyle/>
                    <a:p>
                      <a:pPr algn="r"/>
                      <a:r>
                        <a:rPr lang="en-US" dirty="0"/>
                        <a:t>Delayed</a:t>
                      </a:r>
                    </a:p>
                  </a:txBody>
                  <a:tcPr/>
                </a:tc>
                <a:extLst>
                  <a:ext uri="{0D108BD9-81ED-4DB2-BD59-A6C34878D82A}">
                    <a16:rowId xmlns:a16="http://schemas.microsoft.com/office/drawing/2014/main" val="133344820"/>
                  </a:ext>
                </a:extLst>
              </a:tr>
            </a:tbl>
          </a:graphicData>
        </a:graphic>
      </p:graphicFrame>
      <p:sp>
        <p:nvSpPr>
          <p:cNvPr id="6" name="TextBox 5">
            <a:extLst>
              <a:ext uri="{FF2B5EF4-FFF2-40B4-BE49-F238E27FC236}">
                <a16:creationId xmlns:a16="http://schemas.microsoft.com/office/drawing/2014/main" id="{65D1B5A3-8BFD-7846-813F-7C4A74E010C3}"/>
              </a:ext>
            </a:extLst>
          </p:cNvPr>
          <p:cNvSpPr txBox="1"/>
          <p:nvPr/>
        </p:nvSpPr>
        <p:spPr>
          <a:xfrm>
            <a:off x="6340475" y="6218238"/>
            <a:ext cx="2026709" cy="276999"/>
          </a:xfrm>
          <a:prstGeom prst="rect">
            <a:avLst/>
          </a:prstGeom>
          <a:noFill/>
        </p:spPr>
        <p:txBody>
          <a:bodyPr wrap="none" rtlCol="0">
            <a:spAutoFit/>
          </a:bodyPr>
          <a:lstStyle/>
          <a:p>
            <a:r>
              <a:rPr lang="en-US" sz="1200" b="1" dirty="0"/>
              <a:t>Source:</a:t>
            </a:r>
            <a:r>
              <a:rPr lang="en-US" sz="1200" dirty="0"/>
              <a:t> Schmidt et al. (1988).</a:t>
            </a:r>
          </a:p>
        </p:txBody>
      </p:sp>
      <p:pic>
        <p:nvPicPr>
          <p:cNvPr id="8" name="Picture 7">
            <a:extLst>
              <a:ext uri="{FF2B5EF4-FFF2-40B4-BE49-F238E27FC236}">
                <a16:creationId xmlns:a16="http://schemas.microsoft.com/office/drawing/2014/main" id="{AEA27B7D-49ED-DD4B-9E9C-D8763AC4C1AC}"/>
              </a:ext>
            </a:extLst>
          </p:cNvPr>
          <p:cNvPicPr>
            <a:picLocks noChangeAspect="1"/>
          </p:cNvPicPr>
          <p:nvPr/>
        </p:nvPicPr>
        <p:blipFill>
          <a:blip r:embed="rId2"/>
          <a:stretch>
            <a:fillRect/>
          </a:stretch>
        </p:blipFill>
        <p:spPr>
          <a:xfrm>
            <a:off x="5207000" y="4757738"/>
            <a:ext cx="812800" cy="1308100"/>
          </a:xfrm>
          <a:prstGeom prst="rect">
            <a:avLst/>
          </a:prstGeom>
        </p:spPr>
      </p:pic>
    </p:spTree>
    <p:extLst>
      <p:ext uri="{BB962C8B-B14F-4D97-AF65-F5344CB8AC3E}">
        <p14:creationId xmlns:p14="http://schemas.microsoft.com/office/powerpoint/2010/main" val="320928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Mendelian recessives are exposed by inbreeding</a:t>
            </a:r>
          </a:p>
        </p:txBody>
      </p:sp>
      <p:sp>
        <p:nvSpPr>
          <p:cNvPr id="3" name="Content Placeholder 2"/>
          <p:cNvSpPr>
            <a:spLocks noGrp="1"/>
          </p:cNvSpPr>
          <p:nvPr>
            <p:ph sz="half" idx="1"/>
          </p:nvPr>
        </p:nvSpPr>
        <p:spPr/>
        <p:txBody>
          <a:bodyPr/>
          <a:lstStyle/>
          <a:p>
            <a:r>
              <a:rPr lang="en-US" dirty="0"/>
              <a:t>Classical model of inheritance</a:t>
            </a:r>
          </a:p>
          <a:p>
            <a:r>
              <a:rPr lang="en-US" dirty="0"/>
              <a:t>One locus, typically with two alleles</a:t>
            </a:r>
          </a:p>
          <a:p>
            <a:r>
              <a:rPr lang="en-US" dirty="0"/>
              <a:t>Often exhibit complete dominance</a:t>
            </a:r>
          </a:p>
          <a:p>
            <a:r>
              <a:rPr lang="en-US" dirty="0"/>
              <a:t>e.g., Mendel’s experiments</a:t>
            </a:r>
          </a:p>
        </p:txBody>
      </p:sp>
      <p:pic>
        <p:nvPicPr>
          <p:cNvPr id="2050" name="Picture 2" descr="https://upload.wikimedia.org/wikipedia/commons/thumb/1/17/Punnett_square_mendel_flowers.svg/250px-Punnett_square_mendel_flower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062" y="1352959"/>
            <a:ext cx="5045925" cy="5045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31062" y="6309360"/>
            <a:ext cx="2189978" cy="338554"/>
          </a:xfrm>
          <a:prstGeom prst="rect">
            <a:avLst/>
          </a:prstGeom>
        </p:spPr>
        <p:txBody>
          <a:bodyPr wrap="square">
            <a:spAutoFit/>
          </a:bodyPr>
          <a:lstStyle/>
          <a:p>
            <a:r>
              <a:rPr lang="en-US" sz="1600" b="1" dirty="0"/>
              <a:t>Source: </a:t>
            </a:r>
            <a:r>
              <a:rPr lang="en-US" sz="1600" dirty="0"/>
              <a:t>Wikimedia.</a:t>
            </a:r>
          </a:p>
        </p:txBody>
      </p:sp>
      <p:pic>
        <p:nvPicPr>
          <p:cNvPr id="8" name="Picture 7" descr="mongycow.jpg"/>
          <p:cNvPicPr>
            <a:picLocks noChangeAspect="1"/>
          </p:cNvPicPr>
          <p:nvPr/>
        </p:nvPicPr>
        <p:blipFill>
          <a:blip r:embed="rId3" cstate="print"/>
          <a:stretch>
            <a:fillRect/>
          </a:stretch>
        </p:blipFill>
        <p:spPr>
          <a:xfrm>
            <a:off x="1228693" y="3565157"/>
            <a:ext cx="3946992" cy="2683955"/>
          </a:xfrm>
          <a:prstGeom prst="rect">
            <a:avLst/>
          </a:prstGeom>
        </p:spPr>
      </p:pic>
      <p:sp>
        <p:nvSpPr>
          <p:cNvPr id="9" name="Rectangle 8">
            <a:extLst>
              <a:ext uri="{FF2B5EF4-FFF2-40B4-BE49-F238E27FC236}">
                <a16:creationId xmlns:a16="http://schemas.microsoft.com/office/drawing/2014/main" id="{EF92D6D4-FCDB-A64E-ACE8-C73BBFBE1336}"/>
              </a:ext>
            </a:extLst>
          </p:cNvPr>
          <p:cNvSpPr/>
          <p:nvPr/>
        </p:nvSpPr>
        <p:spPr>
          <a:xfrm>
            <a:off x="1228693" y="6249112"/>
            <a:ext cx="2189978" cy="338554"/>
          </a:xfrm>
          <a:prstGeom prst="rect">
            <a:avLst/>
          </a:prstGeom>
        </p:spPr>
        <p:txBody>
          <a:bodyPr wrap="square">
            <a:spAutoFit/>
          </a:bodyPr>
          <a:lstStyle/>
          <a:p>
            <a:r>
              <a:rPr lang="en-US" sz="1600" b="1" dirty="0"/>
              <a:t>Source: </a:t>
            </a:r>
            <a:r>
              <a:rPr lang="en-US" sz="1600" dirty="0"/>
              <a:t>The Far Side.</a:t>
            </a:r>
          </a:p>
        </p:txBody>
      </p:sp>
    </p:spTree>
    <p:extLst>
      <p:ext uri="{BB962C8B-B14F-4D97-AF65-F5344CB8AC3E}">
        <p14:creationId xmlns:p14="http://schemas.microsoft.com/office/powerpoint/2010/main" val="2165465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There are many known recessives in U.S. Holsteins</a:t>
            </a:r>
          </a:p>
        </p:txBody>
      </p:sp>
      <p:sp>
        <p:nvSpPr>
          <p:cNvPr id="5" name="TextBox 4"/>
          <p:cNvSpPr txBox="1"/>
          <p:nvPr/>
        </p:nvSpPr>
        <p:spPr>
          <a:xfrm>
            <a:off x="493482" y="6068841"/>
            <a:ext cx="11016345" cy="489558"/>
          </a:xfrm>
          <a:prstGeom prst="rect">
            <a:avLst/>
          </a:prstGeom>
          <a:noFill/>
        </p:spPr>
        <p:txBody>
          <a:bodyPr wrap="square" lIns="0" tIns="0" rIns="0" bIns="0" rtlCol="0">
            <a:spAutoFit/>
          </a:bodyPr>
          <a:lstStyle/>
          <a:p>
            <a:pPr marL="71965" indent="-85342">
              <a:lnSpc>
                <a:spcPts val="1867"/>
              </a:lnSpc>
            </a:pPr>
            <a:r>
              <a:rPr lang="en-US" sz="1867" b="1" baseline="30000" dirty="0">
                <a:solidFill>
                  <a:srgbClr val="000000"/>
                </a:solidFill>
              </a:rPr>
              <a:t>1</a:t>
            </a:r>
            <a:r>
              <a:rPr lang="en-US" sz="1867" b="1" dirty="0">
                <a:solidFill>
                  <a:srgbClr val="000000"/>
                </a:solidFill>
              </a:rPr>
              <a:t>Timing of embryonic loss/calf death for homozygous animals: B = calf death at/shortly after birth,</a:t>
            </a:r>
          </a:p>
          <a:p>
            <a:pPr marL="85342" indent="-97534">
              <a:lnSpc>
                <a:spcPts val="1867"/>
              </a:lnSpc>
            </a:pPr>
            <a:r>
              <a:rPr lang="en-US" sz="1867" b="1" dirty="0">
                <a:solidFill>
                  <a:srgbClr val="000000"/>
                </a:solidFill>
              </a:rPr>
              <a:t>	E = embryonic loss/abortion, W = calf death weeks/months after birth (Cole et al., 2016; Cole et al., 2018).</a:t>
            </a:r>
          </a:p>
        </p:txBody>
      </p:sp>
      <p:graphicFrame>
        <p:nvGraphicFramePr>
          <p:cNvPr id="6" name="Group 76"/>
          <p:cNvGraphicFramePr>
            <a:graphicFrameLocks/>
          </p:cNvGraphicFramePr>
          <p:nvPr>
            <p:extLst>
              <p:ext uri="{D42A27DB-BD31-4B8C-83A1-F6EECF244321}">
                <p14:modId xmlns:p14="http://schemas.microsoft.com/office/powerpoint/2010/main" val="853954902"/>
              </p:ext>
            </p:extLst>
          </p:nvPr>
        </p:nvGraphicFramePr>
        <p:xfrm>
          <a:off x="211015" y="922456"/>
          <a:ext cx="11769969" cy="4955028"/>
        </p:xfrm>
        <a:graphic>
          <a:graphicData uri="http://schemas.openxmlformats.org/drawingml/2006/table">
            <a:tbl>
              <a:tblPr/>
              <a:tblGrid>
                <a:gridCol w="1101970">
                  <a:extLst>
                    <a:ext uri="{9D8B030D-6E8A-4147-A177-3AD203B41FA5}">
                      <a16:colId xmlns:a16="http://schemas.microsoft.com/office/drawing/2014/main" val="20000"/>
                    </a:ext>
                  </a:extLst>
                </a:gridCol>
                <a:gridCol w="4284740">
                  <a:extLst>
                    <a:ext uri="{9D8B030D-6E8A-4147-A177-3AD203B41FA5}">
                      <a16:colId xmlns:a16="http://schemas.microsoft.com/office/drawing/2014/main" val="20001"/>
                    </a:ext>
                  </a:extLst>
                </a:gridCol>
                <a:gridCol w="1610522">
                  <a:extLst>
                    <a:ext uri="{9D8B030D-6E8A-4147-A177-3AD203B41FA5}">
                      <a16:colId xmlns:a16="http://schemas.microsoft.com/office/drawing/2014/main" val="20002"/>
                    </a:ext>
                  </a:extLst>
                </a:gridCol>
                <a:gridCol w="1686488">
                  <a:extLst>
                    <a:ext uri="{9D8B030D-6E8A-4147-A177-3AD203B41FA5}">
                      <a16:colId xmlns:a16="http://schemas.microsoft.com/office/drawing/2014/main" val="20003"/>
                    </a:ext>
                  </a:extLst>
                </a:gridCol>
                <a:gridCol w="2157490">
                  <a:extLst>
                    <a:ext uri="{9D8B030D-6E8A-4147-A177-3AD203B41FA5}">
                      <a16:colId xmlns:a16="http://schemas.microsoft.com/office/drawing/2014/main" val="20004"/>
                    </a:ext>
                  </a:extLst>
                </a:gridCol>
                <a:gridCol w="928759">
                  <a:extLst>
                    <a:ext uri="{9D8B030D-6E8A-4147-A177-3AD203B41FA5}">
                      <a16:colId xmlns:a16="http://schemas.microsoft.com/office/drawing/2014/main" val="20005"/>
                    </a:ext>
                  </a:extLst>
                </a:gridCol>
              </a:tblGrid>
              <a:tr h="518499">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Haplotype</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20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30480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20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12192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Timing</a:t>
                      </a:r>
                      <a:r>
                        <a:rPr kumimoji="0" lang="en-US" sz="2000" b="1" i="0" u="none" strike="noStrike" cap="none" normalizeH="0" baseline="30000" dirty="0">
                          <a:ln>
                            <a:noFill/>
                          </a:ln>
                          <a:solidFill>
                            <a:srgbClr val="244270"/>
                          </a:solidFill>
                          <a:effectLst/>
                          <a:latin typeface="+mn-lt"/>
                          <a:ea typeface="Arial Unicode MS" pitchFamily="34" charset="-128"/>
                        </a:rPr>
                        <a:t>1</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HBR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3175"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Black/red coat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14.71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0.75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Cholesterol deficiency/</a:t>
                      </a:r>
                      <a:r>
                        <a:rPr kumimoji="0" lang="en-US" sz="2000" b="1" i="1" u="none" strike="noStrike" cap="none" normalizeH="0" baseline="0" dirty="0">
                          <a:ln>
                            <a:noFill/>
                          </a:ln>
                          <a:solidFill>
                            <a:srgbClr val="000000"/>
                          </a:solidFill>
                          <a:effectLst/>
                          <a:latin typeface="+mn-lt"/>
                          <a:ea typeface="Arial Unicode MS" pitchFamily="34" charset="-128"/>
                        </a:rPr>
                        <a:t>APOB</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77.87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2.28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HDR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Dominant red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9.36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0.03</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Brachyspina</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FANCI</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20.77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APAF1</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5</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62.81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93.50-95.58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SMC2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93.75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2.64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GART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1.99</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TFB1M</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9</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91.85-91.94</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2.39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SDE2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29.01-29.05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0.44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Old age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0174238"/>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144.77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CVM/</a:t>
                      </a:r>
                      <a:r>
                        <a:rPr kumimoji="0" lang="en-US" sz="2000" b="1" i="1" u="none" strike="noStrike" cap="none" normalizeH="0" baseline="0" dirty="0">
                          <a:ln>
                            <a:noFill/>
                          </a:ln>
                          <a:solidFill>
                            <a:srgbClr val="000000"/>
                          </a:solidFill>
                          <a:effectLst/>
                          <a:latin typeface="+mn-lt"/>
                          <a:ea typeface="Arial Unicode MS" pitchFamily="34" charset="-128"/>
                        </a:rPr>
                        <a:t>SLC35A3</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tabLst>
                          <a:tab pos="631825" algn="dec"/>
                        </a:tabLst>
                      </a:pPr>
                      <a:r>
                        <a:rPr lang="en-US" sz="2000" b="1" dirty="0">
                          <a:solidFill>
                            <a:srgbClr val="000000"/>
                          </a:solidFill>
                          <a:latin typeface="+mn-lt"/>
                        </a:rPr>
                        <a:t>43.26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69.15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cs typeface="Times New Roman" charset="0"/>
                        </a:rPr>
                        <a:t>Mulefoot</a:t>
                      </a: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76.81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0.05</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HHP</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Polledness</a:t>
                      </a:r>
                      <a:r>
                        <a:rPr kumimoji="0" lang="en-US" sz="2000" b="1" i="0" u="none" strike="noStrike" cap="none" normalizeH="0" baseline="0" dirty="0">
                          <a:ln>
                            <a:noFill/>
                          </a:ln>
                          <a:solidFill>
                            <a:srgbClr val="00503E"/>
                          </a:solidFill>
                          <a:effectLst/>
                          <a:latin typeface="+mn-lt"/>
                          <a:ea typeface="Arial Unicode MS" pitchFamily="34" charset="-128"/>
                        </a:rPr>
                        <a:t> (dominant)</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POLLED</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2.57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2000" b="1" dirty="0">
                          <a:solidFill>
                            <a:srgbClr val="000000"/>
                          </a:solidFill>
                          <a:latin typeface="+mn-lt"/>
                        </a:rPr>
                        <a:t>0.88</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endParaRPr lang="en-US" sz="2000" b="1" dirty="0">
                        <a:solidFill>
                          <a:srgbClr val="000000"/>
                        </a:solidFill>
                        <a:latin typeface="+mn-lt"/>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Red coat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87388" algn="dec"/>
                        </a:tabLst>
                      </a:pPr>
                      <a:r>
                        <a:rPr kumimoji="0" lang="en-US" sz="2000" b="1" i="0" u="none" strike="noStrike" cap="none" normalizeH="0" baseline="0" dirty="0">
                          <a:ln>
                            <a:noFill/>
                          </a:ln>
                          <a:solidFill>
                            <a:srgbClr val="000000"/>
                          </a:solidFill>
                          <a:effectLst/>
                          <a:latin typeface="+mn-lt"/>
                          <a:ea typeface="Arial Unicode MS" pitchFamily="34" charset="-128"/>
                        </a:rPr>
                        <a:t>18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14.71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2000" b="1" dirty="0">
                          <a:solidFill>
                            <a:srgbClr val="000000"/>
                          </a:solidFill>
                          <a:latin typeface="+mn-lt"/>
                        </a:rPr>
                        <a:t>3.29</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endParaRPr lang="en-US" sz="2000" b="1" dirty="0">
                        <a:solidFill>
                          <a:srgbClr val="000000"/>
                        </a:solidFill>
                        <a:latin typeface="+mn-lt"/>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854703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defects increasing?</a:t>
            </a:r>
          </a:p>
        </p:txBody>
      </p:sp>
      <p:sp>
        <p:nvSpPr>
          <p:cNvPr id="5" name="Content Placeholder 4"/>
          <p:cNvSpPr>
            <a:spLocks noGrp="1"/>
          </p:cNvSpPr>
          <p:nvPr>
            <p:ph sz="half" idx="1"/>
          </p:nvPr>
        </p:nvSpPr>
        <p:spPr>
          <a:xfrm>
            <a:off x="487680" y="1198768"/>
            <a:ext cx="11216640" cy="5120640"/>
          </a:xfrm>
        </p:spPr>
        <p:txBody>
          <a:bodyPr/>
          <a:lstStyle/>
          <a:p>
            <a:pPr>
              <a:lnSpc>
                <a:spcPct val="100000"/>
              </a:lnSpc>
              <a:spcAft>
                <a:spcPts val="600"/>
              </a:spcAft>
              <a:buClr>
                <a:schemeClr val="tx1"/>
              </a:buClr>
            </a:pPr>
            <a:r>
              <a:rPr lang="en-US" sz="3200" dirty="0">
                <a:solidFill>
                  <a:srgbClr val="00523C"/>
                </a:solidFill>
              </a:rPr>
              <a:t>MacArthur et al. (2012)</a:t>
            </a:r>
            <a:r>
              <a:rPr lang="en-US" sz="3200" dirty="0"/>
              <a:t> estimated that human genomes contain </a:t>
            </a:r>
            <a:r>
              <a:rPr lang="en-US" sz="3200" dirty="0">
                <a:solidFill>
                  <a:srgbClr val="FF0000"/>
                </a:solidFill>
              </a:rPr>
              <a:t>~100</a:t>
            </a:r>
            <a:r>
              <a:rPr lang="en-US" sz="3200" dirty="0"/>
              <a:t> loss-of-function mutations, and </a:t>
            </a:r>
            <a:r>
              <a:rPr lang="en-US" sz="3200" dirty="0">
                <a:solidFill>
                  <a:srgbClr val="FF0000"/>
                </a:solidFill>
              </a:rPr>
              <a:t>~20 </a:t>
            </a:r>
            <a:r>
              <a:rPr lang="en-US" sz="3200" dirty="0"/>
              <a:t>completely inactivated genes</a:t>
            </a:r>
          </a:p>
          <a:p>
            <a:pPr>
              <a:lnSpc>
                <a:spcPct val="100000"/>
              </a:lnSpc>
              <a:spcAft>
                <a:spcPts val="600"/>
              </a:spcAft>
            </a:pPr>
            <a:r>
              <a:rPr lang="en-US" sz="3200" dirty="0"/>
              <a:t>The mutations are there even if we have not identified them yet</a:t>
            </a:r>
          </a:p>
          <a:p>
            <a:pPr lvl="1">
              <a:lnSpc>
                <a:spcPct val="100000"/>
              </a:lnSpc>
              <a:spcAft>
                <a:spcPts val="600"/>
              </a:spcAft>
            </a:pPr>
            <a:r>
              <a:rPr lang="en-US" sz="3200" dirty="0"/>
              <a:t>Example: HH6, mutation in </a:t>
            </a:r>
            <a:r>
              <a:rPr lang="en-US" sz="3200" i="1" dirty="0"/>
              <a:t>SDE2</a:t>
            </a:r>
            <a:r>
              <a:rPr lang="en-US" sz="3200" dirty="0"/>
              <a:t> </a:t>
            </a:r>
            <a:r>
              <a:rPr lang="en-US" sz="3200" dirty="0">
                <a:solidFill>
                  <a:srgbClr val="00523C"/>
                </a:solidFill>
              </a:rPr>
              <a:t>(Fritz et al., 2018)</a:t>
            </a:r>
          </a:p>
          <a:p>
            <a:pPr>
              <a:lnSpc>
                <a:spcPct val="100000"/>
              </a:lnSpc>
              <a:spcAft>
                <a:spcPts val="600"/>
              </a:spcAft>
            </a:pPr>
            <a:r>
              <a:rPr lang="en-US" sz="3200" dirty="0"/>
              <a:t>Our </a:t>
            </a:r>
            <a:r>
              <a:rPr lang="en-US" sz="3200" dirty="0">
                <a:solidFill>
                  <a:srgbClr val="00337F"/>
                </a:solidFill>
              </a:rPr>
              <a:t>detection methods are improving</a:t>
            </a:r>
            <a:r>
              <a:rPr lang="en-US" sz="3200" dirty="0"/>
              <a:t> as our technology improves</a:t>
            </a:r>
          </a:p>
          <a:p>
            <a:pPr>
              <a:lnSpc>
                <a:spcPct val="100000"/>
              </a:lnSpc>
              <a:spcAft>
                <a:spcPts val="600"/>
              </a:spcAft>
            </a:pPr>
            <a:r>
              <a:rPr lang="en-US" sz="3200" dirty="0"/>
              <a:t>New mutations do occur, but they are very rare</a:t>
            </a:r>
          </a:p>
        </p:txBody>
      </p:sp>
    </p:spTree>
    <p:extLst>
      <p:ext uri="{BB962C8B-B14F-4D97-AF65-F5344CB8AC3E}">
        <p14:creationId xmlns:p14="http://schemas.microsoft.com/office/powerpoint/2010/main" val="185327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Estimated cost of genetic load</a:t>
            </a:r>
            <a:endParaRPr lang="en-US" dirty="0"/>
          </a:p>
        </p:txBody>
      </p:sp>
      <p:sp>
        <p:nvSpPr>
          <p:cNvPr id="3" name="Content Placeholder 2"/>
          <p:cNvSpPr>
            <a:spLocks noGrp="1"/>
          </p:cNvSpPr>
          <p:nvPr>
            <p:ph sz="half" idx="1"/>
          </p:nvPr>
        </p:nvSpPr>
        <p:spPr>
          <a:xfrm>
            <a:off x="487680" y="1330609"/>
            <a:ext cx="11216640" cy="4876800"/>
          </a:xfrm>
        </p:spPr>
        <p:txBody>
          <a:bodyPr/>
          <a:lstStyle/>
          <a:p>
            <a:pPr>
              <a:lnSpc>
                <a:spcPct val="100000"/>
              </a:lnSpc>
              <a:spcAft>
                <a:spcPts val="600"/>
              </a:spcAft>
              <a:buClr>
                <a:schemeClr val="tx1"/>
              </a:buClr>
            </a:pPr>
            <a:r>
              <a:rPr lang="en-US" sz="3200" dirty="0">
                <a:solidFill>
                  <a:srgbClr val="00523C"/>
                </a:solidFill>
              </a:rPr>
              <a:t>Cole et al. (2016)</a:t>
            </a:r>
            <a:r>
              <a:rPr lang="en-US" sz="3200" dirty="0">
                <a:solidFill>
                  <a:srgbClr val="00337F"/>
                </a:solidFill>
              </a:rPr>
              <a:t> </a:t>
            </a:r>
            <a:r>
              <a:rPr lang="en-US" sz="3200" dirty="0"/>
              <a:t>estimated annual losses of at least </a:t>
            </a:r>
            <a:r>
              <a:rPr lang="en-US" sz="3200" dirty="0">
                <a:solidFill>
                  <a:srgbClr val="FF0000"/>
                </a:solidFill>
              </a:rPr>
              <a:t>$10.7 </a:t>
            </a:r>
            <a:r>
              <a:rPr lang="en-US" sz="3200" dirty="0"/>
              <a:t>million due to known recessives.</a:t>
            </a:r>
          </a:p>
          <a:p>
            <a:pPr>
              <a:lnSpc>
                <a:spcPct val="100000"/>
              </a:lnSpc>
              <a:spcAft>
                <a:spcPts val="600"/>
              </a:spcAft>
            </a:pPr>
            <a:r>
              <a:rPr lang="en-US" sz="3200" dirty="0"/>
              <a:t>Average losses were </a:t>
            </a:r>
            <a:r>
              <a:rPr lang="en-US" sz="3200" dirty="0">
                <a:solidFill>
                  <a:srgbClr val="FF0000"/>
                </a:solidFill>
              </a:rPr>
              <a:t>$5.77</a:t>
            </a:r>
            <a:r>
              <a:rPr lang="en-US" sz="3200" dirty="0"/>
              <a:t>, </a:t>
            </a:r>
            <a:r>
              <a:rPr lang="en-US" sz="3200" dirty="0">
                <a:solidFill>
                  <a:srgbClr val="FF0000"/>
                </a:solidFill>
              </a:rPr>
              <a:t>$3.65</a:t>
            </a:r>
            <a:r>
              <a:rPr lang="en-US" sz="3200" dirty="0"/>
              <a:t>, </a:t>
            </a:r>
            <a:r>
              <a:rPr lang="en-US" sz="3200" dirty="0">
                <a:solidFill>
                  <a:srgbClr val="FF0000"/>
                </a:solidFill>
              </a:rPr>
              <a:t>$0.94</a:t>
            </a:r>
            <a:r>
              <a:rPr lang="en-US" sz="3200" dirty="0"/>
              <a:t>, and </a:t>
            </a:r>
            <a:r>
              <a:rPr lang="en-US" sz="3200" dirty="0">
                <a:solidFill>
                  <a:srgbClr val="FF0000"/>
                </a:solidFill>
              </a:rPr>
              <a:t>$2.96 </a:t>
            </a:r>
            <a:r>
              <a:rPr lang="en-US" sz="3200" dirty="0"/>
              <a:t>in Ayrshire, Brown Swiss, Holstein, and Jersey, respectively.</a:t>
            </a:r>
          </a:p>
          <a:p>
            <a:pPr>
              <a:lnSpc>
                <a:spcPct val="100000"/>
              </a:lnSpc>
              <a:spcAft>
                <a:spcPts val="600"/>
              </a:spcAft>
            </a:pPr>
            <a:r>
              <a:rPr lang="en-US" sz="3200" dirty="0"/>
              <a:t>This is the economic impact of genetic load as it affects fertility and perinatal mortality.</a:t>
            </a:r>
          </a:p>
          <a:p>
            <a:pPr>
              <a:lnSpc>
                <a:spcPct val="100000"/>
              </a:lnSpc>
              <a:spcAft>
                <a:spcPts val="600"/>
              </a:spcAft>
            </a:pPr>
            <a:r>
              <a:rPr lang="en-US" sz="3200" dirty="0"/>
              <a:t>Actual losses are likely to be higher.</a:t>
            </a:r>
          </a:p>
        </p:txBody>
      </p:sp>
    </p:spTree>
    <p:extLst>
      <p:ext uri="{BB962C8B-B14F-4D97-AF65-F5344CB8AC3E}">
        <p14:creationId xmlns:p14="http://schemas.microsoft.com/office/powerpoint/2010/main" val="2946394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A3CA72-6A02-0D48-A6FA-013B8883F48C}"/>
              </a:ext>
            </a:extLst>
          </p:cNvPr>
          <p:cNvSpPr>
            <a:spLocks noGrp="1"/>
          </p:cNvSpPr>
          <p:nvPr>
            <p:ph type="title"/>
          </p:nvPr>
        </p:nvSpPr>
        <p:spPr/>
        <p:txBody>
          <a:bodyPr/>
          <a:lstStyle/>
          <a:p>
            <a:r>
              <a:rPr lang="en-US" dirty="0"/>
              <a:t>We don’t really know how much is too much</a:t>
            </a:r>
          </a:p>
        </p:txBody>
      </p:sp>
      <p:sp>
        <p:nvSpPr>
          <p:cNvPr id="5" name="Content Placeholder 4">
            <a:extLst>
              <a:ext uri="{FF2B5EF4-FFF2-40B4-BE49-F238E27FC236}">
                <a16:creationId xmlns:a16="http://schemas.microsoft.com/office/drawing/2014/main" id="{E4A7F485-EC18-614B-84AE-F7A84C78AB1B}"/>
              </a:ext>
            </a:extLst>
          </p:cNvPr>
          <p:cNvSpPr>
            <a:spLocks noGrp="1"/>
          </p:cNvSpPr>
          <p:nvPr>
            <p:ph sz="half" idx="1"/>
          </p:nvPr>
        </p:nvSpPr>
        <p:spPr/>
        <p:txBody>
          <a:bodyPr/>
          <a:lstStyle/>
          <a:p>
            <a:r>
              <a:rPr lang="en-US" dirty="0"/>
              <a:t>Selection is now on indices that </a:t>
            </a:r>
            <a:r>
              <a:rPr lang="en-US" dirty="0">
                <a:solidFill>
                  <a:srgbClr val="FF0000"/>
                </a:solidFill>
              </a:rPr>
              <a:t>include</a:t>
            </a:r>
            <a:r>
              <a:rPr lang="en-US" dirty="0"/>
              <a:t> health and fitness data</a:t>
            </a:r>
          </a:p>
          <a:p>
            <a:r>
              <a:rPr lang="en-US" dirty="0"/>
              <a:t>This avoids past mistakes from focusing on only </a:t>
            </a:r>
            <a:r>
              <a:rPr lang="en-US" dirty="0">
                <a:solidFill>
                  <a:srgbClr val="FF0000"/>
                </a:solidFill>
              </a:rPr>
              <a:t>one or a few </a:t>
            </a:r>
            <a:r>
              <a:rPr lang="en-US" dirty="0"/>
              <a:t>traits</a:t>
            </a:r>
          </a:p>
          <a:p>
            <a:r>
              <a:rPr lang="en-US" dirty="0"/>
              <a:t>Will we see genetic merit gradually fade away, or will we cross a threshold and suddenly crash?</a:t>
            </a:r>
          </a:p>
          <a:p>
            <a:pPr>
              <a:buClr>
                <a:schemeClr val="tx1"/>
              </a:buClr>
            </a:pPr>
            <a:r>
              <a:rPr lang="en-US" sz="2800" i="1" dirty="0">
                <a:solidFill>
                  <a:srgbClr val="FF0000"/>
                </a:solidFill>
              </a:rPr>
              <a:t>Interviewer:</a:t>
            </a:r>
            <a:r>
              <a:rPr lang="en-US" sz="2800" dirty="0"/>
              <a:t> “How did you go bankrupt?” </a:t>
            </a:r>
            <a:br>
              <a:rPr lang="en-US" sz="2800" dirty="0"/>
            </a:br>
            <a:br>
              <a:rPr lang="en-US" sz="2800" dirty="0"/>
            </a:br>
            <a:r>
              <a:rPr lang="en-US" sz="2800" i="1" dirty="0">
                <a:solidFill>
                  <a:srgbClr val="FF0000"/>
                </a:solidFill>
              </a:rPr>
              <a:t>Ernest Hemingway:</a:t>
            </a:r>
            <a:r>
              <a:rPr lang="en-US" sz="2800" dirty="0"/>
              <a:t> “Two ways. Gradually, then suddenly.”</a:t>
            </a:r>
          </a:p>
          <a:p>
            <a:endParaRPr lang="en-US" dirty="0"/>
          </a:p>
          <a:p>
            <a:endParaRPr lang="en-US" dirty="0"/>
          </a:p>
        </p:txBody>
      </p:sp>
      <p:sp>
        <p:nvSpPr>
          <p:cNvPr id="9" name="TextBox 8">
            <a:extLst>
              <a:ext uri="{FF2B5EF4-FFF2-40B4-BE49-F238E27FC236}">
                <a16:creationId xmlns:a16="http://schemas.microsoft.com/office/drawing/2014/main" id="{743B69FA-BF2C-4645-A699-72904ACBB5BC}"/>
              </a:ext>
            </a:extLst>
          </p:cNvPr>
          <p:cNvSpPr txBox="1"/>
          <p:nvPr/>
        </p:nvSpPr>
        <p:spPr>
          <a:xfrm>
            <a:off x="7868386" y="970742"/>
            <a:ext cx="1722523" cy="338554"/>
          </a:xfrm>
          <a:prstGeom prst="rect">
            <a:avLst/>
          </a:prstGeom>
          <a:noFill/>
        </p:spPr>
        <p:txBody>
          <a:bodyPr wrap="none" rtlCol="0">
            <a:spAutoFit/>
          </a:bodyPr>
          <a:lstStyle/>
          <a:p>
            <a:pPr algn="ctr"/>
            <a:r>
              <a:rPr lang="en-US" sz="1600" b="1" dirty="0"/>
              <a:t>Correlation:</a:t>
            </a:r>
            <a:r>
              <a:rPr lang="en-US" sz="1600" dirty="0"/>
              <a:t> -0.23.</a:t>
            </a:r>
          </a:p>
        </p:txBody>
      </p:sp>
      <p:sp>
        <p:nvSpPr>
          <p:cNvPr id="10" name="TextBox 9">
            <a:extLst>
              <a:ext uri="{FF2B5EF4-FFF2-40B4-BE49-F238E27FC236}">
                <a16:creationId xmlns:a16="http://schemas.microsoft.com/office/drawing/2014/main" id="{CE8E5628-7689-734A-B3BD-20ADF33CD184}"/>
              </a:ext>
            </a:extLst>
          </p:cNvPr>
          <p:cNvSpPr txBox="1"/>
          <p:nvPr/>
        </p:nvSpPr>
        <p:spPr>
          <a:xfrm rot="5400000">
            <a:off x="10905351" y="5218257"/>
            <a:ext cx="1597938" cy="276999"/>
          </a:xfrm>
          <a:prstGeom prst="rect">
            <a:avLst/>
          </a:prstGeom>
          <a:noFill/>
        </p:spPr>
        <p:txBody>
          <a:bodyPr wrap="none" rtlCol="0">
            <a:spAutoFit/>
          </a:bodyPr>
          <a:lstStyle/>
          <a:p>
            <a:r>
              <a:rPr lang="en-US" sz="1200" b="1" dirty="0"/>
              <a:t>Source:</a:t>
            </a:r>
            <a:r>
              <a:rPr lang="en-US" sz="1200" dirty="0"/>
              <a:t> CCDCB (2019).</a:t>
            </a:r>
          </a:p>
        </p:txBody>
      </p:sp>
      <p:pic>
        <p:nvPicPr>
          <p:cNvPr id="12" name="Picture 11">
            <a:extLst>
              <a:ext uri="{FF2B5EF4-FFF2-40B4-BE49-F238E27FC236}">
                <a16:creationId xmlns:a16="http://schemas.microsoft.com/office/drawing/2014/main" id="{C3E34BA8-45F8-FE4E-8B13-F67217102DDC}"/>
              </a:ext>
            </a:extLst>
          </p:cNvPr>
          <p:cNvPicPr>
            <a:picLocks noChangeAspect="1"/>
          </p:cNvPicPr>
          <p:nvPr/>
        </p:nvPicPr>
        <p:blipFill>
          <a:blip r:embed="rId2"/>
          <a:stretch>
            <a:fillRect/>
          </a:stretch>
        </p:blipFill>
        <p:spPr>
          <a:xfrm>
            <a:off x="6357620" y="1188720"/>
            <a:ext cx="5346700" cy="5384800"/>
          </a:xfrm>
          <a:prstGeom prst="rect">
            <a:avLst/>
          </a:prstGeom>
        </p:spPr>
      </p:pic>
    </p:spTree>
    <p:extLst>
      <p:ext uri="{BB962C8B-B14F-4D97-AF65-F5344CB8AC3E}">
        <p14:creationId xmlns:p14="http://schemas.microsoft.com/office/powerpoint/2010/main" val="1860228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ED5C-0295-B841-8C27-CB4489497394}"/>
              </a:ext>
            </a:extLst>
          </p:cNvPr>
          <p:cNvSpPr>
            <a:spLocks noGrp="1"/>
          </p:cNvSpPr>
          <p:nvPr>
            <p:ph type="title"/>
          </p:nvPr>
        </p:nvSpPr>
        <p:spPr/>
        <p:txBody>
          <a:bodyPr/>
          <a:lstStyle/>
          <a:p>
            <a:r>
              <a:rPr lang="en-US" dirty="0"/>
              <a:t>How do we measure it?</a:t>
            </a:r>
          </a:p>
        </p:txBody>
      </p:sp>
    </p:spTree>
    <p:extLst>
      <p:ext uri="{BB962C8B-B14F-4D97-AF65-F5344CB8AC3E}">
        <p14:creationId xmlns:p14="http://schemas.microsoft.com/office/powerpoint/2010/main" val="10975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A8DD64A-F46E-B943-BA2B-030F6AE0954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541" t="39398" r="28559"/>
          <a:stretch/>
        </p:blipFill>
        <p:spPr>
          <a:xfrm>
            <a:off x="5315579" y="1188719"/>
            <a:ext cx="6742444" cy="5003657"/>
          </a:xfrm>
        </p:spPr>
      </p:pic>
      <p:sp>
        <p:nvSpPr>
          <p:cNvPr id="2" name="Title 1">
            <a:extLst>
              <a:ext uri="{FF2B5EF4-FFF2-40B4-BE49-F238E27FC236}">
                <a16:creationId xmlns:a16="http://schemas.microsoft.com/office/drawing/2014/main" id="{48C54B34-9C2E-D74A-9647-11D3F7DFC95C}"/>
              </a:ext>
            </a:extLst>
          </p:cNvPr>
          <p:cNvSpPr>
            <a:spLocks noGrp="1"/>
          </p:cNvSpPr>
          <p:nvPr>
            <p:ph type="title"/>
          </p:nvPr>
        </p:nvSpPr>
        <p:spPr/>
        <p:txBody>
          <a:bodyPr/>
          <a:lstStyle/>
          <a:p>
            <a:r>
              <a:rPr lang="en-US" dirty="0"/>
              <a:t>Pedigree and genomic inbreeding</a:t>
            </a:r>
          </a:p>
        </p:txBody>
      </p:sp>
      <p:sp>
        <p:nvSpPr>
          <p:cNvPr id="3" name="Content Placeholder 2">
            <a:extLst>
              <a:ext uri="{FF2B5EF4-FFF2-40B4-BE49-F238E27FC236}">
                <a16:creationId xmlns:a16="http://schemas.microsoft.com/office/drawing/2014/main" id="{F93F4208-4E78-BB4C-9F11-97B2448B4637}"/>
              </a:ext>
            </a:extLst>
          </p:cNvPr>
          <p:cNvSpPr>
            <a:spLocks noGrp="1"/>
          </p:cNvSpPr>
          <p:nvPr>
            <p:ph sz="half" idx="1"/>
          </p:nvPr>
        </p:nvSpPr>
        <p:spPr/>
        <p:txBody>
          <a:bodyPr/>
          <a:lstStyle/>
          <a:p>
            <a:pPr>
              <a:buClr>
                <a:schemeClr val="tx1"/>
              </a:buClr>
            </a:pPr>
            <a:r>
              <a:rPr lang="en-US" dirty="0">
                <a:solidFill>
                  <a:srgbClr val="FF0000"/>
                </a:solidFill>
              </a:rPr>
              <a:t>Pedigree inbreeding</a:t>
            </a:r>
            <a:r>
              <a:rPr lang="en-US" dirty="0"/>
              <a:t> is based on the passing of chromosomes from parents to offspring over many generations</a:t>
            </a:r>
          </a:p>
          <a:p>
            <a:pPr>
              <a:buClr>
                <a:schemeClr val="tx1"/>
              </a:buClr>
            </a:pPr>
            <a:r>
              <a:rPr lang="en-US" dirty="0">
                <a:solidFill>
                  <a:srgbClr val="FF0000"/>
                </a:solidFill>
              </a:rPr>
              <a:t>Genomic inbreeding</a:t>
            </a:r>
            <a:r>
              <a:rPr lang="en-US" dirty="0"/>
              <a:t> is based on the actual pieces of chromosomes passed from parents to offspring over many generations</a:t>
            </a:r>
          </a:p>
          <a:p>
            <a:r>
              <a:rPr lang="en-US" dirty="0"/>
              <a:t>Inbreeding </a:t>
            </a:r>
            <a:r>
              <a:rPr lang="en-US" dirty="0">
                <a:solidFill>
                  <a:srgbClr val="FF0000"/>
                </a:solidFill>
              </a:rPr>
              <a:t>increases</a:t>
            </a:r>
            <a:r>
              <a:rPr lang="en-US" dirty="0"/>
              <a:t> as pedigrees get deeper</a:t>
            </a:r>
          </a:p>
          <a:p>
            <a:r>
              <a:rPr lang="en-US" dirty="0"/>
              <a:t>However, the </a:t>
            </a:r>
            <a:r>
              <a:rPr lang="en-US" dirty="0">
                <a:solidFill>
                  <a:srgbClr val="FF0000"/>
                </a:solidFill>
              </a:rPr>
              <a:t>age</a:t>
            </a:r>
            <a:r>
              <a:rPr lang="en-US" dirty="0"/>
              <a:t> of inbreeding may matter, too</a:t>
            </a:r>
          </a:p>
        </p:txBody>
      </p:sp>
      <p:sp>
        <p:nvSpPr>
          <p:cNvPr id="7" name="TextBox 6">
            <a:extLst>
              <a:ext uri="{FF2B5EF4-FFF2-40B4-BE49-F238E27FC236}">
                <a16:creationId xmlns:a16="http://schemas.microsoft.com/office/drawing/2014/main" id="{F07BE886-3F68-CC4A-8E91-3A800A5622AB}"/>
              </a:ext>
            </a:extLst>
          </p:cNvPr>
          <p:cNvSpPr txBox="1"/>
          <p:nvPr/>
        </p:nvSpPr>
        <p:spPr>
          <a:xfrm>
            <a:off x="9373682" y="6135057"/>
            <a:ext cx="2330638" cy="276999"/>
          </a:xfrm>
          <a:prstGeom prst="rect">
            <a:avLst/>
          </a:prstGeom>
          <a:noFill/>
        </p:spPr>
        <p:txBody>
          <a:bodyPr wrap="none" rtlCol="0">
            <a:spAutoFit/>
          </a:bodyPr>
          <a:lstStyle/>
          <a:p>
            <a:pPr algn="r"/>
            <a:r>
              <a:rPr lang="en-US" sz="1200" b="1" dirty="0"/>
              <a:t>Source:</a:t>
            </a:r>
            <a:r>
              <a:rPr lang="en-US" sz="1200" dirty="0"/>
              <a:t> Christian </a:t>
            </a:r>
            <a:r>
              <a:rPr lang="en-US" sz="1200" dirty="0" err="1"/>
              <a:t>Maltecca</a:t>
            </a:r>
            <a:r>
              <a:rPr lang="en-US" sz="1200" dirty="0"/>
              <a:t> (2019).</a:t>
            </a:r>
          </a:p>
        </p:txBody>
      </p:sp>
    </p:spTree>
    <p:extLst>
      <p:ext uri="{BB962C8B-B14F-4D97-AF65-F5344CB8AC3E}">
        <p14:creationId xmlns:p14="http://schemas.microsoft.com/office/powerpoint/2010/main" val="1309638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1291-3F8B-F544-A135-639B13156627}"/>
              </a:ext>
            </a:extLst>
          </p:cNvPr>
          <p:cNvSpPr>
            <a:spLocks noGrp="1"/>
          </p:cNvSpPr>
          <p:nvPr>
            <p:ph type="title"/>
          </p:nvPr>
        </p:nvSpPr>
        <p:spPr/>
        <p:txBody>
          <a:bodyPr/>
          <a:lstStyle/>
          <a:p>
            <a:r>
              <a:rPr lang="en-US" dirty="0"/>
              <a:t>Expected future inbreeding (EFI)</a:t>
            </a:r>
          </a:p>
        </p:txBody>
      </p:sp>
      <p:sp>
        <p:nvSpPr>
          <p:cNvPr id="3" name="Content Placeholder 2">
            <a:extLst>
              <a:ext uri="{FF2B5EF4-FFF2-40B4-BE49-F238E27FC236}">
                <a16:creationId xmlns:a16="http://schemas.microsoft.com/office/drawing/2014/main" id="{4A6B7601-7FF2-B446-BDC7-E95115612759}"/>
              </a:ext>
            </a:extLst>
          </p:cNvPr>
          <p:cNvSpPr>
            <a:spLocks noGrp="1"/>
          </p:cNvSpPr>
          <p:nvPr>
            <p:ph sz="half" idx="1"/>
          </p:nvPr>
        </p:nvSpPr>
        <p:spPr/>
        <p:txBody>
          <a:bodyPr/>
          <a:lstStyle/>
          <a:p>
            <a:r>
              <a:rPr lang="en-US" dirty="0"/>
              <a:t>Inbreeding is a property of an </a:t>
            </a:r>
            <a:r>
              <a:rPr lang="en-US" dirty="0">
                <a:solidFill>
                  <a:srgbClr val="FF0000"/>
                </a:solidFill>
              </a:rPr>
              <a:t>individual</a:t>
            </a:r>
            <a:r>
              <a:rPr lang="en-US" dirty="0"/>
              <a:t> animal</a:t>
            </a:r>
          </a:p>
          <a:p>
            <a:r>
              <a:rPr lang="en-US" dirty="0"/>
              <a:t>Expected future inbreeding is the </a:t>
            </a:r>
            <a:r>
              <a:rPr lang="en-US" dirty="0">
                <a:solidFill>
                  <a:srgbClr val="FF0000"/>
                </a:solidFill>
              </a:rPr>
              <a:t>average</a:t>
            </a:r>
            <a:r>
              <a:rPr lang="en-US" dirty="0"/>
              <a:t> inbreeding expected when a bull is mated to a random sample of cows from the population</a:t>
            </a:r>
          </a:p>
          <a:p>
            <a:r>
              <a:rPr lang="en-US" dirty="0"/>
              <a:t>The more related a bull is to the population, the </a:t>
            </a:r>
            <a:r>
              <a:rPr lang="en-US" dirty="0">
                <a:solidFill>
                  <a:srgbClr val="FF0000"/>
                </a:solidFill>
              </a:rPr>
              <a:t>higher</a:t>
            </a:r>
            <a:r>
              <a:rPr lang="en-US" dirty="0"/>
              <a:t> the EFI</a:t>
            </a:r>
          </a:p>
          <a:p>
            <a:r>
              <a:rPr lang="en-US" dirty="0"/>
              <a:t>Genomic future inbreeding (GFI) is based on the same concept</a:t>
            </a:r>
          </a:p>
          <a:p>
            <a:endParaRPr lang="en-US" dirty="0"/>
          </a:p>
        </p:txBody>
      </p:sp>
      <p:grpSp>
        <p:nvGrpSpPr>
          <p:cNvPr id="99" name="Group 98">
            <a:extLst>
              <a:ext uri="{FF2B5EF4-FFF2-40B4-BE49-F238E27FC236}">
                <a16:creationId xmlns:a16="http://schemas.microsoft.com/office/drawing/2014/main" id="{EE7A636C-FD40-8C45-AC6F-A4445537FA01}"/>
              </a:ext>
            </a:extLst>
          </p:cNvPr>
          <p:cNvGrpSpPr/>
          <p:nvPr/>
        </p:nvGrpSpPr>
        <p:grpSpPr>
          <a:xfrm>
            <a:off x="7433265" y="2991017"/>
            <a:ext cx="2120529" cy="958377"/>
            <a:chOff x="7478985" y="3151037"/>
            <a:chExt cx="2120529" cy="958377"/>
          </a:xfrm>
        </p:grpSpPr>
        <p:pic>
          <p:nvPicPr>
            <p:cNvPr id="60" name="Picture 59" descr="cow.png">
              <a:extLst>
                <a:ext uri="{FF2B5EF4-FFF2-40B4-BE49-F238E27FC236}">
                  <a16:creationId xmlns:a16="http://schemas.microsoft.com/office/drawing/2014/main" id="{5133E061-6A87-5D44-8122-E208BB59514E}"/>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484700" y="3239163"/>
              <a:ext cx="240030" cy="176860"/>
            </a:xfrm>
            <a:prstGeom prst="rect">
              <a:avLst/>
            </a:prstGeom>
          </p:spPr>
        </p:pic>
        <p:pic>
          <p:nvPicPr>
            <p:cNvPr id="61" name="Picture 60" descr="cow.png">
              <a:extLst>
                <a:ext uri="{FF2B5EF4-FFF2-40B4-BE49-F238E27FC236}">
                  <a16:creationId xmlns:a16="http://schemas.microsoft.com/office/drawing/2014/main" id="{FCE8BBE3-0742-1441-B016-1426492D4C4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99000" y="3353463"/>
              <a:ext cx="240030" cy="176860"/>
            </a:xfrm>
            <a:prstGeom prst="rect">
              <a:avLst/>
            </a:prstGeom>
          </p:spPr>
        </p:pic>
        <p:pic>
          <p:nvPicPr>
            <p:cNvPr id="62" name="Picture 61" descr="cow.png">
              <a:extLst>
                <a:ext uri="{FF2B5EF4-FFF2-40B4-BE49-F238E27FC236}">
                  <a16:creationId xmlns:a16="http://schemas.microsoft.com/office/drawing/2014/main" id="{3640383F-B174-2F43-9604-8B809AE8D515}"/>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713300" y="3467763"/>
              <a:ext cx="240030" cy="176860"/>
            </a:xfrm>
            <a:prstGeom prst="rect">
              <a:avLst/>
            </a:prstGeom>
          </p:spPr>
        </p:pic>
        <p:pic>
          <p:nvPicPr>
            <p:cNvPr id="63" name="Picture 62" descr="cow.png">
              <a:extLst>
                <a:ext uri="{FF2B5EF4-FFF2-40B4-BE49-F238E27FC236}">
                  <a16:creationId xmlns:a16="http://schemas.microsoft.com/office/drawing/2014/main" id="{77DE3ABD-72B5-FC45-9275-F97F94FC749F}"/>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701870" y="3151037"/>
              <a:ext cx="240030" cy="176860"/>
            </a:xfrm>
            <a:prstGeom prst="rect">
              <a:avLst/>
            </a:prstGeom>
          </p:spPr>
        </p:pic>
        <p:pic>
          <p:nvPicPr>
            <p:cNvPr id="64" name="Picture 63" descr="cow.png">
              <a:extLst>
                <a:ext uri="{FF2B5EF4-FFF2-40B4-BE49-F238E27FC236}">
                  <a16:creationId xmlns:a16="http://schemas.microsoft.com/office/drawing/2014/main" id="{C235B739-1C26-0047-B7D0-E3F14B1C2A4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06630" y="3545544"/>
              <a:ext cx="240030" cy="176860"/>
            </a:xfrm>
            <a:prstGeom prst="rect">
              <a:avLst/>
            </a:prstGeom>
          </p:spPr>
        </p:pic>
        <p:pic>
          <p:nvPicPr>
            <p:cNvPr id="65" name="Picture 64" descr="cow.png">
              <a:extLst>
                <a:ext uri="{FF2B5EF4-FFF2-40B4-BE49-F238E27FC236}">
                  <a16:creationId xmlns:a16="http://schemas.microsoft.com/office/drawing/2014/main" id="{D41523E3-DF4C-3842-8756-48981738830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839030" y="3555889"/>
              <a:ext cx="240030" cy="176860"/>
            </a:xfrm>
            <a:prstGeom prst="rect">
              <a:avLst/>
            </a:prstGeom>
          </p:spPr>
        </p:pic>
        <p:pic>
          <p:nvPicPr>
            <p:cNvPr id="66" name="Picture 65" descr="cow.png">
              <a:extLst>
                <a:ext uri="{FF2B5EF4-FFF2-40B4-BE49-F238E27FC236}">
                  <a16:creationId xmlns:a16="http://schemas.microsoft.com/office/drawing/2014/main" id="{98505AF9-CF7D-0046-91CD-1F6D4C43C82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079060" y="3460928"/>
              <a:ext cx="240030" cy="176860"/>
            </a:xfrm>
            <a:prstGeom prst="rect">
              <a:avLst/>
            </a:prstGeom>
          </p:spPr>
        </p:pic>
        <p:pic>
          <p:nvPicPr>
            <p:cNvPr id="67" name="Picture 66" descr="cow.png">
              <a:extLst>
                <a:ext uri="{FF2B5EF4-FFF2-40B4-BE49-F238E27FC236}">
                  <a16:creationId xmlns:a16="http://schemas.microsoft.com/office/drawing/2014/main" id="{0E387075-1A38-AF4E-8236-C3F3B8D1C5E6}"/>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11065" y="3327592"/>
              <a:ext cx="240030" cy="176860"/>
            </a:xfrm>
            <a:prstGeom prst="rect">
              <a:avLst/>
            </a:prstGeom>
          </p:spPr>
        </p:pic>
        <p:pic>
          <p:nvPicPr>
            <p:cNvPr id="68" name="Picture 67" descr="cow.png">
              <a:extLst>
                <a:ext uri="{FF2B5EF4-FFF2-40B4-BE49-F238E27FC236}">
                  <a16:creationId xmlns:a16="http://schemas.microsoft.com/office/drawing/2014/main" id="{7990FDBC-5CDB-784C-8434-3FE42645430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93285" y="3700050"/>
              <a:ext cx="240030" cy="176860"/>
            </a:xfrm>
            <a:prstGeom prst="rect">
              <a:avLst/>
            </a:prstGeom>
          </p:spPr>
        </p:pic>
        <p:pic>
          <p:nvPicPr>
            <p:cNvPr id="69" name="Picture 68" descr="cow.png">
              <a:extLst>
                <a:ext uri="{FF2B5EF4-FFF2-40B4-BE49-F238E27FC236}">
                  <a16:creationId xmlns:a16="http://schemas.microsoft.com/office/drawing/2014/main" id="{EAB61654-25E7-B244-838E-4B172FBEDD5B}"/>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478985" y="3834178"/>
              <a:ext cx="240030" cy="176860"/>
            </a:xfrm>
            <a:prstGeom prst="rect">
              <a:avLst/>
            </a:prstGeom>
          </p:spPr>
        </p:pic>
        <p:pic>
          <p:nvPicPr>
            <p:cNvPr id="70" name="Picture 69" descr="cow.png">
              <a:extLst>
                <a:ext uri="{FF2B5EF4-FFF2-40B4-BE49-F238E27FC236}">
                  <a16:creationId xmlns:a16="http://schemas.microsoft.com/office/drawing/2014/main" id="{30720ADA-FB6A-F840-BE09-2B3291350CE5}"/>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11065" y="3758314"/>
              <a:ext cx="240030" cy="176860"/>
            </a:xfrm>
            <a:prstGeom prst="rect">
              <a:avLst/>
            </a:prstGeom>
          </p:spPr>
        </p:pic>
        <p:pic>
          <p:nvPicPr>
            <p:cNvPr id="71" name="Picture 70" descr="cow.png">
              <a:extLst>
                <a:ext uri="{FF2B5EF4-FFF2-40B4-BE49-F238E27FC236}">
                  <a16:creationId xmlns:a16="http://schemas.microsoft.com/office/drawing/2014/main" id="{4E68E7C7-5D5E-524B-AD3F-6958DF2EDC5B}"/>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746660" y="3913950"/>
              <a:ext cx="240030" cy="176860"/>
            </a:xfrm>
            <a:prstGeom prst="rect">
              <a:avLst/>
            </a:prstGeom>
          </p:spPr>
        </p:pic>
        <p:pic>
          <p:nvPicPr>
            <p:cNvPr id="72" name="Picture 71" descr="cow.png">
              <a:extLst>
                <a:ext uri="{FF2B5EF4-FFF2-40B4-BE49-F238E27FC236}">
                  <a16:creationId xmlns:a16="http://schemas.microsoft.com/office/drawing/2014/main" id="{2EDEE787-6F8E-E741-B51D-4EDDF46E9C49}"/>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171430" y="3608838"/>
              <a:ext cx="240030" cy="176860"/>
            </a:xfrm>
            <a:prstGeom prst="rect">
              <a:avLst/>
            </a:prstGeom>
          </p:spPr>
        </p:pic>
        <p:pic>
          <p:nvPicPr>
            <p:cNvPr id="73" name="Picture 72" descr="cow.png">
              <a:extLst>
                <a:ext uri="{FF2B5EF4-FFF2-40B4-BE49-F238E27FC236}">
                  <a16:creationId xmlns:a16="http://schemas.microsoft.com/office/drawing/2014/main" id="{7DFC4D2D-1F3D-D54A-940E-D151D4BEDA5B}"/>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83101" y="3185886"/>
              <a:ext cx="240030" cy="176860"/>
            </a:xfrm>
            <a:prstGeom prst="rect">
              <a:avLst/>
            </a:prstGeom>
          </p:spPr>
        </p:pic>
        <p:pic>
          <p:nvPicPr>
            <p:cNvPr id="74" name="Picture 73" descr="cow.png">
              <a:extLst>
                <a:ext uri="{FF2B5EF4-FFF2-40B4-BE49-F238E27FC236}">
                  <a16:creationId xmlns:a16="http://schemas.microsoft.com/office/drawing/2014/main" id="{B35002E5-9B6A-5D40-9499-2F557054A468}"/>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159070" y="3284068"/>
              <a:ext cx="240030" cy="176860"/>
            </a:xfrm>
            <a:prstGeom prst="rect">
              <a:avLst/>
            </a:prstGeom>
          </p:spPr>
        </p:pic>
        <p:pic>
          <p:nvPicPr>
            <p:cNvPr id="75" name="Picture 74" descr="cow.png">
              <a:extLst>
                <a:ext uri="{FF2B5EF4-FFF2-40B4-BE49-F238E27FC236}">
                  <a16:creationId xmlns:a16="http://schemas.microsoft.com/office/drawing/2014/main" id="{EE924CC6-0637-8847-89DB-587E73FDDDB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151095" y="3766166"/>
              <a:ext cx="240030" cy="176860"/>
            </a:xfrm>
            <a:prstGeom prst="rect">
              <a:avLst/>
            </a:prstGeom>
          </p:spPr>
        </p:pic>
        <p:pic>
          <p:nvPicPr>
            <p:cNvPr id="76" name="Picture 75" descr="cow.png">
              <a:extLst>
                <a:ext uri="{FF2B5EF4-FFF2-40B4-BE49-F238E27FC236}">
                  <a16:creationId xmlns:a16="http://schemas.microsoft.com/office/drawing/2014/main" id="{8ADD82D8-027A-1A4E-9A7E-CE6C1E57E133}"/>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052210" y="3911167"/>
              <a:ext cx="240030" cy="176860"/>
            </a:xfrm>
            <a:prstGeom prst="rect">
              <a:avLst/>
            </a:prstGeom>
          </p:spPr>
        </p:pic>
        <p:pic>
          <p:nvPicPr>
            <p:cNvPr id="77" name="Picture 76" descr="cow.png">
              <a:extLst>
                <a:ext uri="{FF2B5EF4-FFF2-40B4-BE49-F238E27FC236}">
                  <a16:creationId xmlns:a16="http://schemas.microsoft.com/office/drawing/2014/main" id="{C803E95D-C168-A146-8B71-DA100E1835ED}"/>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319090" y="3411688"/>
              <a:ext cx="240030" cy="176860"/>
            </a:xfrm>
            <a:prstGeom prst="rect">
              <a:avLst/>
            </a:prstGeom>
          </p:spPr>
        </p:pic>
        <p:pic>
          <p:nvPicPr>
            <p:cNvPr id="78" name="Picture 77" descr="cow.png">
              <a:extLst>
                <a:ext uri="{FF2B5EF4-FFF2-40B4-BE49-F238E27FC236}">
                  <a16:creationId xmlns:a16="http://schemas.microsoft.com/office/drawing/2014/main" id="{A50A2381-8E9E-214D-9EBD-230CF8469F94}"/>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31795" y="3555889"/>
              <a:ext cx="240030" cy="176860"/>
            </a:xfrm>
            <a:prstGeom prst="rect">
              <a:avLst/>
            </a:prstGeom>
          </p:spPr>
        </p:pic>
        <p:pic>
          <p:nvPicPr>
            <p:cNvPr id="79" name="Picture 78" descr="cow.png">
              <a:extLst>
                <a:ext uri="{FF2B5EF4-FFF2-40B4-BE49-F238E27FC236}">
                  <a16:creationId xmlns:a16="http://schemas.microsoft.com/office/drawing/2014/main" id="{6B822157-7BF2-A546-B169-9FCE176C7F9F}"/>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12389" y="3257767"/>
              <a:ext cx="240030" cy="176860"/>
            </a:xfrm>
            <a:prstGeom prst="rect">
              <a:avLst/>
            </a:prstGeom>
          </p:spPr>
        </p:pic>
        <p:pic>
          <p:nvPicPr>
            <p:cNvPr id="80" name="Picture 79" descr="cow.png">
              <a:extLst>
                <a:ext uri="{FF2B5EF4-FFF2-40B4-BE49-F238E27FC236}">
                  <a16:creationId xmlns:a16="http://schemas.microsoft.com/office/drawing/2014/main" id="{72A2B1A8-56C9-CC4B-8415-C1628ADD0E0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526689" y="3372067"/>
              <a:ext cx="240030" cy="176860"/>
            </a:xfrm>
            <a:prstGeom prst="rect">
              <a:avLst/>
            </a:prstGeom>
          </p:spPr>
        </p:pic>
        <p:pic>
          <p:nvPicPr>
            <p:cNvPr id="81" name="Picture 80" descr="cow.png">
              <a:extLst>
                <a:ext uri="{FF2B5EF4-FFF2-40B4-BE49-F238E27FC236}">
                  <a16:creationId xmlns:a16="http://schemas.microsoft.com/office/drawing/2014/main" id="{A19DF40B-4104-1F42-8240-926D892FCA2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640989" y="3486367"/>
              <a:ext cx="240030" cy="176860"/>
            </a:xfrm>
            <a:prstGeom prst="rect">
              <a:avLst/>
            </a:prstGeom>
          </p:spPr>
        </p:pic>
        <p:pic>
          <p:nvPicPr>
            <p:cNvPr id="82" name="Picture 81" descr="cow.png">
              <a:extLst>
                <a:ext uri="{FF2B5EF4-FFF2-40B4-BE49-F238E27FC236}">
                  <a16:creationId xmlns:a16="http://schemas.microsoft.com/office/drawing/2014/main" id="{DB157036-B304-D349-BAD3-F6864272F4D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629559" y="3169642"/>
              <a:ext cx="240030" cy="176860"/>
            </a:xfrm>
            <a:prstGeom prst="rect">
              <a:avLst/>
            </a:prstGeom>
          </p:spPr>
        </p:pic>
        <p:pic>
          <p:nvPicPr>
            <p:cNvPr id="83" name="Picture 82" descr="cow.png">
              <a:extLst>
                <a:ext uri="{FF2B5EF4-FFF2-40B4-BE49-F238E27FC236}">
                  <a16:creationId xmlns:a16="http://schemas.microsoft.com/office/drawing/2014/main" id="{CDAE8540-E0AD-FF4B-9347-9072ADC4F41F}"/>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34319" y="3564148"/>
              <a:ext cx="240030" cy="176860"/>
            </a:xfrm>
            <a:prstGeom prst="rect">
              <a:avLst/>
            </a:prstGeom>
          </p:spPr>
        </p:pic>
        <p:pic>
          <p:nvPicPr>
            <p:cNvPr id="84" name="Picture 83" descr="cow.png">
              <a:extLst>
                <a:ext uri="{FF2B5EF4-FFF2-40B4-BE49-F238E27FC236}">
                  <a16:creationId xmlns:a16="http://schemas.microsoft.com/office/drawing/2014/main" id="{A0596560-2E41-3748-9A49-01AA611A82CC}"/>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766719" y="3574493"/>
              <a:ext cx="240030" cy="176860"/>
            </a:xfrm>
            <a:prstGeom prst="rect">
              <a:avLst/>
            </a:prstGeom>
          </p:spPr>
        </p:pic>
        <p:pic>
          <p:nvPicPr>
            <p:cNvPr id="85" name="Picture 84" descr="cow.png">
              <a:extLst>
                <a:ext uri="{FF2B5EF4-FFF2-40B4-BE49-F238E27FC236}">
                  <a16:creationId xmlns:a16="http://schemas.microsoft.com/office/drawing/2014/main" id="{05E80C58-A530-B840-B223-BAC6FF2669DC}"/>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006749" y="3479533"/>
              <a:ext cx="240030" cy="176860"/>
            </a:xfrm>
            <a:prstGeom prst="rect">
              <a:avLst/>
            </a:prstGeom>
          </p:spPr>
        </p:pic>
        <p:pic>
          <p:nvPicPr>
            <p:cNvPr id="86" name="Picture 85" descr="cow.png">
              <a:extLst>
                <a:ext uri="{FF2B5EF4-FFF2-40B4-BE49-F238E27FC236}">
                  <a16:creationId xmlns:a16="http://schemas.microsoft.com/office/drawing/2014/main" id="{2516A56C-0CEA-5E42-999C-54934289F43D}"/>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838755" y="3346197"/>
              <a:ext cx="240030" cy="176860"/>
            </a:xfrm>
            <a:prstGeom prst="rect">
              <a:avLst/>
            </a:prstGeom>
          </p:spPr>
        </p:pic>
        <p:pic>
          <p:nvPicPr>
            <p:cNvPr id="87" name="Picture 86" descr="cow.png">
              <a:extLst>
                <a:ext uri="{FF2B5EF4-FFF2-40B4-BE49-F238E27FC236}">
                  <a16:creationId xmlns:a16="http://schemas.microsoft.com/office/drawing/2014/main" id="{CBD5AC2D-85D1-944E-87C6-640863DB0CCD}"/>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520974" y="3718654"/>
              <a:ext cx="240030" cy="176860"/>
            </a:xfrm>
            <a:prstGeom prst="rect">
              <a:avLst/>
            </a:prstGeom>
          </p:spPr>
        </p:pic>
        <p:pic>
          <p:nvPicPr>
            <p:cNvPr id="88" name="Picture 87" descr="cow.png">
              <a:extLst>
                <a:ext uri="{FF2B5EF4-FFF2-40B4-BE49-F238E27FC236}">
                  <a16:creationId xmlns:a16="http://schemas.microsoft.com/office/drawing/2014/main" id="{58D21F1F-036F-184E-9AD4-679A13D97E73}"/>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06674" y="3852783"/>
              <a:ext cx="240030" cy="176860"/>
            </a:xfrm>
            <a:prstGeom prst="rect">
              <a:avLst/>
            </a:prstGeom>
          </p:spPr>
        </p:pic>
        <p:pic>
          <p:nvPicPr>
            <p:cNvPr id="89" name="Picture 88" descr="cow.png">
              <a:extLst>
                <a:ext uri="{FF2B5EF4-FFF2-40B4-BE49-F238E27FC236}">
                  <a16:creationId xmlns:a16="http://schemas.microsoft.com/office/drawing/2014/main" id="{55AD2D62-8530-7B40-9FD6-4C4DA7AA8D0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838755" y="3776919"/>
              <a:ext cx="240030" cy="176860"/>
            </a:xfrm>
            <a:prstGeom prst="rect">
              <a:avLst/>
            </a:prstGeom>
          </p:spPr>
        </p:pic>
        <p:pic>
          <p:nvPicPr>
            <p:cNvPr id="90" name="Picture 89" descr="cow.png">
              <a:extLst>
                <a:ext uri="{FF2B5EF4-FFF2-40B4-BE49-F238E27FC236}">
                  <a16:creationId xmlns:a16="http://schemas.microsoft.com/office/drawing/2014/main" id="{2203A939-A6BF-FD47-B775-94009AB2C87E}"/>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674349" y="3932554"/>
              <a:ext cx="240030" cy="176860"/>
            </a:xfrm>
            <a:prstGeom prst="rect">
              <a:avLst/>
            </a:prstGeom>
          </p:spPr>
        </p:pic>
        <p:pic>
          <p:nvPicPr>
            <p:cNvPr id="91" name="Picture 90" descr="cow.png">
              <a:extLst>
                <a:ext uri="{FF2B5EF4-FFF2-40B4-BE49-F238E27FC236}">
                  <a16:creationId xmlns:a16="http://schemas.microsoft.com/office/drawing/2014/main" id="{60307054-E45E-004F-A67F-BDE5A4FFF07F}"/>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099119" y="3627442"/>
              <a:ext cx="240030" cy="176860"/>
            </a:xfrm>
            <a:prstGeom prst="rect">
              <a:avLst/>
            </a:prstGeom>
          </p:spPr>
        </p:pic>
        <p:pic>
          <p:nvPicPr>
            <p:cNvPr id="92" name="Picture 91" descr="cow.png">
              <a:extLst>
                <a:ext uri="{FF2B5EF4-FFF2-40B4-BE49-F238E27FC236}">
                  <a16:creationId xmlns:a16="http://schemas.microsoft.com/office/drawing/2014/main" id="{47A352FD-2E12-E04B-A00B-AEF6D0ADC156}"/>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910790" y="3204490"/>
              <a:ext cx="240030" cy="176860"/>
            </a:xfrm>
            <a:prstGeom prst="rect">
              <a:avLst/>
            </a:prstGeom>
          </p:spPr>
        </p:pic>
        <p:pic>
          <p:nvPicPr>
            <p:cNvPr id="93" name="Picture 92" descr="cow.png">
              <a:extLst>
                <a:ext uri="{FF2B5EF4-FFF2-40B4-BE49-F238E27FC236}">
                  <a16:creationId xmlns:a16="http://schemas.microsoft.com/office/drawing/2014/main" id="{B517FCF0-8DC2-BC4B-89F2-BB543FA8B9B9}"/>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086759" y="3302673"/>
              <a:ext cx="240030" cy="176860"/>
            </a:xfrm>
            <a:prstGeom prst="rect">
              <a:avLst/>
            </a:prstGeom>
          </p:spPr>
        </p:pic>
        <p:pic>
          <p:nvPicPr>
            <p:cNvPr id="94" name="Picture 93" descr="cow.png">
              <a:extLst>
                <a:ext uri="{FF2B5EF4-FFF2-40B4-BE49-F238E27FC236}">
                  <a16:creationId xmlns:a16="http://schemas.microsoft.com/office/drawing/2014/main" id="{2C12A679-E9EF-8B41-9131-21EA0962F5DD}"/>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078785" y="3784771"/>
              <a:ext cx="240030" cy="176860"/>
            </a:xfrm>
            <a:prstGeom prst="rect">
              <a:avLst/>
            </a:prstGeom>
          </p:spPr>
        </p:pic>
        <p:pic>
          <p:nvPicPr>
            <p:cNvPr id="95" name="Picture 94" descr="cow.png">
              <a:extLst>
                <a:ext uri="{FF2B5EF4-FFF2-40B4-BE49-F238E27FC236}">
                  <a16:creationId xmlns:a16="http://schemas.microsoft.com/office/drawing/2014/main" id="{3A950310-0BAF-F54B-A6EA-E2DEEBEEC579}"/>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979899" y="3929772"/>
              <a:ext cx="240030" cy="176860"/>
            </a:xfrm>
            <a:prstGeom prst="rect">
              <a:avLst/>
            </a:prstGeom>
          </p:spPr>
        </p:pic>
        <p:pic>
          <p:nvPicPr>
            <p:cNvPr id="96" name="Picture 95" descr="cow.png">
              <a:extLst>
                <a:ext uri="{FF2B5EF4-FFF2-40B4-BE49-F238E27FC236}">
                  <a16:creationId xmlns:a16="http://schemas.microsoft.com/office/drawing/2014/main" id="{9B0E4BC9-7A57-2645-B9F9-50BD02761E6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246779" y="3430292"/>
              <a:ext cx="240030" cy="176860"/>
            </a:xfrm>
            <a:prstGeom prst="rect">
              <a:avLst/>
            </a:prstGeom>
          </p:spPr>
        </p:pic>
        <p:pic>
          <p:nvPicPr>
            <p:cNvPr id="97" name="Picture 96" descr="cow.png">
              <a:extLst>
                <a:ext uri="{FF2B5EF4-FFF2-40B4-BE49-F238E27FC236}">
                  <a16:creationId xmlns:a16="http://schemas.microsoft.com/office/drawing/2014/main" id="{B62B0E4F-A0CA-EB45-AA44-EFFDE5AB0A63}"/>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359484" y="3574493"/>
              <a:ext cx="240030" cy="176860"/>
            </a:xfrm>
            <a:prstGeom prst="rect">
              <a:avLst/>
            </a:prstGeom>
          </p:spPr>
        </p:pic>
      </p:grpSp>
      <p:grpSp>
        <p:nvGrpSpPr>
          <p:cNvPr id="54" name="Group 53">
            <a:extLst>
              <a:ext uri="{FF2B5EF4-FFF2-40B4-BE49-F238E27FC236}">
                <a16:creationId xmlns:a16="http://schemas.microsoft.com/office/drawing/2014/main" id="{937C2551-DB91-A24E-B8B9-F78CB4F975DD}"/>
              </a:ext>
            </a:extLst>
          </p:cNvPr>
          <p:cNvGrpSpPr/>
          <p:nvPr/>
        </p:nvGrpSpPr>
        <p:grpSpPr>
          <a:xfrm>
            <a:off x="6215837" y="1151691"/>
            <a:ext cx="5132432" cy="2727306"/>
            <a:chOff x="6215837" y="2111811"/>
            <a:chExt cx="5132432" cy="2727306"/>
          </a:xfrm>
        </p:grpSpPr>
        <p:sp>
          <p:nvSpPr>
            <p:cNvPr id="46" name="TextBox 45">
              <a:extLst>
                <a:ext uri="{FF2B5EF4-FFF2-40B4-BE49-F238E27FC236}">
                  <a16:creationId xmlns:a16="http://schemas.microsoft.com/office/drawing/2014/main" id="{63760DAD-A93C-674B-90FD-DED6F8F69A34}"/>
                </a:ext>
              </a:extLst>
            </p:cNvPr>
            <p:cNvSpPr txBox="1"/>
            <p:nvPr/>
          </p:nvSpPr>
          <p:spPr>
            <a:xfrm>
              <a:off x="6215837" y="3143667"/>
              <a:ext cx="2234748" cy="338554"/>
            </a:xfrm>
            <a:prstGeom prst="rect">
              <a:avLst/>
            </a:prstGeom>
            <a:noFill/>
          </p:spPr>
          <p:txBody>
            <a:bodyPr wrap="square" rtlCol="0">
              <a:spAutoFit/>
            </a:bodyPr>
            <a:lstStyle/>
            <a:p>
              <a:pPr algn="ctr"/>
              <a:r>
                <a:rPr lang="en-US" sz="1600" b="1" dirty="0"/>
                <a:t>Bull</a:t>
              </a:r>
            </a:p>
          </p:txBody>
        </p:sp>
        <p:grpSp>
          <p:nvGrpSpPr>
            <p:cNvPr id="53" name="Group 52">
              <a:extLst>
                <a:ext uri="{FF2B5EF4-FFF2-40B4-BE49-F238E27FC236}">
                  <a16:creationId xmlns:a16="http://schemas.microsoft.com/office/drawing/2014/main" id="{25A9CE30-E9DA-7D40-91ED-E1A3AB6F83FF}"/>
                </a:ext>
              </a:extLst>
            </p:cNvPr>
            <p:cNvGrpSpPr/>
            <p:nvPr/>
          </p:nvGrpSpPr>
          <p:grpSpPr>
            <a:xfrm>
              <a:off x="6698872" y="2111811"/>
              <a:ext cx="4649397" cy="2727306"/>
              <a:chOff x="6698872" y="2111811"/>
              <a:chExt cx="4649397" cy="2727306"/>
            </a:xfrm>
          </p:grpSpPr>
          <p:grpSp>
            <p:nvGrpSpPr>
              <p:cNvPr id="43" name="Group 42">
                <a:extLst>
                  <a:ext uri="{FF2B5EF4-FFF2-40B4-BE49-F238E27FC236}">
                    <a16:creationId xmlns:a16="http://schemas.microsoft.com/office/drawing/2014/main" id="{BA2F5E87-1AA2-B049-8C25-B033FFDFE193}"/>
                  </a:ext>
                </a:extLst>
              </p:cNvPr>
              <p:cNvGrpSpPr/>
              <p:nvPr/>
            </p:nvGrpSpPr>
            <p:grpSpPr>
              <a:xfrm>
                <a:off x="9195832" y="2111811"/>
                <a:ext cx="2152436" cy="961039"/>
                <a:chOff x="5995432" y="1913691"/>
                <a:chExt cx="2152436" cy="961039"/>
              </a:xfrm>
            </p:grpSpPr>
            <p:pic>
              <p:nvPicPr>
                <p:cNvPr id="5" name="Picture 4" descr="cow.png">
                  <a:extLst>
                    <a:ext uri="{FF2B5EF4-FFF2-40B4-BE49-F238E27FC236}">
                      <a16:creationId xmlns:a16="http://schemas.microsoft.com/office/drawing/2014/main" id="{D39A3C7F-C270-6249-B74D-3DF5F490FD85}"/>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01147" y="2023083"/>
                  <a:ext cx="240030" cy="176860"/>
                </a:xfrm>
                <a:prstGeom prst="rect">
                  <a:avLst/>
                </a:prstGeom>
              </p:spPr>
            </p:pic>
            <p:pic>
              <p:nvPicPr>
                <p:cNvPr id="6" name="Picture 5" descr="cow.png">
                  <a:extLst>
                    <a:ext uri="{FF2B5EF4-FFF2-40B4-BE49-F238E27FC236}">
                      <a16:creationId xmlns:a16="http://schemas.microsoft.com/office/drawing/2014/main" id="{448F52D8-2F2F-174F-B285-308B4F02FB73}"/>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115447" y="2137383"/>
                  <a:ext cx="240030" cy="176860"/>
                </a:xfrm>
                <a:prstGeom prst="rect">
                  <a:avLst/>
                </a:prstGeom>
              </p:spPr>
            </p:pic>
            <p:pic>
              <p:nvPicPr>
                <p:cNvPr id="7" name="Picture 6" descr="cow.png">
                  <a:extLst>
                    <a:ext uri="{FF2B5EF4-FFF2-40B4-BE49-F238E27FC236}">
                      <a16:creationId xmlns:a16="http://schemas.microsoft.com/office/drawing/2014/main" id="{3B4F720B-154E-1C49-BF25-A156B45B2F41}"/>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229747" y="2251683"/>
                  <a:ext cx="240030" cy="176860"/>
                </a:xfrm>
                <a:prstGeom prst="rect">
                  <a:avLst/>
                </a:prstGeom>
              </p:spPr>
            </p:pic>
            <p:pic>
              <p:nvPicPr>
                <p:cNvPr id="8" name="Picture 7" descr="cow.png">
                  <a:extLst>
                    <a:ext uri="{FF2B5EF4-FFF2-40B4-BE49-F238E27FC236}">
                      <a16:creationId xmlns:a16="http://schemas.microsoft.com/office/drawing/2014/main" id="{981556BF-807E-1C40-89A8-53DD8F71B6CB}"/>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218317" y="1934958"/>
                  <a:ext cx="240030" cy="176860"/>
                </a:xfrm>
                <a:prstGeom prst="rect">
                  <a:avLst/>
                </a:prstGeom>
              </p:spPr>
            </p:pic>
            <p:pic>
              <p:nvPicPr>
                <p:cNvPr id="9" name="Picture 8" descr="cow.png">
                  <a:extLst>
                    <a:ext uri="{FF2B5EF4-FFF2-40B4-BE49-F238E27FC236}">
                      <a16:creationId xmlns:a16="http://schemas.microsoft.com/office/drawing/2014/main" id="{33B1E0E5-223C-9046-A83C-A5BA2B5A1F1C}"/>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23077" y="2329464"/>
                  <a:ext cx="240030" cy="176860"/>
                </a:xfrm>
                <a:prstGeom prst="rect">
                  <a:avLst/>
                </a:prstGeom>
              </p:spPr>
            </p:pic>
            <p:pic>
              <p:nvPicPr>
                <p:cNvPr id="10" name="Picture 9" descr="cow.png">
                  <a:extLst>
                    <a:ext uri="{FF2B5EF4-FFF2-40B4-BE49-F238E27FC236}">
                      <a16:creationId xmlns:a16="http://schemas.microsoft.com/office/drawing/2014/main" id="{6F73D143-FD98-7A4A-B0AB-D40AE9D022D0}"/>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355477" y="2339809"/>
                  <a:ext cx="240030" cy="176860"/>
                </a:xfrm>
                <a:prstGeom prst="rect">
                  <a:avLst/>
                </a:prstGeom>
              </p:spPr>
            </p:pic>
            <p:pic>
              <p:nvPicPr>
                <p:cNvPr id="11" name="Picture 10" descr="cow.png">
                  <a:extLst>
                    <a:ext uri="{FF2B5EF4-FFF2-40B4-BE49-F238E27FC236}">
                      <a16:creationId xmlns:a16="http://schemas.microsoft.com/office/drawing/2014/main" id="{E1176CFF-60D4-7949-8E21-5C74516DE686}"/>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595507" y="2244849"/>
                  <a:ext cx="240030" cy="176860"/>
                </a:xfrm>
                <a:prstGeom prst="rect">
                  <a:avLst/>
                </a:prstGeom>
              </p:spPr>
            </p:pic>
            <p:pic>
              <p:nvPicPr>
                <p:cNvPr id="12" name="Picture 11" descr="cow.png">
                  <a:extLst>
                    <a:ext uri="{FF2B5EF4-FFF2-40B4-BE49-F238E27FC236}">
                      <a16:creationId xmlns:a16="http://schemas.microsoft.com/office/drawing/2014/main" id="{02A1EDC3-E3DD-F646-A5F2-06672D05E7D6}"/>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27512" y="2111513"/>
                  <a:ext cx="240030" cy="176860"/>
                </a:xfrm>
                <a:prstGeom prst="rect">
                  <a:avLst/>
                </a:prstGeom>
              </p:spPr>
            </p:pic>
            <p:pic>
              <p:nvPicPr>
                <p:cNvPr id="13" name="Picture 12" descr="cow.png">
                  <a:extLst>
                    <a:ext uri="{FF2B5EF4-FFF2-40B4-BE49-F238E27FC236}">
                      <a16:creationId xmlns:a16="http://schemas.microsoft.com/office/drawing/2014/main" id="{BAB6407E-405B-514B-A04A-54521B08A65C}"/>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109732" y="2483970"/>
                  <a:ext cx="240030" cy="176860"/>
                </a:xfrm>
                <a:prstGeom prst="rect">
                  <a:avLst/>
                </a:prstGeom>
              </p:spPr>
            </p:pic>
            <p:pic>
              <p:nvPicPr>
                <p:cNvPr id="14" name="Picture 13" descr="cow.png">
                  <a:extLst>
                    <a:ext uri="{FF2B5EF4-FFF2-40B4-BE49-F238E27FC236}">
                      <a16:creationId xmlns:a16="http://schemas.microsoft.com/office/drawing/2014/main" id="{25530930-0BCE-CB47-BC88-4494B5F4F314}"/>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95432" y="2618099"/>
                  <a:ext cx="240030" cy="176860"/>
                </a:xfrm>
                <a:prstGeom prst="rect">
                  <a:avLst/>
                </a:prstGeom>
              </p:spPr>
            </p:pic>
            <p:pic>
              <p:nvPicPr>
                <p:cNvPr id="15" name="Picture 14" descr="cow.png">
                  <a:extLst>
                    <a:ext uri="{FF2B5EF4-FFF2-40B4-BE49-F238E27FC236}">
                      <a16:creationId xmlns:a16="http://schemas.microsoft.com/office/drawing/2014/main" id="{F72E4F1F-4DFD-4D41-B13C-500002D3378F}"/>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27512" y="2542235"/>
                  <a:ext cx="240030" cy="176860"/>
                </a:xfrm>
                <a:prstGeom prst="rect">
                  <a:avLst/>
                </a:prstGeom>
              </p:spPr>
            </p:pic>
            <p:pic>
              <p:nvPicPr>
                <p:cNvPr id="16" name="Picture 15" descr="cow.png">
                  <a:extLst>
                    <a:ext uri="{FF2B5EF4-FFF2-40B4-BE49-F238E27FC236}">
                      <a16:creationId xmlns:a16="http://schemas.microsoft.com/office/drawing/2014/main" id="{D2B9C85E-8769-C845-ABE4-F25767F08BAF}"/>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263107" y="2697870"/>
                  <a:ext cx="240030" cy="176860"/>
                </a:xfrm>
                <a:prstGeom prst="rect">
                  <a:avLst/>
                </a:prstGeom>
              </p:spPr>
            </p:pic>
            <p:pic>
              <p:nvPicPr>
                <p:cNvPr id="17" name="Picture 16" descr="cow.png">
                  <a:extLst>
                    <a:ext uri="{FF2B5EF4-FFF2-40B4-BE49-F238E27FC236}">
                      <a16:creationId xmlns:a16="http://schemas.microsoft.com/office/drawing/2014/main" id="{C0B45799-687F-AD45-8ADE-C1A19B1879AF}"/>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687877" y="2392758"/>
                  <a:ext cx="240030" cy="176860"/>
                </a:xfrm>
                <a:prstGeom prst="rect">
                  <a:avLst/>
                </a:prstGeom>
              </p:spPr>
            </p:pic>
            <p:pic>
              <p:nvPicPr>
                <p:cNvPr id="18" name="Picture 17" descr="cow.png">
                  <a:extLst>
                    <a:ext uri="{FF2B5EF4-FFF2-40B4-BE49-F238E27FC236}">
                      <a16:creationId xmlns:a16="http://schemas.microsoft.com/office/drawing/2014/main" id="{8B6FD045-9017-FB4B-8EF1-444410B20B16}"/>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99547" y="1969806"/>
                  <a:ext cx="240030" cy="176860"/>
                </a:xfrm>
                <a:prstGeom prst="rect">
                  <a:avLst/>
                </a:prstGeom>
              </p:spPr>
            </p:pic>
            <p:pic>
              <p:nvPicPr>
                <p:cNvPr id="19" name="Picture 18" descr="cow.png">
                  <a:extLst>
                    <a:ext uri="{FF2B5EF4-FFF2-40B4-BE49-F238E27FC236}">
                      <a16:creationId xmlns:a16="http://schemas.microsoft.com/office/drawing/2014/main" id="{8E622696-364A-CC47-A739-4B6F73D15C3B}"/>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675517" y="2067989"/>
                  <a:ext cx="240030" cy="176860"/>
                </a:xfrm>
                <a:prstGeom prst="rect">
                  <a:avLst/>
                </a:prstGeom>
              </p:spPr>
            </p:pic>
            <p:pic>
              <p:nvPicPr>
                <p:cNvPr id="20" name="Picture 19" descr="cow.png">
                  <a:extLst>
                    <a:ext uri="{FF2B5EF4-FFF2-40B4-BE49-F238E27FC236}">
                      <a16:creationId xmlns:a16="http://schemas.microsoft.com/office/drawing/2014/main" id="{E33438A9-68A8-0346-B379-0DC58AC843EC}"/>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667542" y="2550087"/>
                  <a:ext cx="240030" cy="176860"/>
                </a:xfrm>
                <a:prstGeom prst="rect">
                  <a:avLst/>
                </a:prstGeom>
              </p:spPr>
            </p:pic>
            <p:pic>
              <p:nvPicPr>
                <p:cNvPr id="21" name="Picture 20" descr="cow.png">
                  <a:extLst>
                    <a:ext uri="{FF2B5EF4-FFF2-40B4-BE49-F238E27FC236}">
                      <a16:creationId xmlns:a16="http://schemas.microsoft.com/office/drawing/2014/main" id="{25ED2205-424E-9D41-A697-EBA4E91CC197}"/>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568657" y="2695088"/>
                  <a:ext cx="240030" cy="176860"/>
                </a:xfrm>
                <a:prstGeom prst="rect">
                  <a:avLst/>
                </a:prstGeom>
              </p:spPr>
            </p:pic>
            <p:pic>
              <p:nvPicPr>
                <p:cNvPr id="22" name="Picture 21" descr="cow.png">
                  <a:extLst>
                    <a:ext uri="{FF2B5EF4-FFF2-40B4-BE49-F238E27FC236}">
                      <a16:creationId xmlns:a16="http://schemas.microsoft.com/office/drawing/2014/main" id="{3B88967D-A1C8-044E-B14F-73836F15A4F5}"/>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835537" y="2195608"/>
                  <a:ext cx="240030" cy="176860"/>
                </a:xfrm>
                <a:prstGeom prst="rect">
                  <a:avLst/>
                </a:prstGeom>
              </p:spPr>
            </p:pic>
            <p:pic>
              <p:nvPicPr>
                <p:cNvPr id="23" name="Picture 22" descr="cow.png">
                  <a:extLst>
                    <a:ext uri="{FF2B5EF4-FFF2-40B4-BE49-F238E27FC236}">
                      <a16:creationId xmlns:a16="http://schemas.microsoft.com/office/drawing/2014/main" id="{61E25920-273C-044D-88A9-C3340B311D1B}"/>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948242" y="2339809"/>
                  <a:ext cx="240030" cy="176860"/>
                </a:xfrm>
                <a:prstGeom prst="rect">
                  <a:avLst/>
                </a:prstGeom>
              </p:spPr>
            </p:pic>
            <p:pic>
              <p:nvPicPr>
                <p:cNvPr id="24" name="Picture 23" descr="cow.png">
                  <a:extLst>
                    <a:ext uri="{FF2B5EF4-FFF2-40B4-BE49-F238E27FC236}">
                      <a16:creationId xmlns:a16="http://schemas.microsoft.com/office/drawing/2014/main" id="{DEE82483-C9B9-C44F-9B42-9A6ABBBA94CB}"/>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960743" y="2001816"/>
                  <a:ext cx="240030" cy="176860"/>
                </a:xfrm>
                <a:prstGeom prst="rect">
                  <a:avLst/>
                </a:prstGeom>
              </p:spPr>
            </p:pic>
            <p:pic>
              <p:nvPicPr>
                <p:cNvPr id="25" name="Picture 24" descr="cow.png">
                  <a:extLst>
                    <a:ext uri="{FF2B5EF4-FFF2-40B4-BE49-F238E27FC236}">
                      <a16:creationId xmlns:a16="http://schemas.microsoft.com/office/drawing/2014/main" id="{97872AFC-CA48-4A4E-AD1E-0478B2BBC459}"/>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075043" y="2116116"/>
                  <a:ext cx="240030" cy="176860"/>
                </a:xfrm>
                <a:prstGeom prst="rect">
                  <a:avLst/>
                </a:prstGeom>
              </p:spPr>
            </p:pic>
            <p:pic>
              <p:nvPicPr>
                <p:cNvPr id="26" name="Picture 25" descr="cow.png">
                  <a:extLst>
                    <a:ext uri="{FF2B5EF4-FFF2-40B4-BE49-F238E27FC236}">
                      <a16:creationId xmlns:a16="http://schemas.microsoft.com/office/drawing/2014/main" id="{465178BF-0319-D241-87BF-F5822786F78B}"/>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189343" y="2230416"/>
                  <a:ext cx="240030" cy="176860"/>
                </a:xfrm>
                <a:prstGeom prst="rect">
                  <a:avLst/>
                </a:prstGeom>
              </p:spPr>
            </p:pic>
            <p:pic>
              <p:nvPicPr>
                <p:cNvPr id="27" name="Picture 26" descr="cow.png">
                  <a:extLst>
                    <a:ext uri="{FF2B5EF4-FFF2-40B4-BE49-F238E27FC236}">
                      <a16:creationId xmlns:a16="http://schemas.microsoft.com/office/drawing/2014/main" id="{994467B6-D575-7042-80B5-DFF6CBA7A484}"/>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177913" y="1913691"/>
                  <a:ext cx="240030" cy="176860"/>
                </a:xfrm>
                <a:prstGeom prst="rect">
                  <a:avLst/>
                </a:prstGeom>
              </p:spPr>
            </p:pic>
            <p:pic>
              <p:nvPicPr>
                <p:cNvPr id="28" name="Picture 27" descr="cow.png">
                  <a:extLst>
                    <a:ext uri="{FF2B5EF4-FFF2-40B4-BE49-F238E27FC236}">
                      <a16:creationId xmlns:a16="http://schemas.microsoft.com/office/drawing/2014/main" id="{6E55BF29-B72D-1A44-A51F-C36729A7DD79}"/>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982673" y="2308197"/>
                  <a:ext cx="240030" cy="176860"/>
                </a:xfrm>
                <a:prstGeom prst="rect">
                  <a:avLst/>
                </a:prstGeom>
              </p:spPr>
            </p:pic>
            <p:pic>
              <p:nvPicPr>
                <p:cNvPr id="29" name="Picture 28" descr="cow.png">
                  <a:extLst>
                    <a:ext uri="{FF2B5EF4-FFF2-40B4-BE49-F238E27FC236}">
                      <a16:creationId xmlns:a16="http://schemas.microsoft.com/office/drawing/2014/main" id="{EC3E59A1-F035-0E48-A2BF-1B26DD4FD71D}"/>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315073" y="2318542"/>
                  <a:ext cx="240030" cy="176860"/>
                </a:xfrm>
                <a:prstGeom prst="rect">
                  <a:avLst/>
                </a:prstGeom>
              </p:spPr>
            </p:pic>
            <p:pic>
              <p:nvPicPr>
                <p:cNvPr id="30" name="Picture 29" descr="cow.png">
                  <a:extLst>
                    <a:ext uri="{FF2B5EF4-FFF2-40B4-BE49-F238E27FC236}">
                      <a16:creationId xmlns:a16="http://schemas.microsoft.com/office/drawing/2014/main" id="{F9F0FD99-E4A8-B84C-A2F8-5B40A3E3FBFC}"/>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555103" y="2223582"/>
                  <a:ext cx="240030" cy="176860"/>
                </a:xfrm>
                <a:prstGeom prst="rect">
                  <a:avLst/>
                </a:prstGeom>
              </p:spPr>
            </p:pic>
            <p:pic>
              <p:nvPicPr>
                <p:cNvPr id="31" name="Picture 30" descr="cow.png">
                  <a:extLst>
                    <a:ext uri="{FF2B5EF4-FFF2-40B4-BE49-F238E27FC236}">
                      <a16:creationId xmlns:a16="http://schemas.microsoft.com/office/drawing/2014/main" id="{1DB21939-2C7E-DF4B-AA56-F3AF04340A7B}"/>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387109" y="2090246"/>
                  <a:ext cx="240030" cy="176860"/>
                </a:xfrm>
                <a:prstGeom prst="rect">
                  <a:avLst/>
                </a:prstGeom>
              </p:spPr>
            </p:pic>
            <p:pic>
              <p:nvPicPr>
                <p:cNvPr id="32" name="Picture 31" descr="cow.png">
                  <a:extLst>
                    <a:ext uri="{FF2B5EF4-FFF2-40B4-BE49-F238E27FC236}">
                      <a16:creationId xmlns:a16="http://schemas.microsoft.com/office/drawing/2014/main" id="{E5D53C7A-CD19-274C-94FF-58CE44BD4C00}"/>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069328" y="2462703"/>
                  <a:ext cx="240030" cy="176860"/>
                </a:xfrm>
                <a:prstGeom prst="rect">
                  <a:avLst/>
                </a:prstGeom>
              </p:spPr>
            </p:pic>
            <p:pic>
              <p:nvPicPr>
                <p:cNvPr id="33" name="Picture 32" descr="cow.png">
                  <a:extLst>
                    <a:ext uri="{FF2B5EF4-FFF2-40B4-BE49-F238E27FC236}">
                      <a16:creationId xmlns:a16="http://schemas.microsoft.com/office/drawing/2014/main" id="{3223BA7B-A533-CC45-B7E2-C668C9BE362F}"/>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955028" y="2596832"/>
                  <a:ext cx="240030" cy="176860"/>
                </a:xfrm>
                <a:prstGeom prst="rect">
                  <a:avLst/>
                </a:prstGeom>
              </p:spPr>
            </p:pic>
            <p:pic>
              <p:nvPicPr>
                <p:cNvPr id="34" name="Picture 33" descr="cow.png">
                  <a:extLst>
                    <a:ext uri="{FF2B5EF4-FFF2-40B4-BE49-F238E27FC236}">
                      <a16:creationId xmlns:a16="http://schemas.microsoft.com/office/drawing/2014/main" id="{06B31222-64F5-874E-B417-EB5D960CAB15}"/>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387109" y="2520968"/>
                  <a:ext cx="240030" cy="176860"/>
                </a:xfrm>
                <a:prstGeom prst="rect">
                  <a:avLst/>
                </a:prstGeom>
              </p:spPr>
            </p:pic>
            <p:pic>
              <p:nvPicPr>
                <p:cNvPr id="35" name="Picture 34" descr="cow.png">
                  <a:extLst>
                    <a:ext uri="{FF2B5EF4-FFF2-40B4-BE49-F238E27FC236}">
                      <a16:creationId xmlns:a16="http://schemas.microsoft.com/office/drawing/2014/main" id="{0431FF6A-CD1B-CC4F-ABB9-410ADB94EC57}"/>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222703" y="2676603"/>
                  <a:ext cx="240030" cy="176860"/>
                </a:xfrm>
                <a:prstGeom prst="rect">
                  <a:avLst/>
                </a:prstGeom>
              </p:spPr>
            </p:pic>
            <p:pic>
              <p:nvPicPr>
                <p:cNvPr id="36" name="Picture 35" descr="cow.png">
                  <a:extLst>
                    <a:ext uri="{FF2B5EF4-FFF2-40B4-BE49-F238E27FC236}">
                      <a16:creationId xmlns:a16="http://schemas.microsoft.com/office/drawing/2014/main" id="{90A27C3C-147A-0A47-A59F-49B806F38560}"/>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47473" y="2371491"/>
                  <a:ext cx="240030" cy="176860"/>
                </a:xfrm>
                <a:prstGeom prst="rect">
                  <a:avLst/>
                </a:prstGeom>
              </p:spPr>
            </p:pic>
            <p:pic>
              <p:nvPicPr>
                <p:cNvPr id="37" name="Picture 36" descr="cow.png">
                  <a:extLst>
                    <a:ext uri="{FF2B5EF4-FFF2-40B4-BE49-F238E27FC236}">
                      <a16:creationId xmlns:a16="http://schemas.microsoft.com/office/drawing/2014/main" id="{8D436C52-E23D-E145-86DF-C8E7B7D19921}"/>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459144" y="1948539"/>
                  <a:ext cx="240030" cy="176860"/>
                </a:xfrm>
                <a:prstGeom prst="rect">
                  <a:avLst/>
                </a:prstGeom>
              </p:spPr>
            </p:pic>
            <p:pic>
              <p:nvPicPr>
                <p:cNvPr id="38" name="Picture 37" descr="cow.png">
                  <a:extLst>
                    <a:ext uri="{FF2B5EF4-FFF2-40B4-BE49-F238E27FC236}">
                      <a16:creationId xmlns:a16="http://schemas.microsoft.com/office/drawing/2014/main" id="{CD6F4E23-C3FC-6D4D-AA9E-531CB952AA79}"/>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35113" y="2046722"/>
                  <a:ext cx="240030" cy="176860"/>
                </a:xfrm>
                <a:prstGeom prst="rect">
                  <a:avLst/>
                </a:prstGeom>
              </p:spPr>
            </p:pic>
            <p:pic>
              <p:nvPicPr>
                <p:cNvPr id="39" name="Picture 38" descr="cow.png">
                  <a:extLst>
                    <a:ext uri="{FF2B5EF4-FFF2-40B4-BE49-F238E27FC236}">
                      <a16:creationId xmlns:a16="http://schemas.microsoft.com/office/drawing/2014/main" id="{52871C53-8259-4340-BCA7-8918216D9D3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27139" y="2528820"/>
                  <a:ext cx="240030" cy="176860"/>
                </a:xfrm>
                <a:prstGeom prst="rect">
                  <a:avLst/>
                </a:prstGeom>
              </p:spPr>
            </p:pic>
            <p:pic>
              <p:nvPicPr>
                <p:cNvPr id="40" name="Picture 39" descr="cow.png">
                  <a:extLst>
                    <a:ext uri="{FF2B5EF4-FFF2-40B4-BE49-F238E27FC236}">
                      <a16:creationId xmlns:a16="http://schemas.microsoft.com/office/drawing/2014/main" id="{2CBFC710-606B-D74A-997F-4FF16C9B2026}"/>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528253" y="2673821"/>
                  <a:ext cx="240030" cy="176860"/>
                </a:xfrm>
                <a:prstGeom prst="rect">
                  <a:avLst/>
                </a:prstGeom>
              </p:spPr>
            </p:pic>
            <p:pic>
              <p:nvPicPr>
                <p:cNvPr id="41" name="Picture 40" descr="cow.png">
                  <a:extLst>
                    <a:ext uri="{FF2B5EF4-FFF2-40B4-BE49-F238E27FC236}">
                      <a16:creationId xmlns:a16="http://schemas.microsoft.com/office/drawing/2014/main" id="{F30BFD47-4789-4641-81F0-D0ECC2EEEDD8}"/>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95133" y="2174341"/>
                  <a:ext cx="240030" cy="176860"/>
                </a:xfrm>
                <a:prstGeom prst="rect">
                  <a:avLst/>
                </a:prstGeom>
              </p:spPr>
            </p:pic>
            <p:pic>
              <p:nvPicPr>
                <p:cNvPr id="42" name="Picture 41" descr="cow.png">
                  <a:extLst>
                    <a:ext uri="{FF2B5EF4-FFF2-40B4-BE49-F238E27FC236}">
                      <a16:creationId xmlns:a16="http://schemas.microsoft.com/office/drawing/2014/main" id="{6D51DD8E-C929-2849-8C91-F3519E68F5D3}"/>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907838" y="2318542"/>
                  <a:ext cx="240030" cy="176860"/>
                </a:xfrm>
                <a:prstGeom prst="rect">
                  <a:avLst/>
                </a:prstGeom>
              </p:spPr>
            </p:pic>
          </p:grpSp>
          <p:sp>
            <p:nvSpPr>
              <p:cNvPr id="44" name="TextBox 43">
                <a:extLst>
                  <a:ext uri="{FF2B5EF4-FFF2-40B4-BE49-F238E27FC236}">
                    <a16:creationId xmlns:a16="http://schemas.microsoft.com/office/drawing/2014/main" id="{E65E1D10-BD06-9149-B75C-B5183068068B}"/>
                  </a:ext>
                </a:extLst>
              </p:cNvPr>
              <p:cNvSpPr txBox="1"/>
              <p:nvPr/>
            </p:nvSpPr>
            <p:spPr>
              <a:xfrm>
                <a:off x="9113521" y="3147060"/>
                <a:ext cx="2234748" cy="584775"/>
              </a:xfrm>
              <a:prstGeom prst="rect">
                <a:avLst/>
              </a:prstGeom>
              <a:noFill/>
            </p:spPr>
            <p:txBody>
              <a:bodyPr wrap="square" rtlCol="0">
                <a:spAutoFit/>
              </a:bodyPr>
              <a:lstStyle/>
              <a:p>
                <a:pPr algn="ctr"/>
                <a:r>
                  <a:rPr lang="en-US" sz="1600" b="1" dirty="0"/>
                  <a:t>Random sample of cows from population</a:t>
                </a:r>
              </a:p>
            </p:txBody>
          </p:sp>
          <p:pic>
            <p:nvPicPr>
              <p:cNvPr id="45" name="Picture 44" descr="bull.png">
                <a:extLst>
                  <a:ext uri="{FF2B5EF4-FFF2-40B4-BE49-F238E27FC236}">
                    <a16:creationId xmlns:a16="http://schemas.microsoft.com/office/drawing/2014/main" id="{E20CF714-F1BD-264B-A6AE-7E9736D4E7BF}"/>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98872" y="2129650"/>
                <a:ext cx="1268678" cy="940418"/>
              </a:xfrm>
              <a:prstGeom prst="rect">
                <a:avLst/>
              </a:prstGeom>
            </p:spPr>
          </p:pic>
          <p:cxnSp>
            <p:nvCxnSpPr>
              <p:cNvPr id="48" name="Straight Connector 47">
                <a:extLst>
                  <a:ext uri="{FF2B5EF4-FFF2-40B4-BE49-F238E27FC236}">
                    <a16:creationId xmlns:a16="http://schemas.microsoft.com/office/drawing/2014/main" id="{9CB7384A-D824-B74B-BADA-F3D13B42CE10}"/>
                  </a:ext>
                </a:extLst>
              </p:cNvPr>
              <p:cNvCxnSpPr/>
              <p:nvPr/>
            </p:nvCxnSpPr>
            <p:spPr>
              <a:xfrm>
                <a:off x="7962900" y="2616014"/>
                <a:ext cx="1059181" cy="10345"/>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A91676E-3B47-294A-A511-1947D6321DC0}"/>
                  </a:ext>
                </a:extLst>
              </p:cNvPr>
              <p:cNvSpPr txBox="1"/>
              <p:nvPr/>
            </p:nvSpPr>
            <p:spPr>
              <a:xfrm>
                <a:off x="7364766" y="2360790"/>
                <a:ext cx="2234748" cy="307777"/>
              </a:xfrm>
              <a:prstGeom prst="rect">
                <a:avLst/>
              </a:prstGeom>
              <a:noFill/>
            </p:spPr>
            <p:txBody>
              <a:bodyPr wrap="square" rtlCol="0">
                <a:spAutoFit/>
              </a:bodyPr>
              <a:lstStyle/>
              <a:p>
                <a:pPr algn="ctr"/>
                <a:r>
                  <a:rPr lang="en-US" sz="1400" b="1" dirty="0"/>
                  <a:t>mated to</a:t>
                </a:r>
              </a:p>
            </p:txBody>
          </p:sp>
          <p:cxnSp>
            <p:nvCxnSpPr>
              <p:cNvPr id="51" name="Straight Connector 50">
                <a:extLst>
                  <a:ext uri="{FF2B5EF4-FFF2-40B4-BE49-F238E27FC236}">
                    <a16:creationId xmlns:a16="http://schemas.microsoft.com/office/drawing/2014/main" id="{9A79E5AE-B5A8-E848-8BBB-36442FFBECB6}"/>
                  </a:ext>
                </a:extLst>
              </p:cNvPr>
              <p:cNvCxnSpPr>
                <a:cxnSpLocks/>
              </p:cNvCxnSpPr>
              <p:nvPr/>
            </p:nvCxnSpPr>
            <p:spPr>
              <a:xfrm flipH="1">
                <a:off x="8475254" y="2615227"/>
                <a:ext cx="6886" cy="1263353"/>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2053F9F-04AE-274E-A008-C2686D3D5DC7}"/>
                  </a:ext>
                </a:extLst>
              </p:cNvPr>
              <p:cNvSpPr txBox="1"/>
              <p:nvPr/>
            </p:nvSpPr>
            <p:spPr>
              <a:xfrm>
                <a:off x="7322820" y="4008120"/>
                <a:ext cx="2361667" cy="830997"/>
              </a:xfrm>
              <a:prstGeom prst="rect">
                <a:avLst/>
              </a:prstGeom>
              <a:noFill/>
            </p:spPr>
            <p:txBody>
              <a:bodyPr wrap="square" rtlCol="0">
                <a:spAutoFit/>
              </a:bodyPr>
              <a:lstStyle/>
              <a:p>
                <a:pPr algn="ctr"/>
                <a:r>
                  <a:rPr lang="en-US" sz="2400" b="1" dirty="0">
                    <a:ln>
                      <a:solidFill>
                        <a:schemeClr val="tx1"/>
                      </a:solidFill>
                    </a:ln>
                    <a:solidFill>
                      <a:srgbClr val="FF0000"/>
                    </a:solidFill>
                  </a:rPr>
                  <a:t>Expected Future Inbreeding (%)</a:t>
                </a:r>
              </a:p>
            </p:txBody>
          </p:sp>
        </p:grpSp>
      </p:grpSp>
      <p:grpSp>
        <p:nvGrpSpPr>
          <p:cNvPr id="59" name="Group 58">
            <a:extLst>
              <a:ext uri="{FF2B5EF4-FFF2-40B4-BE49-F238E27FC236}">
                <a16:creationId xmlns:a16="http://schemas.microsoft.com/office/drawing/2014/main" id="{E03553FB-B24F-894A-A7D2-B39076500109}"/>
              </a:ext>
            </a:extLst>
          </p:cNvPr>
          <p:cNvGrpSpPr/>
          <p:nvPr/>
        </p:nvGrpSpPr>
        <p:grpSpPr>
          <a:xfrm>
            <a:off x="6812181" y="4021991"/>
            <a:ext cx="3370892" cy="2663428"/>
            <a:chOff x="6812181" y="3922931"/>
            <a:chExt cx="3370892" cy="2663428"/>
          </a:xfrm>
        </p:grpSpPr>
        <p:pic>
          <p:nvPicPr>
            <p:cNvPr id="56" name="Picture 55">
              <a:extLst>
                <a:ext uri="{FF2B5EF4-FFF2-40B4-BE49-F238E27FC236}">
                  <a16:creationId xmlns:a16="http://schemas.microsoft.com/office/drawing/2014/main" id="{EE9FD4C0-2C98-6D41-8CC8-1E5465DD9294}"/>
                </a:ext>
              </a:extLst>
            </p:cNvPr>
            <p:cNvPicPr>
              <a:picLocks noChangeAspect="1"/>
            </p:cNvPicPr>
            <p:nvPr/>
          </p:nvPicPr>
          <p:blipFill rotWithShape="1">
            <a:blip r:embed="rId4">
              <a:extLst>
                <a:ext uri="{28A0092B-C50C-407E-A947-70E740481C1C}">
                  <a14:useLocalDpi xmlns:a14="http://schemas.microsoft.com/office/drawing/2010/main" val="0"/>
                </a:ext>
              </a:extLst>
            </a:blip>
            <a:srcRect l="12813" t="9778" r="59539" b="55667"/>
            <a:stretch/>
          </p:blipFill>
          <p:spPr>
            <a:xfrm>
              <a:off x="6812181" y="3922931"/>
              <a:ext cx="3370892" cy="2369820"/>
            </a:xfrm>
            <a:prstGeom prst="rect">
              <a:avLst/>
            </a:prstGeom>
          </p:spPr>
        </p:pic>
        <p:sp>
          <p:nvSpPr>
            <p:cNvPr id="57" name="Oval 56">
              <a:extLst>
                <a:ext uri="{FF2B5EF4-FFF2-40B4-BE49-F238E27FC236}">
                  <a16:creationId xmlns:a16="http://schemas.microsoft.com/office/drawing/2014/main" id="{D0374045-A206-954F-83FC-B57FB3633881}"/>
                </a:ext>
              </a:extLst>
            </p:cNvPr>
            <p:cNvSpPr/>
            <p:nvPr/>
          </p:nvSpPr>
          <p:spPr>
            <a:xfrm>
              <a:off x="8435345" y="5722620"/>
              <a:ext cx="350515" cy="3657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6676228-CED3-244F-A6F2-C37BCA349EA5}"/>
                </a:ext>
              </a:extLst>
            </p:cNvPr>
            <p:cNvSpPr txBox="1"/>
            <p:nvPr/>
          </p:nvSpPr>
          <p:spPr>
            <a:xfrm>
              <a:off x="8722181" y="6309360"/>
              <a:ext cx="1438792" cy="276999"/>
            </a:xfrm>
            <a:prstGeom prst="rect">
              <a:avLst/>
            </a:prstGeom>
            <a:noFill/>
          </p:spPr>
          <p:txBody>
            <a:bodyPr wrap="none" rtlCol="0">
              <a:spAutoFit/>
            </a:bodyPr>
            <a:lstStyle/>
            <a:p>
              <a:r>
                <a:rPr lang="en-US" sz="1200" b="1" dirty="0"/>
                <a:t>Source:</a:t>
              </a:r>
              <a:r>
                <a:rPr lang="en-US" sz="1200" dirty="0"/>
                <a:t> Select Sires.</a:t>
              </a:r>
            </a:p>
          </p:txBody>
        </p:sp>
      </p:grpSp>
    </p:spTree>
    <p:extLst>
      <p:ext uri="{BB962C8B-B14F-4D97-AF65-F5344CB8AC3E}">
        <p14:creationId xmlns:p14="http://schemas.microsoft.com/office/powerpoint/2010/main" val="178637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discussion</a:t>
            </a:r>
          </a:p>
        </p:txBody>
      </p:sp>
      <p:sp>
        <p:nvSpPr>
          <p:cNvPr id="3" name="Content Placeholder 2"/>
          <p:cNvSpPr>
            <a:spLocks noGrp="1"/>
          </p:cNvSpPr>
          <p:nvPr>
            <p:ph sz="half" idx="1"/>
          </p:nvPr>
        </p:nvSpPr>
        <p:spPr/>
        <p:txBody>
          <a:bodyPr/>
          <a:lstStyle/>
          <a:p>
            <a:pPr marL="284156" indent="-284156">
              <a:lnSpc>
                <a:spcPts val="3200"/>
              </a:lnSpc>
              <a:spcAft>
                <a:spcPts val="1333"/>
              </a:spcAft>
            </a:pPr>
            <a:r>
              <a:rPr lang="en-US" dirty="0"/>
              <a:t>What is inbreeding, and what causes it?</a:t>
            </a:r>
          </a:p>
          <a:p>
            <a:pPr marL="284156" indent="-284156">
              <a:lnSpc>
                <a:spcPts val="3200"/>
              </a:lnSpc>
              <a:spcAft>
                <a:spcPts val="1333"/>
              </a:spcAft>
            </a:pPr>
            <a:r>
              <a:rPr lang="en-US" dirty="0"/>
              <a:t>(Why) is it bad?</a:t>
            </a:r>
          </a:p>
          <a:p>
            <a:pPr marL="284156" indent="-284156">
              <a:lnSpc>
                <a:spcPts val="3200"/>
              </a:lnSpc>
              <a:spcAft>
                <a:spcPts val="1333"/>
              </a:spcAft>
            </a:pPr>
            <a:r>
              <a:rPr lang="en-US" dirty="0"/>
              <a:t>How do we measure it?</a:t>
            </a:r>
          </a:p>
          <a:p>
            <a:pPr marL="284156" indent="-284156">
              <a:lnSpc>
                <a:spcPts val="3200"/>
              </a:lnSpc>
              <a:spcAft>
                <a:spcPts val="1333"/>
              </a:spcAft>
            </a:pPr>
            <a:r>
              <a:rPr lang="en-US" dirty="0"/>
              <a:t>Is it changing in the Holstein breed?</a:t>
            </a:r>
          </a:p>
          <a:p>
            <a:pPr marL="284156" indent="-284156">
              <a:lnSpc>
                <a:spcPts val="3200"/>
              </a:lnSpc>
              <a:spcAft>
                <a:spcPts val="1333"/>
              </a:spcAft>
            </a:pPr>
            <a:r>
              <a:rPr lang="en-US" dirty="0"/>
              <a:t>Can we do anything about it?</a:t>
            </a:r>
          </a:p>
          <a:p>
            <a:pPr marL="284156" indent="-284156">
              <a:lnSpc>
                <a:spcPts val="3200"/>
              </a:lnSpc>
              <a:spcAft>
                <a:spcPts val="1333"/>
              </a:spcAft>
            </a:pPr>
            <a:r>
              <a:rPr lang="en-US" dirty="0"/>
              <a:t>Take-home messages</a:t>
            </a:r>
          </a:p>
        </p:txBody>
      </p:sp>
      <p:pic>
        <p:nvPicPr>
          <p:cNvPr id="6" name="Picture 5">
            <a:extLst>
              <a:ext uri="{FF2B5EF4-FFF2-40B4-BE49-F238E27FC236}">
                <a16:creationId xmlns:a16="http://schemas.microsoft.com/office/drawing/2014/main" id="{2B93A838-838E-DE4F-A604-38690F7C649F}"/>
              </a:ext>
            </a:extLst>
          </p:cNvPr>
          <p:cNvPicPr>
            <a:picLocks noChangeAspect="1"/>
          </p:cNvPicPr>
          <p:nvPr/>
        </p:nvPicPr>
        <p:blipFill>
          <a:blip r:embed="rId2"/>
          <a:stretch>
            <a:fillRect/>
          </a:stretch>
        </p:blipFill>
        <p:spPr>
          <a:xfrm>
            <a:off x="5488334" y="1188720"/>
            <a:ext cx="6215985" cy="4642564"/>
          </a:xfrm>
          <a:prstGeom prst="rect">
            <a:avLst/>
          </a:prstGeom>
        </p:spPr>
      </p:pic>
    </p:spTree>
    <p:extLst>
      <p:ext uri="{BB962C8B-B14F-4D97-AF65-F5344CB8AC3E}">
        <p14:creationId xmlns:p14="http://schemas.microsoft.com/office/powerpoint/2010/main" val="34117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3F79-FA2C-CD4E-83DA-1E60F9605CC2}"/>
              </a:ext>
            </a:extLst>
          </p:cNvPr>
          <p:cNvSpPr>
            <a:spLocks noGrp="1"/>
          </p:cNvSpPr>
          <p:nvPr>
            <p:ph type="title"/>
          </p:nvPr>
        </p:nvSpPr>
        <p:spPr/>
        <p:txBody>
          <a:bodyPr/>
          <a:lstStyle/>
          <a:p>
            <a:r>
              <a:rPr lang="en-US" dirty="0"/>
              <a:t>Runs of homozygosity (ROH)</a:t>
            </a:r>
          </a:p>
        </p:txBody>
      </p:sp>
      <p:sp>
        <p:nvSpPr>
          <p:cNvPr id="3" name="Content Placeholder 2">
            <a:extLst>
              <a:ext uri="{FF2B5EF4-FFF2-40B4-BE49-F238E27FC236}">
                <a16:creationId xmlns:a16="http://schemas.microsoft.com/office/drawing/2014/main" id="{D3E5FC1E-BF02-014C-9772-A617079DD0FB}"/>
              </a:ext>
            </a:extLst>
          </p:cNvPr>
          <p:cNvSpPr>
            <a:spLocks noGrp="1"/>
          </p:cNvSpPr>
          <p:nvPr>
            <p:ph sz="half" idx="1"/>
          </p:nvPr>
        </p:nvSpPr>
        <p:spPr/>
        <p:txBody>
          <a:bodyPr/>
          <a:lstStyle/>
          <a:p>
            <a:pPr>
              <a:buClr>
                <a:schemeClr val="tx1"/>
              </a:buClr>
            </a:pPr>
            <a:r>
              <a:rPr lang="en-US" dirty="0">
                <a:solidFill>
                  <a:srgbClr val="FF0000"/>
                </a:solidFill>
              </a:rPr>
              <a:t>Recent</a:t>
            </a:r>
            <a:r>
              <a:rPr lang="en-US" dirty="0"/>
              <a:t> inbreeding produces long stretches of DNA shared in common</a:t>
            </a:r>
          </a:p>
          <a:p>
            <a:pPr>
              <a:buClr>
                <a:schemeClr val="tx1"/>
              </a:buClr>
            </a:pPr>
            <a:r>
              <a:rPr lang="en-US" dirty="0">
                <a:solidFill>
                  <a:srgbClr val="FF0000"/>
                </a:solidFill>
              </a:rPr>
              <a:t>Old</a:t>
            </a:r>
            <a:r>
              <a:rPr lang="en-US" dirty="0"/>
              <a:t> inbreeding is represented by much shorter pieces of shared DNA</a:t>
            </a:r>
          </a:p>
          <a:p>
            <a:pPr>
              <a:buClr>
                <a:schemeClr val="tx1"/>
              </a:buClr>
            </a:pPr>
            <a:r>
              <a:rPr lang="en-US" dirty="0"/>
              <a:t>ROH provide information about </a:t>
            </a:r>
            <a:r>
              <a:rPr lang="en-US" dirty="0">
                <a:solidFill>
                  <a:srgbClr val="FF0000"/>
                </a:solidFill>
              </a:rPr>
              <a:t>specific places </a:t>
            </a:r>
            <a:r>
              <a:rPr lang="en-US" dirty="0"/>
              <a:t>in the genome</a:t>
            </a:r>
          </a:p>
          <a:p>
            <a:pPr>
              <a:buClr>
                <a:schemeClr val="tx1"/>
              </a:buClr>
            </a:pPr>
            <a:r>
              <a:rPr lang="en-US" dirty="0"/>
              <a:t>Old stretches of inbreeding may have been </a:t>
            </a:r>
            <a:r>
              <a:rPr lang="en-US" dirty="0">
                <a:solidFill>
                  <a:srgbClr val="FF0000"/>
                </a:solidFill>
              </a:rPr>
              <a:t>purged</a:t>
            </a:r>
            <a:r>
              <a:rPr lang="en-US" dirty="0"/>
              <a:t> of harmful loci</a:t>
            </a:r>
          </a:p>
        </p:txBody>
      </p:sp>
      <p:pic>
        <p:nvPicPr>
          <p:cNvPr id="6" name="Content Placeholder 5">
            <a:extLst>
              <a:ext uri="{FF2B5EF4-FFF2-40B4-BE49-F238E27FC236}">
                <a16:creationId xmlns:a16="http://schemas.microsoft.com/office/drawing/2014/main" id="{A8113126-910E-B149-8652-840BD430BEB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529" t="39650" r="28133" b="12367"/>
          <a:stretch/>
        </p:blipFill>
        <p:spPr>
          <a:xfrm>
            <a:off x="5870528" y="1650687"/>
            <a:ext cx="6108112" cy="3988114"/>
          </a:xfrm>
        </p:spPr>
      </p:pic>
      <p:sp>
        <p:nvSpPr>
          <p:cNvPr id="7" name="TextBox 6">
            <a:extLst>
              <a:ext uri="{FF2B5EF4-FFF2-40B4-BE49-F238E27FC236}">
                <a16:creationId xmlns:a16="http://schemas.microsoft.com/office/drawing/2014/main" id="{AD788190-E00E-BB43-A905-64DF73CD57F5}"/>
              </a:ext>
            </a:extLst>
          </p:cNvPr>
          <p:cNvSpPr txBox="1"/>
          <p:nvPr/>
        </p:nvSpPr>
        <p:spPr>
          <a:xfrm>
            <a:off x="5867400" y="5361802"/>
            <a:ext cx="2330638" cy="276999"/>
          </a:xfrm>
          <a:prstGeom prst="rect">
            <a:avLst/>
          </a:prstGeom>
          <a:noFill/>
        </p:spPr>
        <p:txBody>
          <a:bodyPr wrap="none" rtlCol="0">
            <a:spAutoFit/>
          </a:bodyPr>
          <a:lstStyle/>
          <a:p>
            <a:r>
              <a:rPr lang="en-US" sz="1200" b="1" dirty="0"/>
              <a:t>Source:</a:t>
            </a:r>
            <a:r>
              <a:rPr lang="en-US" sz="1200" dirty="0"/>
              <a:t> Christian </a:t>
            </a:r>
            <a:r>
              <a:rPr lang="en-US" sz="1200" dirty="0" err="1"/>
              <a:t>Maltecca</a:t>
            </a:r>
            <a:r>
              <a:rPr lang="en-US" sz="1200" dirty="0"/>
              <a:t> (2019).</a:t>
            </a:r>
          </a:p>
        </p:txBody>
      </p:sp>
    </p:spTree>
    <p:extLst>
      <p:ext uri="{BB962C8B-B14F-4D97-AF65-F5344CB8AC3E}">
        <p14:creationId xmlns:p14="http://schemas.microsoft.com/office/powerpoint/2010/main" val="1007128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02FD-9456-9D46-81D1-36AE10D14C3E}"/>
              </a:ext>
            </a:extLst>
          </p:cNvPr>
          <p:cNvSpPr>
            <a:spLocks noGrp="1"/>
          </p:cNvSpPr>
          <p:nvPr>
            <p:ph type="title"/>
          </p:nvPr>
        </p:nvSpPr>
        <p:spPr/>
        <p:txBody>
          <a:bodyPr/>
          <a:lstStyle/>
          <a:p>
            <a:r>
              <a:rPr lang="en-US" dirty="0"/>
              <a:t>ROH used to find undesirable, but not lethal, regions</a:t>
            </a:r>
          </a:p>
        </p:txBody>
      </p:sp>
      <p:sp>
        <p:nvSpPr>
          <p:cNvPr id="3" name="Content Placeholder 2">
            <a:extLst>
              <a:ext uri="{FF2B5EF4-FFF2-40B4-BE49-F238E27FC236}">
                <a16:creationId xmlns:a16="http://schemas.microsoft.com/office/drawing/2014/main" id="{17DC7A6E-8D81-1747-A732-E3B002A77DC5}"/>
              </a:ext>
            </a:extLst>
          </p:cNvPr>
          <p:cNvSpPr>
            <a:spLocks noGrp="1"/>
          </p:cNvSpPr>
          <p:nvPr>
            <p:ph sz="half" idx="1"/>
          </p:nvPr>
        </p:nvSpPr>
        <p:spPr/>
        <p:txBody>
          <a:bodyPr/>
          <a:lstStyle/>
          <a:p>
            <a:r>
              <a:rPr lang="en-US" dirty="0"/>
              <a:t>Some mutations in the population are </a:t>
            </a:r>
            <a:r>
              <a:rPr lang="en-US" dirty="0">
                <a:solidFill>
                  <a:srgbClr val="FF0000"/>
                </a:solidFill>
              </a:rPr>
              <a:t>sub-lethal</a:t>
            </a:r>
            <a:r>
              <a:rPr lang="en-US" dirty="0"/>
              <a:t>: they harm performance but don’t kill animals</a:t>
            </a:r>
          </a:p>
          <a:p>
            <a:r>
              <a:rPr lang="en-US" dirty="0"/>
              <a:t>They are more difficult to find than lethal haplotypes</a:t>
            </a:r>
          </a:p>
          <a:p>
            <a:r>
              <a:rPr lang="en-US" dirty="0"/>
              <a:t>May appear in ROH</a:t>
            </a:r>
          </a:p>
          <a:p>
            <a:endParaRPr lang="en-US" dirty="0"/>
          </a:p>
        </p:txBody>
      </p:sp>
      <p:pic>
        <p:nvPicPr>
          <p:cNvPr id="6" name="Content Placeholder 5">
            <a:extLst>
              <a:ext uri="{FF2B5EF4-FFF2-40B4-BE49-F238E27FC236}">
                <a16:creationId xmlns:a16="http://schemas.microsoft.com/office/drawing/2014/main" id="{967C79D2-BEB2-1840-9ABB-E572253432B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814" t="27782" r="31542" b="-1"/>
          <a:stretch/>
        </p:blipFill>
        <p:spPr>
          <a:xfrm>
            <a:off x="6959131" y="1181099"/>
            <a:ext cx="4745189" cy="5120641"/>
          </a:xfrm>
        </p:spPr>
      </p:pic>
      <p:sp>
        <p:nvSpPr>
          <p:cNvPr id="7" name="TextBox 6">
            <a:extLst>
              <a:ext uri="{FF2B5EF4-FFF2-40B4-BE49-F238E27FC236}">
                <a16:creationId xmlns:a16="http://schemas.microsoft.com/office/drawing/2014/main" id="{18C9411E-CAEF-AB43-9ADD-B64E271A2B48}"/>
              </a:ext>
            </a:extLst>
          </p:cNvPr>
          <p:cNvSpPr txBox="1"/>
          <p:nvPr/>
        </p:nvSpPr>
        <p:spPr>
          <a:xfrm>
            <a:off x="6959131" y="6309360"/>
            <a:ext cx="2330638" cy="276999"/>
          </a:xfrm>
          <a:prstGeom prst="rect">
            <a:avLst/>
          </a:prstGeom>
          <a:noFill/>
        </p:spPr>
        <p:txBody>
          <a:bodyPr wrap="none" rtlCol="0">
            <a:spAutoFit/>
          </a:bodyPr>
          <a:lstStyle/>
          <a:p>
            <a:r>
              <a:rPr lang="en-US" sz="1200" b="1" dirty="0"/>
              <a:t>Source:</a:t>
            </a:r>
            <a:r>
              <a:rPr lang="en-US" sz="1200" dirty="0"/>
              <a:t> Christian </a:t>
            </a:r>
            <a:r>
              <a:rPr lang="en-US" sz="1200" dirty="0" err="1"/>
              <a:t>Maltecca</a:t>
            </a:r>
            <a:r>
              <a:rPr lang="en-US" sz="1200" dirty="0"/>
              <a:t> (2019).</a:t>
            </a:r>
          </a:p>
        </p:txBody>
      </p:sp>
    </p:spTree>
    <p:extLst>
      <p:ext uri="{BB962C8B-B14F-4D97-AF65-F5344CB8AC3E}">
        <p14:creationId xmlns:p14="http://schemas.microsoft.com/office/powerpoint/2010/main" val="1523310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9E08-E590-7F4A-BAA4-459DF36E34F0}"/>
              </a:ext>
            </a:extLst>
          </p:cNvPr>
          <p:cNvSpPr>
            <a:spLocks noGrp="1"/>
          </p:cNvSpPr>
          <p:nvPr>
            <p:ph type="title"/>
          </p:nvPr>
        </p:nvSpPr>
        <p:spPr/>
        <p:txBody>
          <a:bodyPr/>
          <a:lstStyle/>
          <a:p>
            <a:r>
              <a:rPr lang="en-US" dirty="0"/>
              <a:t>Is it changing in the Holstein breed?</a:t>
            </a:r>
          </a:p>
        </p:txBody>
      </p:sp>
    </p:spTree>
    <p:extLst>
      <p:ext uri="{BB962C8B-B14F-4D97-AF65-F5344CB8AC3E}">
        <p14:creationId xmlns:p14="http://schemas.microsoft.com/office/powerpoint/2010/main" val="169112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7601-D467-A846-BF8E-219D71A8696F}"/>
              </a:ext>
            </a:extLst>
          </p:cNvPr>
          <p:cNvSpPr>
            <a:spLocks noGrp="1"/>
          </p:cNvSpPr>
          <p:nvPr>
            <p:ph type="title"/>
          </p:nvPr>
        </p:nvSpPr>
        <p:spPr/>
        <p:txBody>
          <a:bodyPr/>
          <a:lstStyle/>
          <a:p>
            <a:r>
              <a:rPr lang="en-US" dirty="0"/>
              <a:t>Pedigree and genomic inbreeding of Holsteins</a:t>
            </a:r>
          </a:p>
        </p:txBody>
      </p:sp>
      <p:sp>
        <p:nvSpPr>
          <p:cNvPr id="4" name="Rectangle 3">
            <a:extLst>
              <a:ext uri="{FF2B5EF4-FFF2-40B4-BE49-F238E27FC236}">
                <a16:creationId xmlns:a16="http://schemas.microsoft.com/office/drawing/2014/main" id="{99CC5D21-7DAC-AF47-B12F-B6ADBDC9C570}"/>
              </a:ext>
            </a:extLst>
          </p:cNvPr>
          <p:cNvSpPr/>
          <p:nvPr/>
        </p:nvSpPr>
        <p:spPr>
          <a:xfrm>
            <a:off x="8290379" y="6309763"/>
            <a:ext cx="3217103" cy="318100"/>
          </a:xfrm>
          <a:prstGeom prst="rect">
            <a:avLst/>
          </a:prstGeom>
        </p:spPr>
        <p:txBody>
          <a:bodyPr wrap="square">
            <a:spAutoFit/>
          </a:bodyPr>
          <a:lstStyle/>
          <a:p>
            <a:pPr algn="r"/>
            <a:r>
              <a:rPr lang="en-US" sz="1467" b="1" i="1" dirty="0">
                <a:solidFill>
                  <a:srgbClr val="00503E"/>
                </a:solidFill>
              </a:rPr>
              <a:t>Source: CDCB (April 2019)</a:t>
            </a:r>
            <a:endParaRPr lang="en-US" sz="1467" b="1" dirty="0">
              <a:solidFill>
                <a:srgbClr val="244270"/>
              </a:solidFill>
            </a:endParaRPr>
          </a:p>
        </p:txBody>
      </p:sp>
      <p:graphicFrame>
        <p:nvGraphicFramePr>
          <p:cNvPr id="5" name="Chart 4">
            <a:extLst>
              <a:ext uri="{FF2B5EF4-FFF2-40B4-BE49-F238E27FC236}">
                <a16:creationId xmlns:a16="http://schemas.microsoft.com/office/drawing/2014/main" id="{267E2904-6F96-944E-8C30-72489420D07F}"/>
              </a:ext>
            </a:extLst>
          </p:cNvPr>
          <p:cNvGraphicFramePr>
            <a:graphicFrameLocks/>
          </p:cNvGraphicFramePr>
          <p:nvPr>
            <p:extLst>
              <p:ext uri="{D42A27DB-BD31-4B8C-83A1-F6EECF244321}">
                <p14:modId xmlns:p14="http://schemas.microsoft.com/office/powerpoint/2010/main" val="1149422176"/>
              </p:ext>
            </p:extLst>
          </p:nvPr>
        </p:nvGraphicFramePr>
        <p:xfrm>
          <a:off x="487680" y="994867"/>
          <a:ext cx="11216640" cy="53148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703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B3E2-CC1F-E445-BAF3-4D8A71B5C4CA}"/>
              </a:ext>
            </a:extLst>
          </p:cNvPr>
          <p:cNvSpPr>
            <a:spLocks noGrp="1"/>
          </p:cNvSpPr>
          <p:nvPr>
            <p:ph type="title"/>
          </p:nvPr>
        </p:nvSpPr>
        <p:spPr>
          <a:xfrm>
            <a:off x="487680" y="121920"/>
            <a:ext cx="11216640" cy="639763"/>
          </a:xfrm>
        </p:spPr>
        <p:txBody>
          <a:bodyPr/>
          <a:lstStyle/>
          <a:p>
            <a:r>
              <a:rPr lang="en-US" dirty="0"/>
              <a:t>ROUND OAK RAG APPLE ELEVATION (007HO00058)</a:t>
            </a:r>
          </a:p>
        </p:txBody>
      </p:sp>
      <p:sp>
        <p:nvSpPr>
          <p:cNvPr id="3" name="Rectangle 2">
            <a:extLst>
              <a:ext uri="{FF2B5EF4-FFF2-40B4-BE49-F238E27FC236}">
                <a16:creationId xmlns:a16="http://schemas.microsoft.com/office/drawing/2014/main" id="{841B5F1C-DA0E-A745-AF14-3B42CF16B0C7}"/>
              </a:ext>
            </a:extLst>
          </p:cNvPr>
          <p:cNvSpPr/>
          <p:nvPr/>
        </p:nvSpPr>
        <p:spPr>
          <a:xfrm>
            <a:off x="487680" y="856357"/>
            <a:ext cx="11216640" cy="6001643"/>
          </a:xfrm>
          <a:prstGeom prst="rect">
            <a:avLst/>
          </a:prstGeom>
        </p:spPr>
        <p:txBody>
          <a:bodyPr wrap="square">
            <a:spAutoFit/>
          </a:bodyPr>
          <a:lstStyle/>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HOUSA000000933122              1944-03-28  WIS IDEAL                              </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HOUSA000001013415                         1947-03-28  </a:t>
            </a:r>
            <a:r>
              <a:rPr lang="en-US" sz="1200" dirty="0" err="1">
                <a:latin typeface="Courier" pitchFamily="2" charset="0"/>
                <a:ea typeface="Calibri" panose="020F0502020204030204" pitchFamily="34" charset="0"/>
                <a:cs typeface="Times New Roman" panose="02020603050405020304" pitchFamily="18" charset="0"/>
              </a:rPr>
              <a:t>Wis</a:t>
            </a:r>
            <a:r>
              <a:rPr lang="en-US" sz="1200" dirty="0">
                <a:latin typeface="Courier" pitchFamily="2" charset="0"/>
                <a:ea typeface="Calibri" panose="020F0502020204030204" pitchFamily="34" charset="0"/>
                <a:cs typeface="Times New Roman" panose="02020603050405020304" pitchFamily="18" charset="0"/>
              </a:rPr>
              <a:t> Burke                              </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HOUSA000002454577              1944-03-28                                         </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HOUSA000001271810                                    1955-03-23  TIDY BURKE ELEVATION            1   58k</a:t>
            </a:r>
          </a:p>
          <a:p>
            <a:r>
              <a:rPr lang="en-US" sz="1200" dirty="0">
                <a:latin typeface="Courier" pitchFamily="2" charset="0"/>
                <a:ea typeface="Calibri" panose="020F0502020204030204" pitchFamily="34" charset="0"/>
                <a:cs typeface="Times New Roman" panose="02020603050405020304" pitchFamily="18" charset="0"/>
              </a:rPr>
              <a:t>                                            HOUSA000000933122   1944-03-28  WIS IDEAL                              </a:t>
            </a:r>
          </a:p>
          <a:p>
            <a:r>
              <a:rPr lang="en-US" sz="1200" dirty="0">
                <a:latin typeface="Courier" pitchFamily="2" charset="0"/>
                <a:ea typeface="Calibri" panose="020F0502020204030204" pitchFamily="34" charset="0"/>
                <a:cs typeface="Times New Roman" panose="02020603050405020304" pitchFamily="18" charset="0"/>
              </a:rPr>
              <a:t>                                 HOUSA000001013415              1947-03-28  </a:t>
            </a:r>
            <a:r>
              <a:rPr lang="en-US" sz="1200" dirty="0" err="1">
                <a:latin typeface="Courier" pitchFamily="2" charset="0"/>
                <a:ea typeface="Calibri" panose="020F0502020204030204" pitchFamily="34" charset="0"/>
                <a:cs typeface="Times New Roman" panose="02020603050405020304" pitchFamily="18" charset="0"/>
              </a:rPr>
              <a:t>Wis</a:t>
            </a:r>
            <a:r>
              <a:rPr lang="en-US" sz="1200" dirty="0">
                <a:latin typeface="Courier" pitchFamily="2" charset="0"/>
                <a:ea typeface="Calibri" panose="020F0502020204030204" pitchFamily="34" charset="0"/>
                <a:cs typeface="Times New Roman" panose="02020603050405020304" pitchFamily="18" charset="0"/>
              </a:rPr>
              <a:t> Burke                              </a:t>
            </a:r>
          </a:p>
          <a:p>
            <a:r>
              <a:rPr lang="en-US" sz="1200" dirty="0">
                <a:latin typeface="Courier" pitchFamily="2" charset="0"/>
                <a:ea typeface="Calibri" panose="020F0502020204030204" pitchFamily="34" charset="0"/>
                <a:cs typeface="Times New Roman" panose="02020603050405020304" pitchFamily="18" charset="0"/>
              </a:rPr>
              <a:t>                                            HOUSA000002454577   1944-03-28                                         </a:t>
            </a:r>
          </a:p>
          <a:p>
            <a:r>
              <a:rPr lang="en-US" sz="1200" dirty="0">
                <a:latin typeface="Courier" pitchFamily="2" charset="0"/>
                <a:ea typeface="Calibri" panose="020F0502020204030204" pitchFamily="34" charset="0"/>
                <a:cs typeface="Times New Roman" panose="02020603050405020304" pitchFamily="18" charset="0"/>
              </a:rPr>
              <a:t>                      HOUSA000003348181                         1950-09-18  CARINE MERCEDES BURKE IDEAL            </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HOUSA000002948518              1947-09-19                                         </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HOUSA000001491007                                               1965-08-30  ROUND OAK RAG APPLE ELEVATION   4  778k</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HOUSA000000848777              1947-01-04  OSBORNDALE TY VIC                      </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HOUSA000001189870                         1952-04-26  OSBORNDALE IVANHOE              1   58k</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HOUSA000002471271              1947-11-29                                         </a:t>
            </a:r>
          </a:p>
          <a:p>
            <a:r>
              <a:rPr lang="en-US" sz="1200" dirty="0">
                <a:latin typeface="Courier" pitchFamily="2" charset="0"/>
                <a:ea typeface="Calibri" panose="020F0502020204030204" pitchFamily="34" charset="0"/>
                <a:cs typeface="Times New Roman" panose="02020603050405020304" pitchFamily="18" charset="0"/>
              </a:rPr>
              <a:t>                                            -----------------                                                      </a:t>
            </a:r>
          </a:p>
          <a:p>
            <a:r>
              <a:rPr lang="en-US" sz="1200" dirty="0">
                <a:latin typeface="Courier" pitchFamily="2" charset="0"/>
                <a:ea typeface="Calibri" panose="020F0502020204030204" pitchFamily="34" charset="0"/>
                <a:cs typeface="Times New Roman" panose="02020603050405020304" pitchFamily="18" charset="0"/>
              </a:rPr>
              <a:t>           HOUSA000005749758                                    1962-07-14  ROUND OAK IVANHOE EVE                  </a:t>
            </a:r>
          </a:p>
          <a:p>
            <a:r>
              <a:rPr lang="en-US" sz="1200" dirty="0">
                <a:latin typeface="Courier" pitchFamily="2" charset="0"/>
                <a:ea typeface="Calibri" panose="020F0502020204030204" pitchFamily="34" charset="0"/>
                <a:cs typeface="Times New Roman" panose="02020603050405020304" pitchFamily="18" charset="0"/>
              </a:rPr>
              <a:t>                                            HOCAN000000239301   1951-11-30  ROSAFE CENTURION                       </a:t>
            </a:r>
          </a:p>
          <a:p>
            <a:r>
              <a:rPr lang="en-US" sz="1200" dirty="0">
                <a:latin typeface="Courier" pitchFamily="2" charset="0"/>
                <a:ea typeface="Calibri" panose="020F0502020204030204" pitchFamily="34" charset="0"/>
                <a:cs typeface="Times New Roman" panose="02020603050405020304" pitchFamily="18" charset="0"/>
              </a:rPr>
              <a:t>                                 HOUSA000001294924              1954-02-15  GLENAFTON GAIETY                       </a:t>
            </a:r>
          </a:p>
          <a:p>
            <a:r>
              <a:rPr lang="en-US" sz="1200" dirty="0">
                <a:latin typeface="Courier" pitchFamily="2" charset="0"/>
                <a:ea typeface="Calibri" panose="020F0502020204030204" pitchFamily="34" charset="0"/>
                <a:cs typeface="Times New Roman" panose="02020603050405020304" pitchFamily="18" charset="0"/>
              </a:rPr>
              <a:t>                                            HO---------------                                                      </a:t>
            </a:r>
          </a:p>
          <a:p>
            <a:r>
              <a:rPr lang="en-US" sz="1200" dirty="0">
                <a:latin typeface="Courier" pitchFamily="2" charset="0"/>
                <a:ea typeface="Calibri" panose="020F0502020204030204" pitchFamily="34" charset="0"/>
                <a:cs typeface="Times New Roman" panose="02020603050405020304" pitchFamily="18" charset="0"/>
              </a:rPr>
              <a:t>                      HOUSA000004855614                         1959-01-07                                         </a:t>
            </a:r>
          </a:p>
          <a:p>
            <a:r>
              <a:rPr lang="en-US" sz="1200" dirty="0">
                <a:latin typeface="Courier" pitchFamily="2" charset="0"/>
                <a:ea typeface="Calibri" panose="020F0502020204030204" pitchFamily="34" charset="0"/>
                <a:cs typeface="Times New Roman" panose="02020603050405020304" pitchFamily="18" charset="0"/>
              </a:rPr>
              <a:t>                                            HOUSA000001064446   1947-09-23  ROUND OAK MONTVIC P F GENERAL          </a:t>
            </a:r>
          </a:p>
          <a:p>
            <a:r>
              <a:rPr lang="en-US" sz="1200" dirty="0">
                <a:latin typeface="Courier" pitchFamily="2" charset="0"/>
                <a:ea typeface="Calibri" panose="020F0502020204030204" pitchFamily="34" charset="0"/>
                <a:cs typeface="Times New Roman" panose="02020603050405020304" pitchFamily="18" charset="0"/>
              </a:rPr>
              <a:t>                                 HOUSA000003757944              1953-11-16                                         </a:t>
            </a:r>
          </a:p>
          <a:p>
            <a:r>
              <a:rPr lang="en-US" sz="1200" dirty="0">
                <a:latin typeface="Courier" pitchFamily="2" charset="0"/>
                <a:ea typeface="Calibri" panose="020F0502020204030204" pitchFamily="34" charset="0"/>
                <a:cs typeface="Times New Roman" panose="02020603050405020304" pitchFamily="18" charset="0"/>
              </a:rPr>
              <a:t>                                            HOUSA000002292061   1949-02-17 </a:t>
            </a:r>
            <a:endParaRPr lang="en-US" sz="1200" dirty="0">
              <a:effectLst/>
              <a:latin typeface="Courier"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471E4ED-31A2-194F-A44E-EE15FB5BC2D7}"/>
              </a:ext>
            </a:extLst>
          </p:cNvPr>
          <p:cNvPicPr>
            <a:picLocks noChangeAspect="1"/>
          </p:cNvPicPr>
          <p:nvPr/>
        </p:nvPicPr>
        <p:blipFill>
          <a:blip r:embed="rId2"/>
          <a:stretch>
            <a:fillRect/>
          </a:stretch>
        </p:blipFill>
        <p:spPr>
          <a:xfrm>
            <a:off x="53797" y="5447081"/>
            <a:ext cx="1638300" cy="1143000"/>
          </a:xfrm>
          <a:prstGeom prst="rect">
            <a:avLst/>
          </a:prstGeom>
        </p:spPr>
      </p:pic>
      <p:graphicFrame>
        <p:nvGraphicFramePr>
          <p:cNvPr id="5" name="Table 4">
            <a:extLst>
              <a:ext uri="{FF2B5EF4-FFF2-40B4-BE49-F238E27FC236}">
                <a16:creationId xmlns:a16="http://schemas.microsoft.com/office/drawing/2014/main" id="{1C64BA2D-AA6F-FE43-B169-4FCD525F95DE}"/>
              </a:ext>
            </a:extLst>
          </p:cNvPr>
          <p:cNvGraphicFramePr>
            <a:graphicFrameLocks noGrp="1"/>
          </p:cNvGraphicFramePr>
          <p:nvPr>
            <p:extLst>
              <p:ext uri="{D42A27DB-BD31-4B8C-83A1-F6EECF244321}">
                <p14:modId xmlns:p14="http://schemas.microsoft.com/office/powerpoint/2010/main" val="4246760558"/>
              </p:ext>
            </p:extLst>
          </p:nvPr>
        </p:nvGraphicFramePr>
        <p:xfrm>
          <a:off x="43892" y="906407"/>
          <a:ext cx="1463040" cy="1383252"/>
        </p:xfrm>
        <a:graphic>
          <a:graphicData uri="http://schemas.openxmlformats.org/drawingml/2006/table">
            <a:tbl>
              <a:tblPr firstRow="1" bandRow="1">
                <a:tableStyleId>{2D5ABB26-0587-4C30-8999-92F81FD0307C}</a:tableStyleId>
              </a:tblPr>
              <a:tblGrid>
                <a:gridCol w="631261">
                  <a:extLst>
                    <a:ext uri="{9D8B030D-6E8A-4147-A177-3AD203B41FA5}">
                      <a16:colId xmlns:a16="http://schemas.microsoft.com/office/drawing/2014/main" val="326947279"/>
                    </a:ext>
                  </a:extLst>
                </a:gridCol>
                <a:gridCol w="831779">
                  <a:extLst>
                    <a:ext uri="{9D8B030D-6E8A-4147-A177-3AD203B41FA5}">
                      <a16:colId xmlns:a16="http://schemas.microsoft.com/office/drawing/2014/main" val="1984390413"/>
                    </a:ext>
                  </a:extLst>
                </a:gridCol>
              </a:tblGrid>
              <a:tr h="345813">
                <a:tc>
                  <a:txBody>
                    <a:bodyPr/>
                    <a:lstStyle/>
                    <a:p>
                      <a:r>
                        <a:rPr lang="en-US" sz="1600" b="1" dirty="0" err="1"/>
                        <a:t>f</a:t>
                      </a:r>
                      <a:r>
                        <a:rPr lang="en-US" sz="1600" b="1" baseline="-25000" dirty="0" err="1"/>
                        <a:t>P</a:t>
                      </a:r>
                      <a:endParaRPr lang="en-US" sz="1600" b="1" baseline="-25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en-US" sz="1600" b="1" dirty="0">
                          <a:solidFill>
                            <a:srgbClr val="FF0000"/>
                          </a:solidFill>
                        </a:rPr>
                        <a:t>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94847912"/>
                  </a:ext>
                </a:extLst>
              </a:tr>
              <a:tr h="345813">
                <a:tc>
                  <a:txBody>
                    <a:bodyPr/>
                    <a:lstStyle/>
                    <a:p>
                      <a:r>
                        <a:rPr lang="en-US" sz="1600" b="1" dirty="0" err="1"/>
                        <a:t>f</a:t>
                      </a:r>
                      <a:r>
                        <a:rPr lang="en-US" sz="1600" b="1" baseline="-25000" dirty="0" err="1"/>
                        <a:t>G</a:t>
                      </a:r>
                      <a:endParaRPr lang="en-US" sz="1600" b="1" baseline="-25000" dirty="0"/>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-3.3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41312426"/>
                  </a:ext>
                </a:extLst>
              </a:tr>
              <a:tr h="345813">
                <a:tc>
                  <a:txBody>
                    <a:bodyPr/>
                    <a:lstStyle/>
                    <a:p>
                      <a:r>
                        <a:rPr lang="en-US" sz="1600" b="1" dirty="0"/>
                        <a:t>NM$</a:t>
                      </a:r>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-567</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67674852"/>
                  </a:ext>
                </a:extLst>
              </a:tr>
              <a:tr h="345813">
                <a:tc>
                  <a:txBody>
                    <a:bodyPr/>
                    <a:lstStyle/>
                    <a:p>
                      <a:r>
                        <a:rPr lang="en-US" sz="1600" b="1" dirty="0"/>
                        <a:t>TPI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rPr>
                        <a:t>843</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3372908"/>
                  </a:ext>
                </a:extLst>
              </a:tr>
            </a:tbl>
          </a:graphicData>
        </a:graphic>
      </p:graphicFrame>
    </p:spTree>
    <p:extLst>
      <p:ext uri="{BB962C8B-B14F-4D97-AF65-F5344CB8AC3E}">
        <p14:creationId xmlns:p14="http://schemas.microsoft.com/office/powerpoint/2010/main" val="2234749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B3E2-CC1F-E445-BAF3-4D8A71B5C4CA}"/>
              </a:ext>
            </a:extLst>
          </p:cNvPr>
          <p:cNvSpPr>
            <a:spLocks noGrp="1"/>
          </p:cNvSpPr>
          <p:nvPr>
            <p:ph type="title"/>
          </p:nvPr>
        </p:nvSpPr>
        <p:spPr>
          <a:xfrm>
            <a:off x="487680" y="121920"/>
            <a:ext cx="11216640" cy="639763"/>
          </a:xfrm>
        </p:spPr>
        <p:txBody>
          <a:bodyPr/>
          <a:lstStyle/>
          <a:p>
            <a:r>
              <a:rPr lang="en-US" dirty="0"/>
              <a:t>MARA-THON BW MARSHALL-ET (007HO05375)</a:t>
            </a:r>
          </a:p>
        </p:txBody>
      </p:sp>
      <p:sp>
        <p:nvSpPr>
          <p:cNvPr id="3" name="Rectangle 2">
            <a:extLst>
              <a:ext uri="{FF2B5EF4-FFF2-40B4-BE49-F238E27FC236}">
                <a16:creationId xmlns:a16="http://schemas.microsoft.com/office/drawing/2014/main" id="{841B5F1C-DA0E-A745-AF14-3B42CF16B0C7}"/>
              </a:ext>
            </a:extLst>
          </p:cNvPr>
          <p:cNvSpPr/>
          <p:nvPr/>
        </p:nvSpPr>
        <p:spPr>
          <a:xfrm>
            <a:off x="487680" y="856357"/>
            <a:ext cx="11216640" cy="6001643"/>
          </a:xfrm>
          <a:prstGeom prst="rect">
            <a:avLst/>
          </a:prstGeom>
        </p:spPr>
        <p:txBody>
          <a:bodyPr wrap="square">
            <a:spAutoFit/>
          </a:bodyPr>
          <a:lstStyle/>
          <a:p>
            <a:r>
              <a:rPr lang="en-US" sz="1200" b="1" dirty="0">
                <a:latin typeface="Courier" pitchFamily="2" charset="0"/>
                <a:ea typeface="Calibri" panose="020F0502020204030204" pitchFamily="34" charset="0"/>
                <a:cs typeface="Times New Roman" panose="02020603050405020304" pitchFamily="18" charset="0"/>
              </a:rPr>
              <a:t> 				</a:t>
            </a:r>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FFFF00"/>
                </a:highlight>
                <a:latin typeface="Courier" pitchFamily="2" charset="0"/>
              </a:rPr>
              <a:t>HOUSA000001556373   1968-11-19  GLENDELL ARLINDA CHIEF          4  778k</a:t>
            </a:r>
          </a:p>
          <a:p>
            <a:r>
              <a:rPr lang="en-US" sz="1200" dirty="0">
                <a:latin typeface="Courier" pitchFamily="2" charset="0"/>
              </a:rPr>
              <a:t>                                 HOUSA000001697572              1975-11-20  ARLINDA ROTATE                  4  778k</a:t>
            </a:r>
          </a:p>
          <a:p>
            <a:r>
              <a:rPr lang="en-US" sz="1200" dirty="0">
                <a:latin typeface="Courier" pitchFamily="2" charset="0"/>
              </a:rPr>
              <a:t>                                            HOUSA000007370146   1969-08-14                                         </a:t>
            </a:r>
          </a:p>
          <a:p>
            <a:r>
              <a:rPr lang="en-US" sz="1200" dirty="0">
                <a:latin typeface="Courier" pitchFamily="2" charset="0"/>
              </a:rPr>
              <a:t>                      HOUSA000001879149                         1982-03-06  ARLINDA MELWOOD-ET              4  778k</a:t>
            </a:r>
          </a:p>
          <a:p>
            <a:r>
              <a:rPr lang="en-US" sz="1200" dirty="0">
                <a:latin typeface="Courier" pitchFamily="2" charset="0"/>
              </a:rPr>
              <a:t>                                            HOUSA000001531866   1968-01-27  PACLAMAR COMBINATION                   </a:t>
            </a:r>
          </a:p>
          <a:p>
            <a:r>
              <a:rPr lang="en-US" sz="1200" dirty="0">
                <a:latin typeface="Courier" pitchFamily="2" charset="0"/>
              </a:rPr>
              <a:t>                                 HOUSA000009311697              1976-12-10  ARLINDA COMBI MELODY                   </a:t>
            </a:r>
          </a:p>
          <a:p>
            <a:r>
              <a:rPr lang="en-US" sz="1200" dirty="0">
                <a:latin typeface="Courier" pitchFamily="2" charset="0"/>
              </a:rPr>
              <a:t>                                            HOUSA000008155956   1972-05-04  ARLINDA CARLIN MELODY                  </a:t>
            </a:r>
          </a:p>
          <a:p>
            <a:r>
              <a:rPr lang="en-US" sz="1200" dirty="0">
                <a:latin typeface="Courier" pitchFamily="2" charset="0"/>
              </a:rPr>
              <a:t>           HOUSA000002103297                                    1989-05-19  MAIZEFIELD BELLWOOD-ET          1   58k</a:t>
            </a:r>
          </a:p>
          <a:p>
            <a:r>
              <a:rPr lang="en-US" sz="1200" dirty="0">
                <a:latin typeface="Courier" pitchFamily="2" charset="0"/>
              </a:rPr>
              <a:t>                                            HOUSA000001441440   1963-01-20  PENSTATE IVANHOE STAR           1   58k</a:t>
            </a:r>
          </a:p>
          <a:p>
            <a:r>
              <a:rPr lang="en-US" sz="1200" dirty="0">
                <a:latin typeface="Courier" pitchFamily="2" charset="0"/>
              </a:rPr>
              <a:t>                                 </a:t>
            </a:r>
            <a:r>
              <a:rPr lang="en-US" sz="1200" dirty="0">
                <a:highlight>
                  <a:srgbClr val="00FF00"/>
                </a:highlight>
                <a:latin typeface="Courier" pitchFamily="2" charset="0"/>
              </a:rPr>
              <a:t>HOUSA000001667366              1974-05-16  CARLIN-M IVANHOE BELL           4  778k</a:t>
            </a:r>
          </a:p>
          <a:p>
            <a:r>
              <a:rPr lang="en-US" sz="1200" dirty="0">
                <a:latin typeface="Courier" pitchFamily="2" charset="0"/>
              </a:rPr>
              <a:t>                                            HOUSA000007832117   1970-10-18  B &amp; W HEILO CREAMELLE                  </a:t>
            </a:r>
          </a:p>
          <a:p>
            <a:r>
              <a:rPr lang="en-US" sz="1200" dirty="0">
                <a:latin typeface="Courier" pitchFamily="2" charset="0"/>
              </a:rPr>
              <a:t>                      HOUSA000012052401                         1984-10-13  BREN-WAY BELL BETSY                    </a:t>
            </a:r>
          </a:p>
          <a:p>
            <a:r>
              <a:rPr lang="en-US" sz="1200" dirty="0">
                <a:latin typeface="Courier" pitchFamily="2" charset="0"/>
              </a:rPr>
              <a:t>                                            HOUSA000001626813   1972-08-06  MARSHFIELD ELEVATION TONY       1   58k</a:t>
            </a:r>
          </a:p>
          <a:p>
            <a:r>
              <a:rPr lang="en-US" sz="1200" dirty="0">
                <a:latin typeface="Courier" pitchFamily="2" charset="0"/>
              </a:rPr>
              <a:t>                                 HOUSA000011302033              1982-09-15  BREN-WAY TONY BESSIE                   </a:t>
            </a:r>
          </a:p>
          <a:p>
            <a:r>
              <a:rPr lang="en-US" sz="1200" dirty="0">
                <a:latin typeface="Courier" pitchFamily="2" charset="0"/>
              </a:rPr>
              <a:t>                                            HOUSA000010533152   1980-07-01                                         </a:t>
            </a:r>
          </a:p>
          <a:p>
            <a:r>
              <a:rPr lang="en-US" sz="1200" dirty="0">
                <a:latin typeface="Courier" pitchFamily="2" charset="0"/>
              </a:rPr>
              <a:t>HOUSA000002290977                                               1995-03-24  MARA-THON BW MARSHALL-ET        4  778k</a:t>
            </a:r>
          </a:p>
          <a:p>
            <a:r>
              <a:rPr lang="en-US" sz="1200" dirty="0">
                <a:latin typeface="Courier" pitchFamily="2" charset="0"/>
              </a:rPr>
              <a:t>                                            HOUSA000001441440   1963-01-20  PENSTATE IVANHOE STAR           1   58k</a:t>
            </a:r>
          </a:p>
          <a:p>
            <a:r>
              <a:rPr lang="en-US" sz="1200" dirty="0">
                <a:latin typeface="Courier" pitchFamily="2" charset="0"/>
              </a:rPr>
              <a:t>                                 </a:t>
            </a:r>
            <a:r>
              <a:rPr lang="en-US" sz="1200" dirty="0">
                <a:highlight>
                  <a:srgbClr val="00FF00"/>
                </a:highlight>
                <a:latin typeface="Courier" pitchFamily="2" charset="0"/>
              </a:rPr>
              <a:t>HOUSA000001667366              1974-05-16  CARLIN-M IVANHOE BELL           4  778k</a:t>
            </a:r>
          </a:p>
          <a:p>
            <a:r>
              <a:rPr lang="en-US" sz="1200" dirty="0">
                <a:latin typeface="Courier" pitchFamily="2" charset="0"/>
              </a:rPr>
              <a:t>                                            HOUSA000007832117   1970-10-18  B &amp; W HEILO CREAMELLE                  </a:t>
            </a:r>
          </a:p>
          <a:p>
            <a:r>
              <a:rPr lang="en-US" sz="1200" dirty="0">
                <a:latin typeface="Courier" pitchFamily="2" charset="0"/>
              </a:rPr>
              <a:t>                      HOUSA000001912270                         1983-01-25  EMPRISE BELL ELTON              4  778k</a:t>
            </a:r>
          </a:p>
          <a:p>
            <a:r>
              <a:rPr lang="en-US" sz="1200" dirty="0">
                <a:latin typeface="Courier" pitchFamily="2" charset="0"/>
              </a:rPr>
              <a:t>                                            </a:t>
            </a:r>
            <a:r>
              <a:rPr lang="en-US" sz="1200" dirty="0">
                <a:highlight>
                  <a:srgbClr val="FFFF00"/>
                </a:highlight>
                <a:latin typeface="Courier" pitchFamily="2" charset="0"/>
              </a:rPr>
              <a:t>HOUSA000001556373   1968-11-19  GLENDELL ARLINDA CHIEF          4  778k</a:t>
            </a:r>
          </a:p>
          <a:p>
            <a:r>
              <a:rPr lang="en-US" sz="1200" dirty="0">
                <a:latin typeface="Courier" pitchFamily="2" charset="0"/>
              </a:rPr>
              <a:t>                                 HOUSA000010248397              1979-06-02  MONARCHIAL GLENDELL EFFIE              </a:t>
            </a:r>
          </a:p>
          <a:p>
            <a:r>
              <a:rPr lang="en-US" sz="1200" dirty="0">
                <a:latin typeface="Courier" pitchFamily="2" charset="0"/>
              </a:rPr>
              <a:t>                                            HOUSA000008786528   1974-07-23                                         </a:t>
            </a:r>
          </a:p>
          <a:p>
            <a:r>
              <a:rPr lang="en-US" sz="1200" dirty="0">
                <a:latin typeface="Courier" pitchFamily="2" charset="0"/>
              </a:rPr>
              <a:t>           HOUSA000014840387                                    1990-05-02  MORGAN-VALLEY ELTON MARA               </a:t>
            </a:r>
          </a:p>
          <a:p>
            <a:r>
              <a:rPr lang="en-US" sz="1200" dirty="0">
                <a:latin typeface="Courier" pitchFamily="2" charset="0"/>
              </a:rPr>
              <a:t>                                            HOUSA000001650414   1973-06-28  S-W-D VALIANT                   4  778k</a:t>
            </a:r>
          </a:p>
          <a:p>
            <a:r>
              <a:rPr lang="en-US" sz="1200" dirty="0">
                <a:latin typeface="Courier" pitchFamily="2" charset="0"/>
              </a:rPr>
              <a:t>                                 HOUSA000001818972              1980-02-02  MEL-EST VALIANT IROS MELVIN     1   58k</a:t>
            </a:r>
          </a:p>
          <a:p>
            <a:r>
              <a:rPr lang="en-US" sz="1200" dirty="0">
                <a:latin typeface="Courier" pitchFamily="2" charset="0"/>
              </a:rPr>
              <a:t>                                            HOUSA000008560247   1973-11-02  MEL-EST ELEVATION IROSE ROSITA         </a:t>
            </a:r>
          </a:p>
          <a:p>
            <a:r>
              <a:rPr lang="en-US" sz="1200" dirty="0">
                <a:latin typeface="Courier" pitchFamily="2" charset="0"/>
              </a:rPr>
              <a:t>                      HOUSA000012936456                         1986-05-26  MORGAN-VALLEY MARCIS MARY              </a:t>
            </a:r>
          </a:p>
          <a:p>
            <a:r>
              <a:rPr lang="en-US" sz="1200" dirty="0">
                <a:latin typeface="Courier" pitchFamily="2" charset="0"/>
              </a:rPr>
              <a:t>                                            HOUSA000001682467   1975-01-22  WAGNERSCREST IVANHOE ASTRONAUT  1   58k</a:t>
            </a:r>
          </a:p>
          <a:p>
            <a:r>
              <a:rPr lang="en-US" sz="1200" dirty="0">
                <a:latin typeface="Courier" pitchFamily="2" charset="0"/>
              </a:rPr>
              <a:t>                                 HOUSA000011021502              1982-03-01                                         </a:t>
            </a:r>
          </a:p>
          <a:p>
            <a:r>
              <a:rPr lang="en-US" sz="1200" dirty="0">
                <a:latin typeface="Courier" pitchFamily="2" charset="0"/>
              </a:rPr>
              <a:t>                                            HOUSA000008510667   1973-08-09</a:t>
            </a:r>
          </a:p>
        </p:txBody>
      </p:sp>
      <p:graphicFrame>
        <p:nvGraphicFramePr>
          <p:cNvPr id="6" name="Table 5">
            <a:extLst>
              <a:ext uri="{FF2B5EF4-FFF2-40B4-BE49-F238E27FC236}">
                <a16:creationId xmlns:a16="http://schemas.microsoft.com/office/drawing/2014/main" id="{BC25B674-7D24-CF4F-9D72-9BC8333CBFFF}"/>
              </a:ext>
            </a:extLst>
          </p:cNvPr>
          <p:cNvGraphicFramePr>
            <a:graphicFrameLocks noGrp="1"/>
          </p:cNvGraphicFramePr>
          <p:nvPr>
            <p:extLst>
              <p:ext uri="{D42A27DB-BD31-4B8C-83A1-F6EECF244321}">
                <p14:modId xmlns:p14="http://schemas.microsoft.com/office/powerpoint/2010/main" val="2215405812"/>
              </p:ext>
            </p:extLst>
          </p:nvPr>
        </p:nvGraphicFramePr>
        <p:xfrm>
          <a:off x="43892" y="906407"/>
          <a:ext cx="1463040" cy="1383252"/>
        </p:xfrm>
        <a:graphic>
          <a:graphicData uri="http://schemas.openxmlformats.org/drawingml/2006/table">
            <a:tbl>
              <a:tblPr firstRow="1" bandRow="1">
                <a:tableStyleId>{2D5ABB26-0587-4C30-8999-92F81FD0307C}</a:tableStyleId>
              </a:tblPr>
              <a:tblGrid>
                <a:gridCol w="631261">
                  <a:extLst>
                    <a:ext uri="{9D8B030D-6E8A-4147-A177-3AD203B41FA5}">
                      <a16:colId xmlns:a16="http://schemas.microsoft.com/office/drawing/2014/main" val="326947279"/>
                    </a:ext>
                  </a:extLst>
                </a:gridCol>
                <a:gridCol w="831779">
                  <a:extLst>
                    <a:ext uri="{9D8B030D-6E8A-4147-A177-3AD203B41FA5}">
                      <a16:colId xmlns:a16="http://schemas.microsoft.com/office/drawing/2014/main" val="1984390413"/>
                    </a:ext>
                  </a:extLst>
                </a:gridCol>
              </a:tblGrid>
              <a:tr h="345813">
                <a:tc>
                  <a:txBody>
                    <a:bodyPr/>
                    <a:lstStyle/>
                    <a:p>
                      <a:r>
                        <a:rPr lang="en-US" sz="1600" b="1" dirty="0" err="1"/>
                        <a:t>f</a:t>
                      </a:r>
                      <a:r>
                        <a:rPr lang="en-US" sz="1600" b="1" baseline="-25000" dirty="0" err="1"/>
                        <a:t>P</a:t>
                      </a:r>
                      <a:endParaRPr lang="en-US" sz="1600" b="1" baseline="-25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en-US" sz="1600" b="1" dirty="0">
                          <a:solidFill>
                            <a:srgbClr val="FF0000"/>
                          </a:solidFill>
                        </a:rPr>
                        <a:t>5.8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94847912"/>
                  </a:ext>
                </a:extLst>
              </a:tr>
              <a:tr h="345813">
                <a:tc>
                  <a:txBody>
                    <a:bodyPr/>
                    <a:lstStyle/>
                    <a:p>
                      <a:r>
                        <a:rPr lang="en-US" sz="1600" b="1" dirty="0" err="1"/>
                        <a:t>f</a:t>
                      </a:r>
                      <a:r>
                        <a:rPr lang="en-US" sz="1600" b="1" baseline="-25000" dirty="0" err="1"/>
                        <a:t>G</a:t>
                      </a:r>
                      <a:endParaRPr lang="en-US" sz="1600" b="1" baseline="-25000" dirty="0"/>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8.9</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41312426"/>
                  </a:ext>
                </a:extLst>
              </a:tr>
              <a:tr h="345813">
                <a:tc>
                  <a:txBody>
                    <a:bodyPr/>
                    <a:lstStyle/>
                    <a:p>
                      <a:r>
                        <a:rPr lang="en-US" sz="1600" b="1" dirty="0"/>
                        <a:t>NM$</a:t>
                      </a:r>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-78</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67674852"/>
                  </a:ext>
                </a:extLst>
              </a:tr>
              <a:tr h="345813">
                <a:tc>
                  <a:txBody>
                    <a:bodyPr/>
                    <a:lstStyle/>
                    <a:p>
                      <a:r>
                        <a:rPr lang="en-US" sz="1600" b="1" dirty="0"/>
                        <a:t>TPI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rPr>
                        <a:t>1548</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3372908"/>
                  </a:ext>
                </a:extLst>
              </a:tr>
            </a:tbl>
          </a:graphicData>
        </a:graphic>
      </p:graphicFrame>
    </p:spTree>
    <p:extLst>
      <p:ext uri="{BB962C8B-B14F-4D97-AF65-F5344CB8AC3E}">
        <p14:creationId xmlns:p14="http://schemas.microsoft.com/office/powerpoint/2010/main" val="2208058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B3E2-CC1F-E445-BAF3-4D8A71B5C4CA}"/>
              </a:ext>
            </a:extLst>
          </p:cNvPr>
          <p:cNvSpPr>
            <a:spLocks noGrp="1"/>
          </p:cNvSpPr>
          <p:nvPr>
            <p:ph type="title"/>
          </p:nvPr>
        </p:nvSpPr>
        <p:spPr>
          <a:xfrm>
            <a:off x="487680" y="121920"/>
            <a:ext cx="11216640" cy="639763"/>
          </a:xfrm>
        </p:spPr>
        <p:txBody>
          <a:bodyPr/>
          <a:lstStyle/>
          <a:p>
            <a:r>
              <a:rPr lang="en-US" dirty="0"/>
              <a:t>PINE-TREE ACURA-ET (029HO18960)</a:t>
            </a:r>
          </a:p>
        </p:txBody>
      </p:sp>
      <p:sp>
        <p:nvSpPr>
          <p:cNvPr id="3" name="Rectangle 2">
            <a:extLst>
              <a:ext uri="{FF2B5EF4-FFF2-40B4-BE49-F238E27FC236}">
                <a16:creationId xmlns:a16="http://schemas.microsoft.com/office/drawing/2014/main" id="{841B5F1C-DA0E-A745-AF14-3B42CF16B0C7}"/>
              </a:ext>
            </a:extLst>
          </p:cNvPr>
          <p:cNvSpPr/>
          <p:nvPr/>
        </p:nvSpPr>
        <p:spPr>
          <a:xfrm>
            <a:off x="487680" y="856357"/>
            <a:ext cx="11216640" cy="6001643"/>
          </a:xfrm>
          <a:prstGeom prst="rect">
            <a:avLst/>
          </a:prstGeom>
        </p:spPr>
        <p:txBody>
          <a:bodyPr wrap="square">
            <a:spAutoFit/>
          </a:bodyPr>
          <a:lstStyle/>
          <a:p>
            <a:r>
              <a:rPr lang="en-US" sz="1200" dirty="0">
                <a:latin typeface="Courier" pitchFamily="2" charset="0"/>
                <a:ea typeface="Calibri" panose="020F0502020204030204" pitchFamily="34" charset="0"/>
                <a:cs typeface="Times New Roman" panose="02020603050405020304" pitchFamily="18" charset="0"/>
              </a:rPr>
              <a:t>				    HOUSA000139005002   2007-09-17  COYNE-FARMS DORCY-ET            1   58k</a:t>
            </a:r>
          </a:p>
          <a:p>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FFFF00"/>
                </a:highlight>
                <a:latin typeface="Courier" pitchFamily="2" charset="0"/>
                <a:ea typeface="Calibri" panose="020F0502020204030204" pitchFamily="34" charset="0"/>
                <a:cs typeface="Times New Roman" panose="02020603050405020304" pitchFamily="18" charset="0"/>
              </a:rPr>
              <a:t>HO840003006972816              2010-06-22  MOUNTFIELD SSI DCY MOGUL-ET     1   58k</a:t>
            </a:r>
            <a:endParaRPr lang="en-US" sz="1200" dirty="0">
              <a:latin typeface="Courier" pitchFamily="2" charset="0"/>
              <a:ea typeface="Calibri" panose="020F0502020204030204" pitchFamily="34" charset="0"/>
              <a:cs typeface="Times New Roman" panose="02020603050405020304" pitchFamily="18" charset="0"/>
            </a:endParaRPr>
          </a:p>
          <a:p>
            <a:r>
              <a:rPr lang="en-US" sz="1200" dirty="0">
                <a:latin typeface="Courier" pitchFamily="2" charset="0"/>
                <a:ea typeface="Calibri" panose="020F0502020204030204" pitchFamily="34" charset="0"/>
                <a:cs typeface="Times New Roman" panose="02020603050405020304" pitchFamily="18" charset="0"/>
              </a:rPr>
              <a:t>                                            HOUSA000062784081   2006-04-23  MOUNTFIELD MARSH MAXINE-ET      1   58k</a:t>
            </a:r>
          </a:p>
          <a:p>
            <a:r>
              <a:rPr lang="en-US" sz="1200" dirty="0">
                <a:latin typeface="Courier" pitchFamily="2" charset="0"/>
                <a:ea typeface="Calibri" panose="020F0502020204030204" pitchFamily="34" charset="0"/>
                <a:cs typeface="Times New Roman" panose="02020603050405020304" pitchFamily="18" charset="0"/>
              </a:rPr>
              <a:t>                      HOUSA000072254526                         2013-01-05  WOODCREST MOGUL YODER-ET        8   77k</a:t>
            </a:r>
          </a:p>
          <a:p>
            <a:r>
              <a:rPr lang="en-US" sz="1200" dirty="0">
                <a:latin typeface="Courier" pitchFamily="2" charset="0"/>
                <a:ea typeface="Calibri" panose="020F0502020204030204" pitchFamily="34" charset="0"/>
                <a:cs typeface="Times New Roman" panose="02020603050405020304" pitchFamily="18" charset="0"/>
              </a:rPr>
              <a:t>                                            HOUSA000060597003   2003-03-03  ENSENADA TABOO PLANET-ET        4  778k</a:t>
            </a:r>
          </a:p>
          <a:p>
            <a:r>
              <a:rPr lang="en-US" sz="1200" dirty="0">
                <a:latin typeface="Courier" pitchFamily="2" charset="0"/>
                <a:ea typeface="Calibri" panose="020F0502020204030204" pitchFamily="34" charset="0"/>
                <a:cs typeface="Times New Roman" panose="02020603050405020304" pitchFamily="18" charset="0"/>
              </a:rPr>
              <a:t>                                 HO840003008363689              2011-03-21  WOODCREST PLANET YAKARA-ET      3    3k</a:t>
            </a:r>
          </a:p>
          <a:p>
            <a:r>
              <a:rPr lang="en-US" sz="1200" dirty="0">
                <a:latin typeface="Courier" pitchFamily="2" charset="0"/>
                <a:ea typeface="Calibri" panose="020F0502020204030204" pitchFamily="34" charset="0"/>
                <a:cs typeface="Times New Roman" panose="02020603050405020304" pitchFamily="18" charset="0"/>
              </a:rPr>
              <a:t>                                            HOUSA000066893887   2009-05-18  COYNE-FARMS BKEYE YVONNE-ET     1   58k</a:t>
            </a:r>
          </a:p>
          <a:p>
            <a:r>
              <a:rPr lang="en-US" sz="1200" dirty="0">
                <a:latin typeface="Courier" pitchFamily="2" charset="0"/>
                <a:ea typeface="Calibri" panose="020F0502020204030204" pitchFamily="34" charset="0"/>
                <a:cs typeface="Times New Roman" panose="02020603050405020304" pitchFamily="18" charset="0"/>
              </a:rPr>
              <a:t>           HO840003128557482                                    2015-11-15  ABS ACHIEVER-ET                17  140k</a:t>
            </a:r>
          </a:p>
          <a:p>
            <a:r>
              <a:rPr lang="en-US" sz="1200" dirty="0">
                <a:latin typeface="Courier" pitchFamily="2" charset="0"/>
                <a:ea typeface="Calibri" panose="020F0502020204030204" pitchFamily="34" charset="0"/>
                <a:cs typeface="Times New Roman" panose="02020603050405020304" pitchFamily="18" charset="0"/>
              </a:rPr>
              <a:t>                                            HOUSA000060996956   2004-10-31  BADGER-BLUFF FANNY FREDDIE      1   58k</a:t>
            </a:r>
          </a:p>
          <a:p>
            <a:r>
              <a:rPr lang="en-US" sz="1200" dirty="0">
                <a:latin typeface="Courier" pitchFamily="2" charset="0"/>
                <a:ea typeface="Calibri" panose="020F0502020204030204" pitchFamily="34" charset="0"/>
                <a:cs typeface="Times New Roman" panose="02020603050405020304" pitchFamily="18" charset="0"/>
              </a:rPr>
              <a:t>                                 HONLD000543756297              2011-06-16  APINA ALTAEMBASSY-ET            2   58k</a:t>
            </a:r>
          </a:p>
          <a:p>
            <a:r>
              <a:rPr lang="en-US" sz="1200" dirty="0">
                <a:latin typeface="Courier" pitchFamily="2" charset="0"/>
                <a:ea typeface="Calibri" panose="020F0502020204030204" pitchFamily="34" charset="0"/>
                <a:cs typeface="Times New Roman" panose="02020603050405020304" pitchFamily="18" charset="0"/>
              </a:rPr>
              <a:t>                                            HOUSA000064969166   2008-12-01  STRAUSSDALE PLANET ELLA         1   58k</a:t>
            </a:r>
          </a:p>
          <a:p>
            <a:r>
              <a:rPr lang="en-US" sz="1200" dirty="0">
                <a:latin typeface="Courier" pitchFamily="2" charset="0"/>
                <a:ea typeface="Calibri" panose="020F0502020204030204" pitchFamily="34" charset="0"/>
                <a:cs typeface="Times New Roman" panose="02020603050405020304" pitchFamily="18" charset="0"/>
              </a:rPr>
              <a:t>                      HO840003013177242                         2013-09-30  COMPASS-TRT AMRC AE J925-ET     8   77k</a:t>
            </a:r>
          </a:p>
          <a:p>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200" dirty="0">
              <a:latin typeface="Courier" pitchFamily="2" charset="0"/>
              <a:ea typeface="Calibri" panose="020F0502020204030204" pitchFamily="34" charset="0"/>
              <a:cs typeface="Times New Roman" panose="02020603050405020304" pitchFamily="18" charset="0"/>
            </a:endParaRPr>
          </a:p>
          <a:p>
            <a:r>
              <a:rPr lang="en-US" sz="1200" dirty="0">
                <a:latin typeface="Courier" pitchFamily="2" charset="0"/>
                <a:ea typeface="Calibri" panose="020F0502020204030204" pitchFamily="34" charset="0"/>
                <a:cs typeface="Times New Roman" panose="02020603050405020304" pitchFamily="18" charset="0"/>
              </a:rPr>
              <a:t>                                 HOUSA000070640281              2011-07-26  SEAGULL-BAY MISS AMERICA-ET     2   58k</a:t>
            </a:r>
          </a:p>
          <a:p>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00FFFF"/>
                </a:highlight>
                <a:latin typeface="Courier" pitchFamily="2" charset="0"/>
                <a:ea typeface="Calibri" panose="020F0502020204030204" pitchFamily="34" charset="0"/>
                <a:cs typeface="Times New Roman" panose="02020603050405020304" pitchFamily="18" charset="0"/>
              </a:rPr>
              <a:t>HOUSA000066228178   2009-04-16  AMMON-PEACHEY SHAUNA-ET         1   58k</a:t>
            </a:r>
            <a:endParaRPr lang="en-US" sz="1200" dirty="0">
              <a:latin typeface="Courier" pitchFamily="2" charset="0"/>
              <a:ea typeface="Calibri" panose="020F0502020204030204" pitchFamily="34" charset="0"/>
              <a:cs typeface="Times New Roman" panose="02020603050405020304" pitchFamily="18" charset="0"/>
            </a:endParaRPr>
          </a:p>
          <a:p>
            <a:r>
              <a:rPr lang="en-US" sz="1200" dirty="0">
                <a:latin typeface="Courier" pitchFamily="2" charset="0"/>
                <a:ea typeface="Calibri" panose="020F0502020204030204" pitchFamily="34" charset="0"/>
                <a:cs typeface="Times New Roman" panose="02020603050405020304" pitchFamily="18" charset="0"/>
              </a:rPr>
              <a:t>HO840003142332520                                               2017-11-25  PINE-TREE ACURA-ET             17  140k</a:t>
            </a:r>
          </a:p>
          <a:p>
            <a:r>
              <a:rPr lang="en-US" sz="1200" dirty="0">
                <a:latin typeface="Courier" pitchFamily="2" charset="0"/>
                <a:ea typeface="Calibri" panose="020F0502020204030204" pitchFamily="34" charset="0"/>
                <a:cs typeface="Times New Roman" panose="02020603050405020304" pitchFamily="18" charset="0"/>
              </a:rPr>
              <a:t>                                            HOUSA000069398748   2010-06-30  MOUNTFIELD MSY MAURICE-ET       2   58k</a:t>
            </a:r>
          </a:p>
          <a:p>
            <a:r>
              <a:rPr lang="en-US" sz="1200" dirty="0">
                <a:latin typeface="Courier" pitchFamily="2" charset="0"/>
                <a:ea typeface="Calibri" panose="020F0502020204030204" pitchFamily="34" charset="0"/>
                <a:cs typeface="Times New Roman" panose="02020603050405020304" pitchFamily="18" charset="0"/>
              </a:rPr>
              <a:t>                                 HO840003009554583              2012-05-22  S-S-I MAURICE PARTYROCK-ET      2   58k</a:t>
            </a:r>
          </a:p>
          <a:p>
            <a:r>
              <a:rPr lang="en-US" sz="1200" dirty="0">
                <a:latin typeface="Courier" pitchFamily="2" charset="0"/>
                <a:ea typeface="Calibri" panose="020F0502020204030204" pitchFamily="34" charset="0"/>
                <a:cs typeface="Times New Roman" panose="02020603050405020304" pitchFamily="18" charset="0"/>
              </a:rPr>
              <a:t>                                            HO840003006972817   2010-06-22  JK-GOLD SSI DORCYPIE7042-ET     1   58k</a:t>
            </a:r>
          </a:p>
          <a:p>
            <a:r>
              <a:rPr lang="en-US" sz="1200" dirty="0">
                <a:latin typeface="Courier" pitchFamily="2" charset="0"/>
                <a:ea typeface="Calibri" panose="020F0502020204030204" pitchFamily="34" charset="0"/>
                <a:cs typeface="Times New Roman" panose="02020603050405020304" pitchFamily="18" charset="0"/>
              </a:rPr>
              <a:t>                      HO840003014334961                         2014-01-01  S-S-I PARTYROCK PROFIT-ET       8   77k</a:t>
            </a:r>
          </a:p>
          <a:p>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FFFF00"/>
                </a:highlight>
                <a:latin typeface="Courier" pitchFamily="2" charset="0"/>
                <a:ea typeface="Calibri" panose="020F0502020204030204" pitchFamily="34" charset="0"/>
                <a:cs typeface="Times New Roman" panose="02020603050405020304" pitchFamily="18" charset="0"/>
              </a:rPr>
              <a:t>HO840003006972816   2010-06-22  MOUNTFIELD SSI DCY MOGUL-ET     1   58k</a:t>
            </a:r>
            <a:endParaRPr lang="en-US" sz="1200" dirty="0">
              <a:latin typeface="Courier" pitchFamily="2" charset="0"/>
              <a:ea typeface="Calibri" panose="020F0502020204030204" pitchFamily="34" charset="0"/>
              <a:cs typeface="Times New Roman" panose="02020603050405020304" pitchFamily="18" charset="0"/>
            </a:endParaRPr>
          </a:p>
          <a:p>
            <a:r>
              <a:rPr lang="en-US" sz="1200" dirty="0">
                <a:latin typeface="Courier" pitchFamily="2" charset="0"/>
                <a:ea typeface="Calibri" panose="020F0502020204030204" pitchFamily="34" charset="0"/>
                <a:cs typeface="Times New Roman" panose="02020603050405020304" pitchFamily="18" charset="0"/>
              </a:rPr>
              <a:t>                                 HO840003009554577              2012-05-17  S-S-I MOGUL MAHO 8054-ET        7    9k</a:t>
            </a:r>
          </a:p>
          <a:p>
            <a:r>
              <a:rPr lang="en-US" sz="1200" dirty="0">
                <a:latin typeface="Courier" pitchFamily="2" charset="0"/>
                <a:ea typeface="Calibri" panose="020F0502020204030204" pitchFamily="34" charset="0"/>
                <a:cs typeface="Times New Roman" panose="02020603050405020304" pitchFamily="18" charset="0"/>
              </a:rPr>
              <a:t>                                            HO840003004672693   2010-08-26  S-S-I ROBUST MAHO 7083-ET       2   58k</a:t>
            </a:r>
          </a:p>
          <a:p>
            <a:r>
              <a:rPr lang="en-US" sz="1200" dirty="0">
                <a:latin typeface="Courier" pitchFamily="2" charset="0"/>
                <a:ea typeface="Calibri" panose="020F0502020204030204" pitchFamily="34" charset="0"/>
                <a:cs typeface="Times New Roman" panose="02020603050405020304" pitchFamily="18" charset="0"/>
              </a:rPr>
              <a:t>           HO840003132116871                                    2016-03-13  PINE-TREE 9882 PROF 7019-ET    20   19k</a:t>
            </a:r>
          </a:p>
          <a:p>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200" dirty="0">
              <a:latin typeface="Courier" pitchFamily="2" charset="0"/>
              <a:ea typeface="Calibri" panose="020F0502020204030204" pitchFamily="34" charset="0"/>
              <a:cs typeface="Times New Roman" panose="02020603050405020304" pitchFamily="18" charset="0"/>
            </a:endParaRPr>
          </a:p>
          <a:p>
            <a:r>
              <a:rPr lang="en-US" sz="1200" dirty="0">
                <a:latin typeface="Courier" pitchFamily="2" charset="0"/>
                <a:ea typeface="Calibri" panose="020F0502020204030204" pitchFamily="34" charset="0"/>
                <a:cs typeface="Times New Roman" panose="02020603050405020304" pitchFamily="18" charset="0"/>
              </a:rPr>
              <a:t>                                 HOUSA000069981349              2010-12-28  SEAGULL-BAY SUPERSIRE-ET        2   58k</a:t>
            </a:r>
          </a:p>
          <a:p>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00FFFF"/>
                </a:highlight>
                <a:latin typeface="Courier" pitchFamily="2" charset="0"/>
                <a:ea typeface="Calibri" panose="020F0502020204030204" pitchFamily="34" charset="0"/>
                <a:cs typeface="Times New Roman" panose="02020603050405020304" pitchFamily="18" charset="0"/>
              </a:rPr>
              <a:t>HOUSA000066228178   2009-04-16  AMMON-PEACHEY SHAUNA-ET         1   58k</a:t>
            </a:r>
            <a:endParaRPr lang="en-US" sz="1200" dirty="0">
              <a:latin typeface="Courier" pitchFamily="2" charset="0"/>
              <a:ea typeface="Calibri" panose="020F0502020204030204" pitchFamily="34" charset="0"/>
              <a:cs typeface="Times New Roman" panose="02020603050405020304" pitchFamily="18" charset="0"/>
            </a:endParaRPr>
          </a:p>
          <a:p>
            <a:r>
              <a:rPr lang="en-US" sz="1200" dirty="0">
                <a:latin typeface="Courier" pitchFamily="2" charset="0"/>
                <a:ea typeface="Calibri" panose="020F0502020204030204" pitchFamily="34" charset="0"/>
                <a:cs typeface="Times New Roman" panose="02020603050405020304" pitchFamily="18" charset="0"/>
              </a:rPr>
              <a:t>                      HO840003011890130                         2013-12-02  OCD SUPERSIRE 9882-ET          17  140k</a:t>
            </a:r>
          </a:p>
          <a:p>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200" dirty="0">
              <a:latin typeface="Courier" pitchFamily="2" charset="0"/>
              <a:ea typeface="Calibri" panose="020F0502020204030204" pitchFamily="34" charset="0"/>
              <a:cs typeface="Times New Roman" panose="02020603050405020304" pitchFamily="18" charset="0"/>
            </a:endParaRPr>
          </a:p>
          <a:p>
            <a:r>
              <a:rPr lang="en-US" sz="1200" dirty="0">
                <a:latin typeface="Courier" pitchFamily="2" charset="0"/>
                <a:ea typeface="Calibri" panose="020F0502020204030204" pitchFamily="34" charset="0"/>
                <a:cs typeface="Times New Roman" panose="02020603050405020304" pitchFamily="18" charset="0"/>
              </a:rPr>
              <a:t>                                 HO840003008315320              2011-03-08  OCD ROBUST SHIMMER-ET           2   58k</a:t>
            </a:r>
          </a:p>
          <a:p>
            <a:r>
              <a:rPr lang="en-US" sz="1200" dirty="0">
                <a:latin typeface="Courier" pitchFamily="2" charset="0"/>
                <a:ea typeface="Calibri" panose="020F0502020204030204" pitchFamily="34" charset="0"/>
                <a:cs typeface="Times New Roman" panose="02020603050405020304" pitchFamily="18" charset="0"/>
              </a:rPr>
              <a:t>                                            </a:t>
            </a:r>
            <a:r>
              <a:rPr lang="en-US" sz="1200" dirty="0">
                <a:highlight>
                  <a:srgbClr val="00FFFF"/>
                </a:highlight>
                <a:latin typeface="Courier" pitchFamily="2" charset="0"/>
                <a:ea typeface="Calibri" panose="020F0502020204030204" pitchFamily="34" charset="0"/>
                <a:cs typeface="Times New Roman" panose="02020603050405020304" pitchFamily="18" charset="0"/>
              </a:rPr>
              <a:t>HOUSA000066228180   2009-04-18  AMMON-PEACHEY SHANA-ET          1   58k</a:t>
            </a:r>
            <a:endParaRPr lang="en-US" sz="1200" dirty="0">
              <a:effectLst/>
              <a:latin typeface="Courier" pitchFamily="2"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ECD18CF-FB3A-A44B-A152-B95A28416C9B}"/>
              </a:ext>
            </a:extLst>
          </p:cNvPr>
          <p:cNvGraphicFramePr>
            <a:graphicFrameLocks noGrp="1"/>
          </p:cNvGraphicFramePr>
          <p:nvPr>
            <p:extLst>
              <p:ext uri="{D42A27DB-BD31-4B8C-83A1-F6EECF244321}">
                <p14:modId xmlns:p14="http://schemas.microsoft.com/office/powerpoint/2010/main" val="1125730689"/>
              </p:ext>
            </p:extLst>
          </p:nvPr>
        </p:nvGraphicFramePr>
        <p:xfrm>
          <a:off x="48453" y="903745"/>
          <a:ext cx="1463040" cy="1383252"/>
        </p:xfrm>
        <a:graphic>
          <a:graphicData uri="http://schemas.openxmlformats.org/drawingml/2006/table">
            <a:tbl>
              <a:tblPr firstRow="1" bandRow="1">
                <a:tableStyleId>{2D5ABB26-0587-4C30-8999-92F81FD0307C}</a:tableStyleId>
              </a:tblPr>
              <a:tblGrid>
                <a:gridCol w="631261">
                  <a:extLst>
                    <a:ext uri="{9D8B030D-6E8A-4147-A177-3AD203B41FA5}">
                      <a16:colId xmlns:a16="http://schemas.microsoft.com/office/drawing/2014/main" val="2448469817"/>
                    </a:ext>
                  </a:extLst>
                </a:gridCol>
                <a:gridCol w="831779">
                  <a:extLst>
                    <a:ext uri="{9D8B030D-6E8A-4147-A177-3AD203B41FA5}">
                      <a16:colId xmlns:a16="http://schemas.microsoft.com/office/drawing/2014/main" val="855774655"/>
                    </a:ext>
                  </a:extLst>
                </a:gridCol>
              </a:tblGrid>
              <a:tr h="345813">
                <a:tc>
                  <a:txBody>
                    <a:bodyPr/>
                    <a:lstStyle/>
                    <a:p>
                      <a:r>
                        <a:rPr lang="en-US" sz="1600" b="1" dirty="0" err="1"/>
                        <a:t>f</a:t>
                      </a:r>
                      <a:r>
                        <a:rPr lang="en-US" sz="1600" b="1" baseline="-25000" dirty="0" err="1"/>
                        <a:t>P</a:t>
                      </a:r>
                      <a:endParaRPr lang="en-US" sz="1600" b="1" baseline="-25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en-US" sz="1600" b="1" dirty="0">
                          <a:solidFill>
                            <a:srgbClr val="FF0000"/>
                          </a:solidFill>
                        </a:rPr>
                        <a:t>12.8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30529413"/>
                  </a:ext>
                </a:extLst>
              </a:tr>
              <a:tr h="345813">
                <a:tc>
                  <a:txBody>
                    <a:bodyPr/>
                    <a:lstStyle/>
                    <a:p>
                      <a:r>
                        <a:rPr lang="en-US" sz="1600" b="1" dirty="0" err="1"/>
                        <a:t>f</a:t>
                      </a:r>
                      <a:r>
                        <a:rPr lang="en-US" sz="1600" b="1" baseline="-25000" dirty="0" err="1"/>
                        <a:t>G</a:t>
                      </a:r>
                      <a:endParaRPr lang="en-US" sz="1600" b="1" baseline="-25000" dirty="0"/>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17.1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848964"/>
                  </a:ext>
                </a:extLst>
              </a:tr>
              <a:tr h="345813">
                <a:tc>
                  <a:txBody>
                    <a:bodyPr/>
                    <a:lstStyle/>
                    <a:p>
                      <a:r>
                        <a:rPr lang="en-US" sz="1600" b="1" dirty="0"/>
                        <a:t>NM$</a:t>
                      </a:r>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1,065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37554152"/>
                  </a:ext>
                </a:extLst>
              </a:tr>
              <a:tr h="345813">
                <a:tc>
                  <a:txBody>
                    <a:bodyPr/>
                    <a:lstStyle/>
                    <a:p>
                      <a:r>
                        <a:rPr lang="en-US" sz="1600" b="1" dirty="0"/>
                        <a:t>TPI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rPr>
                        <a:t>2,895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8884385"/>
                  </a:ext>
                </a:extLst>
              </a:tr>
            </a:tbl>
          </a:graphicData>
        </a:graphic>
      </p:graphicFrame>
    </p:spTree>
    <p:extLst>
      <p:ext uri="{BB962C8B-B14F-4D97-AF65-F5344CB8AC3E}">
        <p14:creationId xmlns:p14="http://schemas.microsoft.com/office/powerpoint/2010/main" val="3454087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C0E5-9518-4943-815C-F19A43654A1F}"/>
              </a:ext>
            </a:extLst>
          </p:cNvPr>
          <p:cNvSpPr>
            <a:spLocks noGrp="1"/>
          </p:cNvSpPr>
          <p:nvPr>
            <p:ph type="title"/>
          </p:nvPr>
        </p:nvSpPr>
        <p:spPr/>
        <p:txBody>
          <a:bodyPr/>
          <a:lstStyle/>
          <a:p>
            <a:r>
              <a:rPr lang="en-US" dirty="0"/>
              <a:t>Can we do anything about it?</a:t>
            </a:r>
          </a:p>
        </p:txBody>
      </p:sp>
    </p:spTree>
    <p:extLst>
      <p:ext uri="{BB962C8B-B14F-4D97-AF65-F5344CB8AC3E}">
        <p14:creationId xmlns:p14="http://schemas.microsoft.com/office/powerpoint/2010/main" val="3432884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F1762-86E4-C447-879D-A5D9ECC424B0}"/>
              </a:ext>
            </a:extLst>
          </p:cNvPr>
          <p:cNvSpPr>
            <a:spLocks noGrp="1"/>
          </p:cNvSpPr>
          <p:nvPr>
            <p:ph type="title"/>
          </p:nvPr>
        </p:nvSpPr>
        <p:spPr/>
        <p:txBody>
          <a:bodyPr/>
          <a:lstStyle/>
          <a:p>
            <a:r>
              <a:rPr lang="en-US" dirty="0"/>
              <a:t>Scientists are trying to understand what’s been lost</a:t>
            </a:r>
          </a:p>
        </p:txBody>
      </p:sp>
      <p:sp>
        <p:nvSpPr>
          <p:cNvPr id="4" name="Content Placeholder 3">
            <a:extLst>
              <a:ext uri="{FF2B5EF4-FFF2-40B4-BE49-F238E27FC236}">
                <a16:creationId xmlns:a16="http://schemas.microsoft.com/office/drawing/2014/main" id="{DD48AEBD-40C5-8F40-94E2-733BB7A6D3B9}"/>
              </a:ext>
            </a:extLst>
          </p:cNvPr>
          <p:cNvSpPr>
            <a:spLocks noGrp="1"/>
          </p:cNvSpPr>
          <p:nvPr>
            <p:ph sz="half" idx="1"/>
          </p:nvPr>
        </p:nvSpPr>
        <p:spPr/>
        <p:txBody>
          <a:bodyPr/>
          <a:lstStyle/>
          <a:p>
            <a:r>
              <a:rPr lang="en-US" dirty="0"/>
              <a:t>Almost all Y chromosomes in the Holstein bull population are from </a:t>
            </a:r>
            <a:r>
              <a:rPr lang="en-US" dirty="0">
                <a:solidFill>
                  <a:srgbClr val="FF0000"/>
                </a:solidFill>
              </a:rPr>
              <a:t>Elevation</a:t>
            </a:r>
            <a:r>
              <a:rPr lang="en-US" dirty="0"/>
              <a:t> and </a:t>
            </a:r>
            <a:r>
              <a:rPr lang="en-US" dirty="0">
                <a:solidFill>
                  <a:srgbClr val="FF0000"/>
                </a:solidFill>
              </a:rPr>
              <a:t>Chief</a:t>
            </a:r>
          </a:p>
          <a:p>
            <a:r>
              <a:rPr lang="en-US" dirty="0"/>
              <a:t>It’s unclear what might have been </a:t>
            </a:r>
            <a:r>
              <a:rPr lang="en-US" dirty="0">
                <a:solidFill>
                  <a:srgbClr val="FF0000"/>
                </a:solidFill>
              </a:rPr>
              <a:t>lost</a:t>
            </a:r>
            <a:r>
              <a:rPr lang="en-US" dirty="0"/>
              <a:t> along the way</a:t>
            </a:r>
          </a:p>
          <a:p>
            <a:r>
              <a:rPr lang="en-US" dirty="0"/>
              <a:t>A small genetic base may translate to a </a:t>
            </a:r>
            <a:r>
              <a:rPr lang="en-US" dirty="0">
                <a:solidFill>
                  <a:srgbClr val="FF0000"/>
                </a:solidFill>
              </a:rPr>
              <a:t>fragile</a:t>
            </a:r>
            <a:r>
              <a:rPr lang="en-US" dirty="0"/>
              <a:t> population that can’t respond well to changes</a:t>
            </a:r>
          </a:p>
        </p:txBody>
      </p:sp>
      <p:pic>
        <p:nvPicPr>
          <p:cNvPr id="7" name="Content Placeholder 6">
            <a:extLst>
              <a:ext uri="{FF2B5EF4-FFF2-40B4-BE49-F238E27FC236}">
                <a16:creationId xmlns:a16="http://schemas.microsoft.com/office/drawing/2014/main" id="{0D9BBAF8-9EFF-F348-A02B-E272AB550C1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744" t="11911" r="5214"/>
          <a:stretch/>
        </p:blipFill>
        <p:spPr>
          <a:xfrm>
            <a:off x="6199833" y="1188720"/>
            <a:ext cx="5686852" cy="3556190"/>
          </a:xfrm>
        </p:spPr>
      </p:pic>
      <p:sp>
        <p:nvSpPr>
          <p:cNvPr id="8" name="TextBox 7">
            <a:extLst>
              <a:ext uri="{FF2B5EF4-FFF2-40B4-BE49-F238E27FC236}">
                <a16:creationId xmlns:a16="http://schemas.microsoft.com/office/drawing/2014/main" id="{938861B1-DA7B-E648-A122-FF9EEE006224}"/>
              </a:ext>
            </a:extLst>
          </p:cNvPr>
          <p:cNvSpPr txBox="1"/>
          <p:nvPr/>
        </p:nvSpPr>
        <p:spPr>
          <a:xfrm>
            <a:off x="6199833" y="4833393"/>
            <a:ext cx="5087547" cy="338554"/>
          </a:xfrm>
          <a:prstGeom prst="rect">
            <a:avLst/>
          </a:prstGeom>
          <a:noFill/>
        </p:spPr>
        <p:txBody>
          <a:bodyPr wrap="none" rtlCol="0">
            <a:spAutoFit/>
          </a:bodyPr>
          <a:lstStyle/>
          <a:p>
            <a:r>
              <a:rPr lang="en-US" sz="1600" b="1" dirty="0"/>
              <a:t>Source:</a:t>
            </a:r>
            <a:r>
              <a:rPr lang="en-US" sz="1600" dirty="0"/>
              <a:t> O’Hagan (2019), </a:t>
            </a:r>
            <a:r>
              <a:rPr lang="en-US" sz="1600" i="1" dirty="0"/>
              <a:t>Scientific American</a:t>
            </a:r>
            <a:r>
              <a:rPr lang="en-US" sz="1600" dirty="0"/>
              <a:t>, 20 June 2019.</a:t>
            </a:r>
          </a:p>
        </p:txBody>
      </p:sp>
    </p:spTree>
    <p:extLst>
      <p:ext uri="{BB962C8B-B14F-4D97-AF65-F5344CB8AC3E}">
        <p14:creationId xmlns:p14="http://schemas.microsoft.com/office/powerpoint/2010/main" val="876082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5AAB0-43A9-144A-BF41-ACBDF0E519E6}"/>
              </a:ext>
            </a:extLst>
          </p:cNvPr>
          <p:cNvSpPr>
            <a:spLocks noGrp="1"/>
          </p:cNvSpPr>
          <p:nvPr>
            <p:ph type="title"/>
          </p:nvPr>
        </p:nvSpPr>
        <p:spPr/>
        <p:txBody>
          <a:bodyPr/>
          <a:lstStyle/>
          <a:p>
            <a:r>
              <a:rPr lang="en-US" dirty="0"/>
              <a:t>AI companies were trying to identify new bloodlines</a:t>
            </a:r>
          </a:p>
        </p:txBody>
      </p:sp>
      <p:pic>
        <p:nvPicPr>
          <p:cNvPr id="4" name="Picture 3">
            <a:extLst>
              <a:ext uri="{FF2B5EF4-FFF2-40B4-BE49-F238E27FC236}">
                <a16:creationId xmlns:a16="http://schemas.microsoft.com/office/drawing/2014/main" id="{6BF462FE-85D6-2346-A8A6-8545E352CD0A}"/>
              </a:ext>
            </a:extLst>
          </p:cNvPr>
          <p:cNvPicPr>
            <a:picLocks noChangeAspect="1"/>
          </p:cNvPicPr>
          <p:nvPr/>
        </p:nvPicPr>
        <p:blipFill>
          <a:blip r:embed="rId2"/>
          <a:stretch>
            <a:fillRect/>
          </a:stretch>
        </p:blipFill>
        <p:spPr>
          <a:xfrm>
            <a:off x="487680" y="1004570"/>
            <a:ext cx="10915756" cy="5350510"/>
          </a:xfrm>
          <a:prstGeom prst="rect">
            <a:avLst/>
          </a:prstGeom>
        </p:spPr>
      </p:pic>
      <p:sp>
        <p:nvSpPr>
          <p:cNvPr id="5" name="TextBox 4">
            <a:extLst>
              <a:ext uri="{FF2B5EF4-FFF2-40B4-BE49-F238E27FC236}">
                <a16:creationId xmlns:a16="http://schemas.microsoft.com/office/drawing/2014/main" id="{76A63F8F-7E05-EA4F-9174-E77D92D4FE5A}"/>
              </a:ext>
            </a:extLst>
          </p:cNvPr>
          <p:cNvSpPr txBox="1"/>
          <p:nvPr/>
        </p:nvSpPr>
        <p:spPr>
          <a:xfrm>
            <a:off x="489465" y="6271260"/>
            <a:ext cx="5606535" cy="338554"/>
          </a:xfrm>
          <a:prstGeom prst="rect">
            <a:avLst/>
          </a:prstGeom>
          <a:noFill/>
        </p:spPr>
        <p:txBody>
          <a:bodyPr wrap="none" rtlCol="0">
            <a:spAutoFit/>
          </a:bodyPr>
          <a:lstStyle/>
          <a:p>
            <a:r>
              <a:rPr lang="en-US" sz="1600" b="1" dirty="0"/>
              <a:t>Source:</a:t>
            </a:r>
            <a:r>
              <a:rPr lang="en-US" sz="1600" dirty="0"/>
              <a:t> </a:t>
            </a:r>
            <a:r>
              <a:rPr lang="en-US" sz="1600" dirty="0" err="1"/>
              <a:t>Miglior</a:t>
            </a:r>
            <a:r>
              <a:rPr lang="en-US" sz="1600" dirty="0"/>
              <a:t> and Beavers, </a:t>
            </a:r>
            <a:r>
              <a:rPr lang="en-US" sz="1600" i="1" dirty="0"/>
              <a:t>Progressive Dairyman</a:t>
            </a:r>
            <a:r>
              <a:rPr lang="en-US" sz="1600" dirty="0"/>
              <a:t>, 18 July 2014.</a:t>
            </a:r>
          </a:p>
        </p:txBody>
      </p:sp>
      <p:sp>
        <p:nvSpPr>
          <p:cNvPr id="6" name="Rectangle 5">
            <a:extLst>
              <a:ext uri="{FF2B5EF4-FFF2-40B4-BE49-F238E27FC236}">
                <a16:creationId xmlns:a16="http://schemas.microsoft.com/office/drawing/2014/main" id="{FA5F67AD-7FEF-9D4E-B0EA-48FCE548EC76}"/>
              </a:ext>
            </a:extLst>
          </p:cNvPr>
          <p:cNvSpPr/>
          <p:nvPr/>
        </p:nvSpPr>
        <p:spPr>
          <a:xfrm>
            <a:off x="7589520" y="3413760"/>
            <a:ext cx="2857500" cy="38862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C623E61-9C52-384F-98DB-B761DB37371D}"/>
              </a:ext>
            </a:extLst>
          </p:cNvPr>
          <p:cNvSpPr/>
          <p:nvPr/>
        </p:nvSpPr>
        <p:spPr>
          <a:xfrm>
            <a:off x="7589520" y="4198620"/>
            <a:ext cx="2857500" cy="38862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11774A-DBB7-B149-9181-C231530D8661}"/>
              </a:ext>
            </a:extLst>
          </p:cNvPr>
          <p:cNvSpPr/>
          <p:nvPr/>
        </p:nvSpPr>
        <p:spPr>
          <a:xfrm>
            <a:off x="7589520" y="5684520"/>
            <a:ext cx="2857500" cy="38862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7F50EE-5231-0A4B-8494-07C29C50AE10}"/>
              </a:ext>
            </a:extLst>
          </p:cNvPr>
          <p:cNvSpPr/>
          <p:nvPr/>
        </p:nvSpPr>
        <p:spPr>
          <a:xfrm>
            <a:off x="7589520" y="4992113"/>
            <a:ext cx="2857500" cy="38862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9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9F66-ADEF-224E-B577-BC13A0045C1D}"/>
              </a:ext>
            </a:extLst>
          </p:cNvPr>
          <p:cNvSpPr>
            <a:spLocks noGrp="1"/>
          </p:cNvSpPr>
          <p:nvPr>
            <p:ph type="title"/>
          </p:nvPr>
        </p:nvSpPr>
        <p:spPr/>
        <p:txBody>
          <a:bodyPr/>
          <a:lstStyle/>
          <a:p>
            <a:r>
              <a:rPr lang="en-US" dirty="0"/>
              <a:t>What is inbreeding, and what causes it?</a:t>
            </a:r>
          </a:p>
        </p:txBody>
      </p:sp>
    </p:spTree>
    <p:extLst>
      <p:ext uri="{BB962C8B-B14F-4D97-AF65-F5344CB8AC3E}">
        <p14:creationId xmlns:p14="http://schemas.microsoft.com/office/powerpoint/2010/main" val="2297210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3590-564B-1F4D-9657-DB6CE80B60BB}"/>
              </a:ext>
            </a:extLst>
          </p:cNvPr>
          <p:cNvSpPr>
            <a:spLocks noGrp="1"/>
          </p:cNvSpPr>
          <p:nvPr>
            <p:ph type="title"/>
          </p:nvPr>
        </p:nvSpPr>
        <p:spPr/>
        <p:txBody>
          <a:bodyPr/>
          <a:lstStyle/>
          <a:p>
            <a:r>
              <a:rPr lang="en-US" dirty="0"/>
              <a:t>There are many theoretically satisfying ideas…</a:t>
            </a:r>
          </a:p>
        </p:txBody>
      </p:sp>
      <p:sp>
        <p:nvSpPr>
          <p:cNvPr id="3" name="Content Placeholder 2">
            <a:extLst>
              <a:ext uri="{FF2B5EF4-FFF2-40B4-BE49-F238E27FC236}">
                <a16:creationId xmlns:a16="http://schemas.microsoft.com/office/drawing/2014/main" id="{61D35FF7-B1F3-F049-AFC2-85EEE095316D}"/>
              </a:ext>
            </a:extLst>
          </p:cNvPr>
          <p:cNvSpPr>
            <a:spLocks noGrp="1"/>
          </p:cNvSpPr>
          <p:nvPr>
            <p:ph sz="half" idx="1"/>
          </p:nvPr>
        </p:nvSpPr>
        <p:spPr/>
        <p:txBody>
          <a:bodyPr/>
          <a:lstStyle/>
          <a:p>
            <a:r>
              <a:rPr lang="en-US" dirty="0"/>
              <a:t>…but nobody uses them</a:t>
            </a:r>
          </a:p>
          <a:p>
            <a:r>
              <a:rPr lang="en-US" dirty="0"/>
              <a:t>Geneticists don’t breed cows, farmers do</a:t>
            </a:r>
          </a:p>
          <a:p>
            <a:r>
              <a:rPr lang="en-US" dirty="0"/>
              <a:t>Many cows now mated at random to a portfolio of bulls</a:t>
            </a:r>
          </a:p>
          <a:p>
            <a:r>
              <a:rPr lang="en-US" dirty="0"/>
              <a:t>Everyone thinks their neighbor should use different bulls</a:t>
            </a:r>
          </a:p>
        </p:txBody>
      </p:sp>
      <p:graphicFrame>
        <p:nvGraphicFramePr>
          <p:cNvPr id="5" name="Content Placeholder 4">
            <a:extLst>
              <a:ext uri="{FF2B5EF4-FFF2-40B4-BE49-F238E27FC236}">
                <a16:creationId xmlns:a16="http://schemas.microsoft.com/office/drawing/2014/main" id="{B3911FB1-14DB-6D4E-8BC7-DDDCCB7C5AA0}"/>
              </a:ext>
            </a:extLst>
          </p:cNvPr>
          <p:cNvGraphicFramePr>
            <a:graphicFrameLocks noGrp="1"/>
          </p:cNvGraphicFramePr>
          <p:nvPr>
            <p:ph sz="half" idx="2"/>
            <p:extLst>
              <p:ext uri="{D42A27DB-BD31-4B8C-83A1-F6EECF244321}">
                <p14:modId xmlns:p14="http://schemas.microsoft.com/office/powerpoint/2010/main" val="3049812678"/>
              </p:ext>
            </p:extLst>
          </p:nvPr>
        </p:nvGraphicFramePr>
        <p:xfrm>
          <a:off x="6340475" y="1189038"/>
          <a:ext cx="5364163" cy="4023360"/>
        </p:xfrm>
        <a:graphic>
          <a:graphicData uri="http://schemas.openxmlformats.org/drawingml/2006/table">
            <a:tbl>
              <a:tblPr firstRow="1" bandRow="1">
                <a:tableStyleId>{5C22544A-7EE6-4342-B048-85BDC9FD1C3A}</a:tableStyleId>
              </a:tblPr>
              <a:tblGrid>
                <a:gridCol w="5364163">
                  <a:extLst>
                    <a:ext uri="{9D8B030D-6E8A-4147-A177-3AD203B41FA5}">
                      <a16:colId xmlns:a16="http://schemas.microsoft.com/office/drawing/2014/main" val="3245324989"/>
                    </a:ext>
                  </a:extLst>
                </a:gridCol>
              </a:tblGrid>
              <a:tr h="370840">
                <a:tc>
                  <a:txBody>
                    <a:bodyPr/>
                    <a:lstStyle/>
                    <a:p>
                      <a:r>
                        <a:rPr lang="en-US" dirty="0"/>
                        <a:t>Some methods for avoiding inbreeding</a:t>
                      </a:r>
                    </a:p>
                  </a:txBody>
                  <a:tcPr/>
                </a:tc>
                <a:extLst>
                  <a:ext uri="{0D108BD9-81ED-4DB2-BD59-A6C34878D82A}">
                    <a16:rowId xmlns:a16="http://schemas.microsoft.com/office/drawing/2014/main" val="2940610624"/>
                  </a:ext>
                </a:extLst>
              </a:tr>
              <a:tr h="370840">
                <a:tc>
                  <a:txBody>
                    <a:bodyPr/>
                    <a:lstStyle/>
                    <a:p>
                      <a:r>
                        <a:rPr lang="en-US" dirty="0"/>
                        <a:t>Optimal contribution theory</a:t>
                      </a:r>
                    </a:p>
                  </a:txBody>
                  <a:tcPr/>
                </a:tc>
                <a:extLst>
                  <a:ext uri="{0D108BD9-81ED-4DB2-BD59-A6C34878D82A}">
                    <a16:rowId xmlns:a16="http://schemas.microsoft.com/office/drawing/2014/main" val="1874384411"/>
                  </a:ext>
                </a:extLst>
              </a:tr>
              <a:tr h="370840">
                <a:tc>
                  <a:txBody>
                    <a:bodyPr/>
                    <a:lstStyle/>
                    <a:p>
                      <a:r>
                        <a:rPr lang="en-US" dirty="0"/>
                        <a:t>Minimization of progeny inbreeding</a:t>
                      </a:r>
                    </a:p>
                  </a:txBody>
                  <a:tcPr/>
                </a:tc>
                <a:extLst>
                  <a:ext uri="{0D108BD9-81ED-4DB2-BD59-A6C34878D82A}">
                    <a16:rowId xmlns:a16="http://schemas.microsoft.com/office/drawing/2014/main" val="2965560877"/>
                  </a:ext>
                </a:extLst>
              </a:tr>
              <a:tr h="370840">
                <a:tc>
                  <a:txBody>
                    <a:bodyPr/>
                    <a:lstStyle/>
                    <a:p>
                      <a:r>
                        <a:rPr lang="en-US" dirty="0"/>
                        <a:t>Linear programming</a:t>
                      </a:r>
                    </a:p>
                  </a:txBody>
                  <a:tcPr/>
                </a:tc>
                <a:extLst>
                  <a:ext uri="{0D108BD9-81ED-4DB2-BD59-A6C34878D82A}">
                    <a16:rowId xmlns:a16="http://schemas.microsoft.com/office/drawing/2014/main" val="1948020456"/>
                  </a:ext>
                </a:extLst>
              </a:tr>
              <a:tr h="370840">
                <a:tc>
                  <a:txBody>
                    <a:bodyPr/>
                    <a:lstStyle/>
                    <a:p>
                      <a:r>
                        <a:rPr lang="en-US" dirty="0"/>
                        <a:t>Look-ahead mate selection</a:t>
                      </a:r>
                    </a:p>
                  </a:txBody>
                  <a:tcPr/>
                </a:tc>
                <a:extLst>
                  <a:ext uri="{0D108BD9-81ED-4DB2-BD59-A6C34878D82A}">
                    <a16:rowId xmlns:a16="http://schemas.microsoft.com/office/drawing/2014/main" val="4159733235"/>
                  </a:ext>
                </a:extLst>
              </a:tr>
              <a:tr h="370840">
                <a:tc>
                  <a:txBody>
                    <a:bodyPr/>
                    <a:lstStyle/>
                    <a:p>
                      <a:r>
                        <a:rPr lang="en-US" dirty="0"/>
                        <a:t>Selection against lethal alleles</a:t>
                      </a:r>
                    </a:p>
                  </a:txBody>
                  <a:tcPr/>
                </a:tc>
                <a:extLst>
                  <a:ext uri="{0D108BD9-81ED-4DB2-BD59-A6C34878D82A}">
                    <a16:rowId xmlns:a16="http://schemas.microsoft.com/office/drawing/2014/main" val="4225673014"/>
                  </a:ext>
                </a:extLst>
              </a:tr>
              <a:tr h="370840">
                <a:tc>
                  <a:txBody>
                    <a:bodyPr/>
                    <a:lstStyle/>
                    <a:p>
                      <a:r>
                        <a:rPr lang="en-US" dirty="0"/>
                        <a:t>Index selection including Mendelian sampling variance</a:t>
                      </a:r>
                    </a:p>
                  </a:txBody>
                  <a:tcPr/>
                </a:tc>
                <a:extLst>
                  <a:ext uri="{0D108BD9-81ED-4DB2-BD59-A6C34878D82A}">
                    <a16:rowId xmlns:a16="http://schemas.microsoft.com/office/drawing/2014/main" val="2740545711"/>
                  </a:ext>
                </a:extLst>
              </a:tr>
              <a:tr h="370840">
                <a:tc>
                  <a:txBody>
                    <a:bodyPr/>
                    <a:lstStyle/>
                    <a:p>
                      <a:r>
                        <a:rPr lang="en-US" dirty="0"/>
                        <a:t>Genomic selection including dominance</a:t>
                      </a:r>
                    </a:p>
                  </a:txBody>
                  <a:tcPr/>
                </a:tc>
                <a:extLst>
                  <a:ext uri="{0D108BD9-81ED-4DB2-BD59-A6C34878D82A}">
                    <a16:rowId xmlns:a16="http://schemas.microsoft.com/office/drawing/2014/main" val="772868602"/>
                  </a:ext>
                </a:extLst>
              </a:tr>
            </a:tbl>
          </a:graphicData>
        </a:graphic>
      </p:graphicFrame>
    </p:spTree>
    <p:extLst>
      <p:ext uri="{BB962C8B-B14F-4D97-AF65-F5344CB8AC3E}">
        <p14:creationId xmlns:p14="http://schemas.microsoft.com/office/powerpoint/2010/main" val="455044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PTAs are adjusted for inbreeding</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386452189"/>
              </p:ext>
            </p:extLst>
          </p:nvPr>
        </p:nvGraphicFramePr>
        <p:xfrm>
          <a:off x="487363" y="1189038"/>
          <a:ext cx="11218041" cy="5081693"/>
        </p:xfrm>
        <a:graphic>
          <a:graphicData uri="http://schemas.openxmlformats.org/drawingml/2006/table">
            <a:tbl>
              <a:tblPr firstRow="1" bandRow="1">
                <a:tableStyleId>{2D5ABB26-0587-4C30-8999-92F81FD0307C}</a:tableStyleId>
              </a:tblPr>
              <a:tblGrid>
                <a:gridCol w="4535801">
                  <a:extLst>
                    <a:ext uri="{9D8B030D-6E8A-4147-A177-3AD203B41FA5}">
                      <a16:colId xmlns:a16="http://schemas.microsoft.com/office/drawing/2014/main" val="20000"/>
                    </a:ext>
                  </a:extLst>
                </a:gridCol>
                <a:gridCol w="2602953">
                  <a:extLst>
                    <a:ext uri="{9D8B030D-6E8A-4147-A177-3AD203B41FA5}">
                      <a16:colId xmlns:a16="http://schemas.microsoft.com/office/drawing/2014/main" val="20001"/>
                    </a:ext>
                  </a:extLst>
                </a:gridCol>
                <a:gridCol w="2205020">
                  <a:extLst>
                    <a:ext uri="{9D8B030D-6E8A-4147-A177-3AD203B41FA5}">
                      <a16:colId xmlns:a16="http://schemas.microsoft.com/office/drawing/2014/main" val="20002"/>
                    </a:ext>
                  </a:extLst>
                </a:gridCol>
                <a:gridCol w="1874267">
                  <a:extLst>
                    <a:ext uri="{9D8B030D-6E8A-4147-A177-3AD203B41FA5}">
                      <a16:colId xmlns:a16="http://schemas.microsoft.com/office/drawing/2014/main" val="20003"/>
                    </a:ext>
                  </a:extLst>
                </a:gridCol>
              </a:tblGrid>
              <a:tr h="880533">
                <a:tc>
                  <a:txBody>
                    <a:bodyPr/>
                    <a:lstStyle/>
                    <a:p>
                      <a:pPr>
                        <a:lnSpc>
                          <a:spcPts val="2400"/>
                        </a:lnSpc>
                      </a:pPr>
                      <a:r>
                        <a:rPr lang="en-US" sz="2400" b="1" dirty="0">
                          <a:solidFill>
                            <a:srgbClr val="244270"/>
                          </a:solidFill>
                        </a:rPr>
                        <a:t>Trait</a:t>
                      </a: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400"/>
                        </a:lnSpc>
                      </a:pPr>
                      <a:r>
                        <a:rPr lang="en-US" sz="2400" b="1" dirty="0">
                          <a:solidFill>
                            <a:srgbClr val="244270"/>
                          </a:solidFill>
                        </a:rPr>
                        <a:t>Inbreeding depression/1%</a:t>
                      </a: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ts val="2400"/>
                        </a:lnSpc>
                        <a:spcBef>
                          <a:spcPts val="0"/>
                        </a:spcBef>
                        <a:spcAft>
                          <a:spcPts val="0"/>
                        </a:spcAft>
                        <a:buClrTx/>
                        <a:buSzTx/>
                        <a:buFontTx/>
                        <a:buNone/>
                        <a:tabLst/>
                        <a:defRPr/>
                      </a:pPr>
                      <a:r>
                        <a:rPr lang="en-US" sz="2400" b="1" dirty="0">
                          <a:solidFill>
                            <a:srgbClr val="244270"/>
                          </a:solidFill>
                        </a:rPr>
                        <a:t>Trait value</a:t>
                      </a:r>
                    </a:p>
                    <a:p>
                      <a:pPr marL="0" marR="0" indent="0" algn="ctr" defTabSz="914400" rtl="0" eaLnBrk="1" fontAlgn="auto" latinLnBrk="0" hangingPunct="1">
                        <a:lnSpc>
                          <a:spcPts val="2400"/>
                        </a:lnSpc>
                        <a:spcBef>
                          <a:spcPts val="0"/>
                        </a:spcBef>
                        <a:spcAft>
                          <a:spcPts val="0"/>
                        </a:spcAft>
                        <a:buClrTx/>
                        <a:buSzTx/>
                        <a:buFontTx/>
                        <a:buNone/>
                        <a:tabLst/>
                        <a:defRPr/>
                      </a:pPr>
                      <a:r>
                        <a:rPr lang="en-US" sz="2400" b="1" dirty="0">
                          <a:solidFill>
                            <a:srgbClr val="244270"/>
                          </a:solidFill>
                        </a:rPr>
                        <a:t>in</a:t>
                      </a:r>
                      <a:r>
                        <a:rPr lang="en-US" sz="2400" b="1" baseline="0" dirty="0">
                          <a:solidFill>
                            <a:srgbClr val="244270"/>
                          </a:solidFill>
                        </a:rPr>
                        <a:t> NM</a:t>
                      </a:r>
                      <a:r>
                        <a:rPr lang="en-US" sz="2400" b="1" dirty="0">
                          <a:solidFill>
                            <a:srgbClr val="244270"/>
                          </a:solidFill>
                        </a:rPr>
                        <a:t>$</a:t>
                      </a:r>
                    </a:p>
                  </a:txBody>
                  <a:tcPr marL="125411"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400"/>
                        </a:lnSpc>
                      </a:pPr>
                      <a:r>
                        <a:rPr lang="en-US" sz="2400" b="1" dirty="0">
                          <a:solidFill>
                            <a:srgbClr val="244270"/>
                          </a:solidFill>
                        </a:rPr>
                        <a:t>$ Value</a:t>
                      </a:r>
                    </a:p>
                    <a:p>
                      <a:pPr algn="ctr">
                        <a:lnSpc>
                          <a:spcPts val="2400"/>
                        </a:lnSpc>
                      </a:pPr>
                      <a:r>
                        <a:rPr lang="en-US" sz="2400" b="1" dirty="0">
                          <a:solidFill>
                            <a:srgbClr val="244270"/>
                          </a:solidFill>
                        </a:rPr>
                        <a:t>/1% F</a:t>
                      </a: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2120">
                <a:tc>
                  <a:txBody>
                    <a:bodyPr/>
                    <a:lstStyle/>
                    <a:p>
                      <a:pPr>
                        <a:lnSpc>
                          <a:spcPts val="2400"/>
                        </a:lnSpc>
                      </a:pPr>
                      <a:r>
                        <a:rPr lang="en-US" sz="2400" b="1" dirty="0"/>
                        <a:t>Milk</a:t>
                      </a:r>
                    </a:p>
                  </a:txBody>
                  <a:tcPr marL="0" marR="0" marB="0">
                    <a:lnT w="12700" cap="flat" cmpd="sng" algn="ctr">
                      <a:noFill/>
                      <a:prstDash val="solid"/>
                      <a:round/>
                      <a:headEnd type="none" w="med" len="med"/>
                      <a:tailEnd type="none" w="med" len="med"/>
                    </a:lnT>
                  </a:tcPr>
                </a:tc>
                <a:tc>
                  <a:txBody>
                    <a:bodyPr/>
                    <a:lstStyle/>
                    <a:p>
                      <a:pPr algn="l">
                        <a:lnSpc>
                          <a:spcPts val="2400"/>
                        </a:lnSpc>
                        <a:tabLst>
                          <a:tab pos="9144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63.9</a:t>
                      </a:r>
                    </a:p>
                  </a:txBody>
                  <a:tcPr marL="0" marR="0" marB="0">
                    <a:lnT w="12700" cap="flat" cmpd="sng" algn="ctr">
                      <a:noFill/>
                      <a:prstDash val="solid"/>
                      <a:round/>
                      <a:headEnd type="none" w="med" len="med"/>
                      <a:tailEnd type="none" w="med" len="med"/>
                    </a:lnT>
                  </a:tcPr>
                </a:tc>
                <a:tc>
                  <a:txBody>
                    <a:bodyPr/>
                    <a:lstStyle/>
                    <a:p>
                      <a:pPr algn="l">
                        <a:lnSpc>
                          <a:spcPts val="2400"/>
                        </a:lnSpc>
                        <a:tabLst>
                          <a:tab pos="86868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0.004</a:t>
                      </a:r>
                    </a:p>
                  </a:txBody>
                  <a:tcPr marL="0" marR="0" marB="0">
                    <a:lnT w="12700" cap="flat" cmpd="sng" algn="ctr">
                      <a:noFill/>
                      <a:prstDash val="solid"/>
                      <a:round/>
                      <a:headEnd type="none" w="med" len="med"/>
                      <a:tailEnd type="none" w="med" len="med"/>
                    </a:lnT>
                  </a:tcPr>
                </a:tc>
                <a:tc>
                  <a:txBody>
                    <a:bodyPr/>
                    <a:lstStyle/>
                    <a:p>
                      <a:pPr algn="l">
                        <a:lnSpc>
                          <a:spcPts val="2400"/>
                        </a:lnSpc>
                        <a:tabLst>
                          <a:tab pos="685800" algn="dec"/>
                        </a:tabLst>
                      </a:pPr>
                      <a:r>
                        <a:rPr lang="en-US" sz="2400" b="1" dirty="0"/>
                        <a:t>	0.3</a:t>
                      </a:r>
                    </a:p>
                  </a:txBody>
                  <a:tcPr marL="0" marR="0" marB="0">
                    <a:lnT w="12700" cap="flat" cmpd="sng" algn="ctr">
                      <a:noFill/>
                      <a:prstDash val="solid"/>
                      <a:round/>
                      <a:headEnd type="none" w="med" len="med"/>
                      <a:tailEnd type="none" w="med" len="med"/>
                    </a:lnT>
                  </a:tcPr>
                </a:tc>
                <a:extLst>
                  <a:ext uri="{0D108BD9-81ED-4DB2-BD59-A6C34878D82A}">
                    <a16:rowId xmlns:a16="http://schemas.microsoft.com/office/drawing/2014/main" val="10001"/>
                  </a:ext>
                </a:extLst>
              </a:tr>
              <a:tr h="406400">
                <a:tc>
                  <a:txBody>
                    <a:bodyPr/>
                    <a:lstStyle/>
                    <a:p>
                      <a:pPr>
                        <a:lnSpc>
                          <a:spcPts val="2400"/>
                        </a:lnSpc>
                      </a:pPr>
                      <a:r>
                        <a:rPr lang="en-US" sz="2400" b="1" dirty="0"/>
                        <a:t>Fat</a:t>
                      </a:r>
                    </a:p>
                  </a:txBody>
                  <a:tcPr marL="0" marR="0" marT="0" marB="0"/>
                </a:tc>
                <a:tc>
                  <a:txBody>
                    <a:bodyPr/>
                    <a:lstStyle/>
                    <a:p>
                      <a:pPr algn="l">
                        <a:lnSpc>
                          <a:spcPts val="2400"/>
                        </a:lnSpc>
                        <a:tabLst>
                          <a:tab pos="9144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2.37</a:t>
                      </a:r>
                    </a:p>
                  </a:txBody>
                  <a:tcPr marL="0" marR="0" marT="0" marB="0"/>
                </a:tc>
                <a:tc>
                  <a:txBody>
                    <a:bodyPr/>
                    <a:lstStyle/>
                    <a:p>
                      <a:pPr algn="l">
                        <a:lnSpc>
                          <a:spcPts val="2400"/>
                        </a:lnSpc>
                        <a:tabLst>
                          <a:tab pos="868680" algn="dec"/>
                        </a:tabLst>
                      </a:pPr>
                      <a:r>
                        <a:rPr lang="en-US" sz="2400" b="1" dirty="0"/>
                        <a:t>	3.56</a:t>
                      </a:r>
                    </a:p>
                  </a:txBody>
                  <a:tcPr marL="0" marR="0" marT="0" marB="0"/>
                </a:tc>
                <a:tc>
                  <a:txBody>
                    <a:bodyPr/>
                    <a:lstStyle/>
                    <a:p>
                      <a:pPr algn="l">
                        <a:lnSpc>
                          <a:spcPts val="2400"/>
                        </a:lnSpc>
                        <a:tabLst>
                          <a:tab pos="6858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8.4</a:t>
                      </a:r>
                    </a:p>
                  </a:txBody>
                  <a:tcPr marL="0" marR="0" marT="0" marB="0"/>
                </a:tc>
                <a:extLst>
                  <a:ext uri="{0D108BD9-81ED-4DB2-BD59-A6C34878D82A}">
                    <a16:rowId xmlns:a16="http://schemas.microsoft.com/office/drawing/2014/main" val="10002"/>
                  </a:ext>
                </a:extLst>
              </a:tr>
              <a:tr h="406400">
                <a:tc>
                  <a:txBody>
                    <a:bodyPr/>
                    <a:lstStyle/>
                    <a:p>
                      <a:pPr>
                        <a:lnSpc>
                          <a:spcPts val="2400"/>
                        </a:lnSpc>
                      </a:pPr>
                      <a:r>
                        <a:rPr lang="en-US" sz="2400" b="1" dirty="0"/>
                        <a:t>Protein</a:t>
                      </a:r>
                    </a:p>
                  </a:txBody>
                  <a:tcPr marL="0" marR="0" marT="0" marB="0"/>
                </a:tc>
                <a:tc>
                  <a:txBody>
                    <a:bodyPr/>
                    <a:lstStyle/>
                    <a:p>
                      <a:pPr algn="l">
                        <a:lnSpc>
                          <a:spcPts val="2400"/>
                        </a:lnSpc>
                        <a:tabLst>
                          <a:tab pos="9144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1.89</a:t>
                      </a:r>
                    </a:p>
                  </a:txBody>
                  <a:tcPr marL="0" marR="0" marT="0" marB="0"/>
                </a:tc>
                <a:tc>
                  <a:txBody>
                    <a:bodyPr/>
                    <a:lstStyle/>
                    <a:p>
                      <a:pPr algn="l">
                        <a:lnSpc>
                          <a:spcPts val="2400"/>
                        </a:lnSpc>
                        <a:tabLst>
                          <a:tab pos="868680" algn="dec"/>
                        </a:tabLst>
                      </a:pPr>
                      <a:r>
                        <a:rPr lang="en-US" sz="2400" b="1" dirty="0"/>
                        <a:t>	3.81</a:t>
                      </a:r>
                    </a:p>
                  </a:txBody>
                  <a:tcPr marL="0" marR="0" marT="0" marB="0"/>
                </a:tc>
                <a:tc>
                  <a:txBody>
                    <a:bodyPr/>
                    <a:lstStyle/>
                    <a:p>
                      <a:pPr algn="l">
                        <a:lnSpc>
                          <a:spcPts val="2400"/>
                        </a:lnSpc>
                        <a:tabLst>
                          <a:tab pos="6858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7.2</a:t>
                      </a:r>
                    </a:p>
                  </a:txBody>
                  <a:tcPr marL="0" marR="0" marT="0" marB="0"/>
                </a:tc>
                <a:extLst>
                  <a:ext uri="{0D108BD9-81ED-4DB2-BD59-A6C34878D82A}">
                    <a16:rowId xmlns:a16="http://schemas.microsoft.com/office/drawing/2014/main" val="10003"/>
                  </a:ext>
                </a:extLst>
              </a:tr>
              <a:tr h="406400">
                <a:tc>
                  <a:txBody>
                    <a:bodyPr/>
                    <a:lstStyle/>
                    <a:p>
                      <a:pPr>
                        <a:lnSpc>
                          <a:spcPts val="2400"/>
                        </a:lnSpc>
                      </a:pPr>
                      <a:r>
                        <a:rPr lang="en-US" sz="2400" b="1" dirty="0"/>
                        <a:t>Productive life</a:t>
                      </a:r>
                    </a:p>
                  </a:txBody>
                  <a:tcPr marL="0" marR="0" marT="0" marB="0"/>
                </a:tc>
                <a:tc>
                  <a:txBody>
                    <a:bodyPr/>
                    <a:lstStyle/>
                    <a:p>
                      <a:pPr algn="l">
                        <a:lnSpc>
                          <a:spcPts val="2400"/>
                        </a:lnSpc>
                        <a:tabLst>
                          <a:tab pos="9144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0.26</a:t>
                      </a:r>
                    </a:p>
                  </a:txBody>
                  <a:tcPr marL="0" marR="0" marT="0" marB="0"/>
                </a:tc>
                <a:tc>
                  <a:txBody>
                    <a:bodyPr/>
                    <a:lstStyle/>
                    <a:p>
                      <a:pPr algn="l">
                        <a:lnSpc>
                          <a:spcPts val="2400"/>
                        </a:lnSpc>
                        <a:tabLst>
                          <a:tab pos="868680" algn="dec"/>
                        </a:tabLst>
                      </a:pPr>
                      <a:r>
                        <a:rPr lang="en-US" sz="2400" b="1" dirty="0"/>
                        <a:t>	21</a:t>
                      </a:r>
                    </a:p>
                  </a:txBody>
                  <a:tcPr marL="0" marR="0" marT="0" marB="0"/>
                </a:tc>
                <a:tc>
                  <a:txBody>
                    <a:bodyPr/>
                    <a:lstStyle/>
                    <a:p>
                      <a:pPr algn="l">
                        <a:lnSpc>
                          <a:spcPts val="2400"/>
                        </a:lnSpc>
                        <a:tabLst>
                          <a:tab pos="6858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5.5</a:t>
                      </a:r>
                    </a:p>
                  </a:txBody>
                  <a:tcPr marL="0" marR="0" marT="0" marB="0"/>
                </a:tc>
                <a:extLst>
                  <a:ext uri="{0D108BD9-81ED-4DB2-BD59-A6C34878D82A}">
                    <a16:rowId xmlns:a16="http://schemas.microsoft.com/office/drawing/2014/main" val="10004"/>
                  </a:ext>
                </a:extLst>
              </a:tr>
              <a:tr h="406400">
                <a:tc>
                  <a:txBody>
                    <a:bodyPr/>
                    <a:lstStyle/>
                    <a:p>
                      <a:pPr>
                        <a:lnSpc>
                          <a:spcPts val="2400"/>
                        </a:lnSpc>
                      </a:pPr>
                      <a:r>
                        <a:rPr lang="en-US" sz="2400" b="1" dirty="0"/>
                        <a:t>Somatic cell score</a:t>
                      </a:r>
                    </a:p>
                  </a:txBody>
                  <a:tcPr marL="0" marR="0" marT="0" marB="0"/>
                </a:tc>
                <a:tc>
                  <a:txBody>
                    <a:bodyPr/>
                    <a:lstStyle/>
                    <a:p>
                      <a:pPr algn="l">
                        <a:lnSpc>
                          <a:spcPts val="2400"/>
                        </a:lnSpc>
                        <a:tabLst>
                          <a:tab pos="914400" algn="dec"/>
                        </a:tabLst>
                      </a:pPr>
                      <a:r>
                        <a:rPr lang="en-US" sz="2400" b="1" dirty="0"/>
                        <a:t>	0.004</a:t>
                      </a:r>
                    </a:p>
                  </a:txBody>
                  <a:tcPr marL="0" marR="0" marT="0" marB="0"/>
                </a:tc>
                <a:tc>
                  <a:txBody>
                    <a:bodyPr/>
                    <a:lstStyle/>
                    <a:p>
                      <a:pPr algn="l">
                        <a:lnSpc>
                          <a:spcPts val="2400"/>
                        </a:lnSpc>
                        <a:tabLst>
                          <a:tab pos="86868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117</a:t>
                      </a:r>
                    </a:p>
                  </a:txBody>
                  <a:tcPr marL="0" marR="0" marT="0" marB="0"/>
                </a:tc>
                <a:tc>
                  <a:txBody>
                    <a:bodyPr/>
                    <a:lstStyle/>
                    <a:p>
                      <a:pPr algn="l">
                        <a:lnSpc>
                          <a:spcPts val="2400"/>
                        </a:lnSpc>
                        <a:tabLst>
                          <a:tab pos="6858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0.5</a:t>
                      </a:r>
                    </a:p>
                  </a:txBody>
                  <a:tcPr marL="0" marR="0" marT="0" marB="0"/>
                </a:tc>
                <a:extLst>
                  <a:ext uri="{0D108BD9-81ED-4DB2-BD59-A6C34878D82A}">
                    <a16:rowId xmlns:a16="http://schemas.microsoft.com/office/drawing/2014/main" val="10005"/>
                  </a:ext>
                </a:extLst>
              </a:tr>
              <a:tr h="406400">
                <a:tc>
                  <a:txBody>
                    <a:bodyPr/>
                    <a:lstStyle/>
                    <a:p>
                      <a:pPr>
                        <a:lnSpc>
                          <a:spcPts val="2400"/>
                        </a:lnSpc>
                      </a:pPr>
                      <a:r>
                        <a:rPr lang="en-US" sz="2400" b="1" dirty="0"/>
                        <a:t>Daughter pregnancy rate</a:t>
                      </a:r>
                    </a:p>
                  </a:txBody>
                  <a:tcPr marL="0" marR="0" marT="0" marB="0"/>
                </a:tc>
                <a:tc>
                  <a:txBody>
                    <a:bodyPr/>
                    <a:lstStyle/>
                    <a:p>
                      <a:pPr algn="l">
                        <a:lnSpc>
                          <a:spcPts val="2400"/>
                        </a:lnSpc>
                        <a:tabLst>
                          <a:tab pos="9144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0.13</a:t>
                      </a:r>
                    </a:p>
                  </a:txBody>
                  <a:tcPr marL="0" marR="0" marT="0" marB="0"/>
                </a:tc>
                <a:tc>
                  <a:txBody>
                    <a:bodyPr/>
                    <a:lstStyle/>
                    <a:p>
                      <a:pPr algn="l">
                        <a:lnSpc>
                          <a:spcPts val="2400"/>
                        </a:lnSpc>
                        <a:tabLst>
                          <a:tab pos="868680" algn="dec"/>
                        </a:tabLst>
                      </a:pPr>
                      <a:r>
                        <a:rPr lang="en-US" sz="2400" b="1" dirty="0"/>
                        <a:t>	11</a:t>
                      </a:r>
                    </a:p>
                  </a:txBody>
                  <a:tcPr marL="0" marR="0" marT="0" marB="0"/>
                </a:tc>
                <a:tc>
                  <a:txBody>
                    <a:bodyPr/>
                    <a:lstStyle/>
                    <a:p>
                      <a:pPr algn="l">
                        <a:lnSpc>
                          <a:spcPts val="2400"/>
                        </a:lnSpc>
                        <a:tabLst>
                          <a:tab pos="6858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1.4</a:t>
                      </a:r>
                    </a:p>
                  </a:txBody>
                  <a:tcPr marL="0" marR="0" marT="0" marB="0"/>
                </a:tc>
                <a:extLst>
                  <a:ext uri="{0D108BD9-81ED-4DB2-BD59-A6C34878D82A}">
                    <a16:rowId xmlns:a16="http://schemas.microsoft.com/office/drawing/2014/main" val="10006"/>
                  </a:ext>
                </a:extLst>
              </a:tr>
              <a:tr h="406400">
                <a:tc>
                  <a:txBody>
                    <a:bodyPr/>
                    <a:lstStyle/>
                    <a:p>
                      <a:pPr>
                        <a:lnSpc>
                          <a:spcPts val="2400"/>
                        </a:lnSpc>
                      </a:pPr>
                      <a:r>
                        <a:rPr lang="en-US" sz="2400" b="1" dirty="0"/>
                        <a:t>Cow conception rate</a:t>
                      </a:r>
                    </a:p>
                  </a:txBody>
                  <a:tcPr marL="0" marR="0" marT="0" marB="0"/>
                </a:tc>
                <a:tc>
                  <a:txBody>
                    <a:bodyPr/>
                    <a:lstStyle/>
                    <a:p>
                      <a:pPr algn="l">
                        <a:lnSpc>
                          <a:spcPts val="2400"/>
                        </a:lnSpc>
                        <a:tabLst>
                          <a:tab pos="9144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0.16</a:t>
                      </a:r>
                    </a:p>
                  </a:txBody>
                  <a:tcPr marL="0" marR="0" marT="0" marB="0"/>
                </a:tc>
                <a:tc>
                  <a:txBody>
                    <a:bodyPr/>
                    <a:lstStyle/>
                    <a:p>
                      <a:pPr algn="l">
                        <a:lnSpc>
                          <a:spcPts val="2400"/>
                        </a:lnSpc>
                        <a:tabLst>
                          <a:tab pos="868680" algn="dec"/>
                        </a:tabLst>
                      </a:pPr>
                      <a:r>
                        <a:rPr lang="en-US" sz="2400" b="1" dirty="0"/>
                        <a:t>	2.2</a:t>
                      </a:r>
                    </a:p>
                  </a:txBody>
                  <a:tcPr marL="0" marR="0" marT="0" marB="0"/>
                </a:tc>
                <a:tc>
                  <a:txBody>
                    <a:bodyPr/>
                    <a:lstStyle/>
                    <a:p>
                      <a:pPr algn="l">
                        <a:lnSpc>
                          <a:spcPts val="2400"/>
                        </a:lnSpc>
                        <a:tabLst>
                          <a:tab pos="6858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0.4</a:t>
                      </a:r>
                    </a:p>
                  </a:txBody>
                  <a:tcPr marL="0" marR="0" marT="0" marB="0"/>
                </a:tc>
                <a:extLst>
                  <a:ext uri="{0D108BD9-81ED-4DB2-BD59-A6C34878D82A}">
                    <a16:rowId xmlns:a16="http://schemas.microsoft.com/office/drawing/2014/main" val="10007"/>
                  </a:ext>
                </a:extLst>
              </a:tr>
              <a:tr h="406400">
                <a:tc>
                  <a:txBody>
                    <a:bodyPr/>
                    <a:lstStyle/>
                    <a:p>
                      <a:pPr>
                        <a:lnSpc>
                          <a:spcPts val="2400"/>
                        </a:lnSpc>
                      </a:pPr>
                      <a:r>
                        <a:rPr lang="en-US" sz="2400" b="1" dirty="0"/>
                        <a:t>Heifer conception rate</a:t>
                      </a:r>
                    </a:p>
                  </a:txBody>
                  <a:tcPr marL="0" marR="0" marT="0" marB="0">
                    <a:lnB>
                      <a:noFill/>
                    </a:lnB>
                  </a:tcPr>
                </a:tc>
                <a:tc>
                  <a:txBody>
                    <a:bodyPr/>
                    <a:lstStyle/>
                    <a:p>
                      <a:pPr algn="l">
                        <a:lnSpc>
                          <a:spcPts val="2400"/>
                        </a:lnSpc>
                        <a:tabLst>
                          <a:tab pos="9144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0.08</a:t>
                      </a:r>
                    </a:p>
                  </a:txBody>
                  <a:tcPr marL="0" marR="0" marT="0" marB="0">
                    <a:lnB>
                      <a:noFill/>
                    </a:lnB>
                  </a:tcPr>
                </a:tc>
                <a:tc>
                  <a:txBody>
                    <a:bodyPr/>
                    <a:lstStyle/>
                    <a:p>
                      <a:pPr algn="l">
                        <a:lnSpc>
                          <a:spcPts val="2400"/>
                        </a:lnSpc>
                        <a:tabLst>
                          <a:tab pos="868680" algn="dec"/>
                        </a:tabLst>
                      </a:pPr>
                      <a:r>
                        <a:rPr lang="en-US" sz="2400" b="1" dirty="0"/>
                        <a:t>	2.2</a:t>
                      </a:r>
                    </a:p>
                  </a:txBody>
                  <a:tcPr marL="0" marR="0" marT="0" marB="0">
                    <a:lnB>
                      <a:noFill/>
                    </a:lnB>
                  </a:tcPr>
                </a:tc>
                <a:tc>
                  <a:txBody>
                    <a:bodyPr/>
                    <a:lstStyle/>
                    <a:p>
                      <a:pPr algn="l">
                        <a:lnSpc>
                          <a:spcPts val="2400"/>
                        </a:lnSpc>
                        <a:tabLst>
                          <a:tab pos="6858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0.2</a:t>
                      </a:r>
                    </a:p>
                  </a:txBody>
                  <a:tcPr marL="0" marR="0" marT="0" marB="0">
                    <a:lnB>
                      <a:noFill/>
                    </a:lnB>
                  </a:tcPr>
                </a:tc>
                <a:extLst>
                  <a:ext uri="{0D108BD9-81ED-4DB2-BD59-A6C34878D82A}">
                    <a16:rowId xmlns:a16="http://schemas.microsoft.com/office/drawing/2014/main" val="10008"/>
                  </a:ext>
                </a:extLst>
              </a:tr>
              <a:tr h="406400">
                <a:tc>
                  <a:txBody>
                    <a:bodyPr/>
                    <a:lstStyle/>
                    <a:p>
                      <a:pPr>
                        <a:lnSpc>
                          <a:spcPts val="2400"/>
                        </a:lnSpc>
                      </a:pPr>
                      <a:r>
                        <a:rPr lang="en-US" sz="2400" b="1" dirty="0"/>
                        <a:t>Cow livability</a:t>
                      </a: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2400"/>
                        </a:lnSpc>
                        <a:tabLst>
                          <a:tab pos="9144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0.08</a:t>
                      </a: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2400"/>
                        </a:lnSpc>
                        <a:tabLst>
                          <a:tab pos="868680" algn="dec"/>
                        </a:tabLst>
                      </a:pPr>
                      <a:r>
                        <a:rPr lang="en-US" sz="2400" b="1" dirty="0"/>
                        <a:t>	12</a:t>
                      </a: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2400"/>
                        </a:lnSpc>
                        <a:tabLst>
                          <a:tab pos="685800" algn="dec"/>
                        </a:tabLst>
                      </a:pPr>
                      <a:r>
                        <a:rPr kumimoji="0" lang="en-US" sz="2400" b="1" i="0" u="none" strike="noStrike" kern="1200" cap="none" normalizeH="0" baseline="0" dirty="0">
                          <a:ln>
                            <a:noFill/>
                          </a:ln>
                          <a:solidFill>
                            <a:srgbClr val="000000"/>
                          </a:solidFill>
                          <a:effectLst/>
                          <a:latin typeface="+mn-lt"/>
                          <a:ea typeface="+mn-ea"/>
                          <a:cs typeface="Trebuchet MS"/>
                        </a:rPr>
                        <a:t>	–</a:t>
                      </a:r>
                      <a:r>
                        <a:rPr lang="en-US" sz="2400" b="1" dirty="0"/>
                        <a:t>1.0</a:t>
                      </a: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97840">
                <a:tc>
                  <a:txBody>
                    <a:bodyPr/>
                    <a:lstStyle/>
                    <a:p>
                      <a:pPr>
                        <a:lnSpc>
                          <a:spcPts val="2400"/>
                        </a:lnSpc>
                      </a:pPr>
                      <a:r>
                        <a:rPr lang="en-US" sz="2400" b="1" dirty="0">
                          <a:solidFill>
                            <a:srgbClr val="00523C"/>
                          </a:solidFill>
                        </a:rPr>
                        <a:t>Net merit $</a:t>
                      </a:r>
                    </a:p>
                  </a:txBody>
                  <a:tcPr marL="0" marR="0" marT="9144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a:lnSpc>
                          <a:spcPts val="2400"/>
                        </a:lnSpc>
                        <a:tabLst>
                          <a:tab pos="914400" algn="dec"/>
                        </a:tabLst>
                      </a:pPr>
                      <a:r>
                        <a:rPr kumimoji="0" lang="en-US" sz="2400" b="1" i="0" u="none" strike="noStrike" kern="1200" cap="none" normalizeH="0" baseline="0" dirty="0">
                          <a:ln>
                            <a:noFill/>
                          </a:ln>
                          <a:solidFill>
                            <a:srgbClr val="FF0000"/>
                          </a:solidFill>
                          <a:effectLst/>
                          <a:latin typeface="+mn-lt"/>
                          <a:ea typeface="+mn-ea"/>
                          <a:cs typeface="Trebuchet MS"/>
                        </a:rPr>
                        <a:t>	–</a:t>
                      </a:r>
                      <a:r>
                        <a:rPr lang="en-US" sz="2400" b="1" dirty="0">
                          <a:solidFill>
                            <a:srgbClr val="FF0000"/>
                          </a:solidFill>
                        </a:rPr>
                        <a:t>25</a:t>
                      </a:r>
                    </a:p>
                  </a:txBody>
                  <a:tcPr marL="0" marR="0" marT="9144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a:lnSpc>
                          <a:spcPts val="2400"/>
                        </a:lnSpc>
                        <a:tabLst>
                          <a:tab pos="868680" algn="dec"/>
                        </a:tabLst>
                      </a:pPr>
                      <a:r>
                        <a:rPr lang="en-US" sz="2400" b="1" dirty="0">
                          <a:solidFill>
                            <a:srgbClr val="FF0000"/>
                          </a:solidFill>
                        </a:rPr>
                        <a:t>	1</a:t>
                      </a:r>
                    </a:p>
                  </a:txBody>
                  <a:tcPr marL="0" marR="0" marT="9144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a:lnSpc>
                          <a:spcPts val="2400"/>
                        </a:lnSpc>
                        <a:tabLst>
                          <a:tab pos="685800" algn="dec"/>
                        </a:tabLst>
                      </a:pPr>
                      <a:r>
                        <a:rPr kumimoji="0" lang="en-US" sz="2400" b="1" i="0" u="none" strike="noStrike" kern="1200" cap="none" normalizeH="0" baseline="0" dirty="0">
                          <a:ln>
                            <a:noFill/>
                          </a:ln>
                          <a:solidFill>
                            <a:srgbClr val="FF0000"/>
                          </a:solidFill>
                          <a:effectLst/>
                          <a:latin typeface="+mn-lt"/>
                          <a:ea typeface="+mn-ea"/>
                          <a:cs typeface="Trebuchet MS"/>
                        </a:rPr>
                        <a:t>	–</a:t>
                      </a:r>
                      <a:r>
                        <a:rPr lang="en-US" sz="2400" b="1" dirty="0">
                          <a:solidFill>
                            <a:srgbClr val="FF0000"/>
                          </a:solidFill>
                        </a:rPr>
                        <a:t>25</a:t>
                      </a:r>
                    </a:p>
                  </a:txBody>
                  <a:tcPr marL="0" marR="0" marT="9144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425776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EFI adjustment for Acura</a:t>
            </a:r>
          </a:p>
        </p:txBody>
      </p:sp>
      <p:sp>
        <p:nvSpPr>
          <p:cNvPr id="3" name="Content Placeholder 2"/>
          <p:cNvSpPr>
            <a:spLocks noGrp="1"/>
          </p:cNvSpPr>
          <p:nvPr>
            <p:ph sz="half" idx="1"/>
          </p:nvPr>
        </p:nvSpPr>
        <p:spPr/>
        <p:txBody>
          <a:bodyPr/>
          <a:lstStyle/>
          <a:p>
            <a:pPr>
              <a:spcAft>
                <a:spcPts val="1500"/>
              </a:spcAft>
            </a:pPr>
            <a:r>
              <a:rPr lang="en-US" dirty="0"/>
              <a:t>Difference of EFI – daughter F = 8.7 – 0.0 = 8.7%</a:t>
            </a:r>
          </a:p>
          <a:p>
            <a:pPr>
              <a:spcAft>
                <a:spcPts val="1500"/>
              </a:spcAft>
            </a:pPr>
            <a:r>
              <a:rPr lang="en-US" dirty="0"/>
              <a:t>Economic loss (future – past daughters) = 8.7 × $25/1%F = </a:t>
            </a:r>
            <a:r>
              <a:rPr lang="en-US" dirty="0">
                <a:solidFill>
                  <a:srgbClr val="B00000"/>
                </a:solidFill>
              </a:rPr>
              <a:t>$217</a:t>
            </a:r>
          </a:p>
          <a:p>
            <a:pPr>
              <a:spcAft>
                <a:spcPts val="1500"/>
              </a:spcAft>
            </a:pPr>
            <a:r>
              <a:rPr lang="en-US" dirty="0"/>
              <a:t>Acura’s initial NM$ = </a:t>
            </a:r>
            <a:r>
              <a:rPr lang="en-US" dirty="0">
                <a:solidFill>
                  <a:srgbClr val="008C00"/>
                </a:solidFill>
              </a:rPr>
              <a:t>+$1,282 </a:t>
            </a:r>
            <a:r>
              <a:rPr lang="en-US" dirty="0"/>
              <a:t>before adjustment</a:t>
            </a:r>
          </a:p>
          <a:p>
            <a:pPr>
              <a:spcAft>
                <a:spcPts val="1500"/>
              </a:spcAft>
            </a:pPr>
            <a:r>
              <a:rPr lang="en-US" dirty="0"/>
              <a:t>Acura’s official NM$ = </a:t>
            </a:r>
            <a:r>
              <a:rPr lang="en-US" dirty="0">
                <a:solidFill>
                  <a:srgbClr val="008C00"/>
                </a:solidFill>
              </a:rPr>
              <a:t>+$1,065 </a:t>
            </a:r>
            <a:r>
              <a:rPr lang="en-US" dirty="0"/>
              <a:t>after adjustment</a:t>
            </a:r>
          </a:p>
          <a:p>
            <a:pPr>
              <a:spcAft>
                <a:spcPts val="1500"/>
              </a:spcAft>
            </a:pPr>
            <a:r>
              <a:rPr lang="en-US" dirty="0"/>
              <a:t>As the population becomes more related to an animal, its evaluations decrease</a:t>
            </a:r>
          </a:p>
          <a:p>
            <a:pPr>
              <a:spcAft>
                <a:spcPts val="1500"/>
              </a:spcAft>
            </a:pPr>
            <a:r>
              <a:rPr lang="en-US" dirty="0"/>
              <a:t>Progeny, </a:t>
            </a:r>
            <a:r>
              <a:rPr lang="en-US" dirty="0" err="1"/>
              <a:t>grandprogeny</a:t>
            </a:r>
            <a:r>
              <a:rPr lang="en-US" dirty="0"/>
              <a:t>, etc., also adjusted because their EFIs tend to be higher than breed average</a:t>
            </a:r>
          </a:p>
        </p:txBody>
      </p:sp>
    </p:spTree>
    <p:extLst>
      <p:ext uri="{BB962C8B-B14F-4D97-AF65-F5344CB8AC3E}">
        <p14:creationId xmlns:p14="http://schemas.microsoft.com/office/powerpoint/2010/main" val="3658816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4453-CCA7-084E-9C0A-787DE274F82E}"/>
              </a:ext>
            </a:extLst>
          </p:cNvPr>
          <p:cNvSpPr>
            <a:spLocks noGrp="1"/>
          </p:cNvSpPr>
          <p:nvPr>
            <p:ph type="title"/>
          </p:nvPr>
        </p:nvSpPr>
        <p:spPr/>
        <p:txBody>
          <a:bodyPr/>
          <a:lstStyle/>
          <a:p>
            <a:r>
              <a:rPr lang="en-US" dirty="0"/>
              <a:t>Opportunities and Conclusion</a:t>
            </a:r>
          </a:p>
        </p:txBody>
      </p:sp>
    </p:spTree>
    <p:extLst>
      <p:ext uri="{BB962C8B-B14F-4D97-AF65-F5344CB8AC3E}">
        <p14:creationId xmlns:p14="http://schemas.microsoft.com/office/powerpoint/2010/main" val="670680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p:txBody>
          <a:bodyPr/>
          <a:lstStyle/>
          <a:p>
            <a:pPr>
              <a:lnSpc>
                <a:spcPct val="100000"/>
              </a:lnSpc>
              <a:spcAft>
                <a:spcPts val="600"/>
              </a:spcAft>
            </a:pPr>
            <a:r>
              <a:rPr lang="en-US" sz="3600" dirty="0"/>
              <a:t>Male genetic diversity is very limited in the Holstein population</a:t>
            </a:r>
          </a:p>
          <a:p>
            <a:pPr>
              <a:lnSpc>
                <a:spcPct val="100000"/>
              </a:lnSpc>
              <a:spcAft>
                <a:spcPts val="600"/>
              </a:spcAft>
            </a:pPr>
            <a:r>
              <a:rPr lang="en-US" sz="3600" dirty="0"/>
              <a:t>It’s important to conserve female genetic variation</a:t>
            </a:r>
          </a:p>
          <a:p>
            <a:pPr>
              <a:lnSpc>
                <a:spcPct val="100000"/>
              </a:lnSpc>
              <a:spcAft>
                <a:spcPts val="600"/>
              </a:spcAft>
            </a:pPr>
            <a:r>
              <a:rPr lang="en-US" sz="3600" dirty="0"/>
              <a:t>Inbreeding depression may be responsible for some of the decrease in fitness traits, such as fertility</a:t>
            </a:r>
          </a:p>
          <a:p>
            <a:pPr>
              <a:lnSpc>
                <a:spcPct val="100000"/>
              </a:lnSpc>
              <a:spcAft>
                <a:spcPts val="600"/>
              </a:spcAft>
            </a:pPr>
            <a:r>
              <a:rPr lang="en-US" sz="3600" dirty="0"/>
              <a:t>If stacking of pedigrees continues dairy breeding will come to resemble pig and chicken breeding – without the controlled environments</a:t>
            </a:r>
          </a:p>
        </p:txBody>
      </p:sp>
    </p:spTree>
    <p:extLst>
      <p:ext uri="{BB962C8B-B14F-4D97-AF65-F5344CB8AC3E}">
        <p14:creationId xmlns:p14="http://schemas.microsoft.com/office/powerpoint/2010/main" val="824759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sz="half" idx="1"/>
          </p:nvPr>
        </p:nvSpPr>
        <p:spPr/>
        <p:txBody>
          <a:bodyPr/>
          <a:lstStyle/>
          <a:p>
            <a:pPr>
              <a:lnSpc>
                <a:spcPct val="100000"/>
              </a:lnSpc>
              <a:spcAft>
                <a:spcPts val="600"/>
              </a:spcAft>
            </a:pPr>
            <a:r>
              <a:rPr lang="en-US" sz="3200" dirty="0"/>
              <a:t>The author was supported by USDA-ARS project 8042-31000-002-00-D, “Improving Dairy Animals by Increasing Accuracy of Genomic Prediction, Evaluating New Traits, and Redefining Selection Goals”.</a:t>
            </a:r>
          </a:p>
          <a:p>
            <a:pPr>
              <a:lnSpc>
                <a:spcPct val="100000"/>
              </a:lnSpc>
              <a:spcAft>
                <a:spcPts val="600"/>
              </a:spcAft>
            </a:pPr>
            <a:r>
              <a:rPr lang="en-US" sz="3200" dirty="0"/>
              <a:t>The conference organizers funded the author’s travel.</a:t>
            </a:r>
          </a:p>
          <a:p>
            <a:pPr>
              <a:lnSpc>
                <a:spcPct val="100000"/>
              </a:lnSpc>
              <a:spcAft>
                <a:spcPts val="600"/>
              </a:spcAft>
            </a:pPr>
            <a:r>
              <a:rPr lang="en-US" sz="3200" dirty="0"/>
              <a:t>USDA is an equal opportunity provider and employer.</a:t>
            </a:r>
          </a:p>
          <a:p>
            <a:pPr>
              <a:lnSpc>
                <a:spcPct val="100000"/>
              </a:lnSpc>
              <a:spcAft>
                <a:spcPts val="600"/>
              </a:spcAft>
            </a:pPr>
            <a:r>
              <a:rPr lang="en-US" sz="3200" dirty="0"/>
              <a:t>Mention of trade names or commercial products in this presentation is solely for the purpose of providing specific information and does not imply recommendation or endorsement by the US Department of Agriculture.</a:t>
            </a:r>
          </a:p>
          <a:p>
            <a:endParaRPr lang="en-US" dirty="0"/>
          </a:p>
        </p:txBody>
      </p:sp>
    </p:spTree>
    <p:extLst>
      <p:ext uri="{BB962C8B-B14F-4D97-AF65-F5344CB8AC3E}">
        <p14:creationId xmlns:p14="http://schemas.microsoft.com/office/powerpoint/2010/main" val="459444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endParaRPr lang="en-US" dirty="0"/>
          </a:p>
        </p:txBody>
      </p:sp>
      <p:pic>
        <p:nvPicPr>
          <p:cNvPr id="8" name="Picture 2" descr="http://i.telegraph.co.uk/multimedia/archive/02961/monty_python_spani_2961214k.jpg"/>
          <p:cNvPicPr>
            <a:picLocks noChangeAspect="1" noChangeArrowheads="1"/>
          </p:cNvPicPr>
          <p:nvPr/>
        </p:nvPicPr>
        <p:blipFill>
          <a:blip r:embed="rId2" cstate="print"/>
          <a:srcRect t="6716" r="839" b="3358"/>
          <a:stretch>
            <a:fillRect/>
          </a:stretch>
        </p:blipFill>
        <p:spPr bwMode="auto">
          <a:xfrm>
            <a:off x="1040528" y="876158"/>
            <a:ext cx="10089931" cy="5716100"/>
          </a:xfrm>
          <a:prstGeom prst="rect">
            <a:avLst/>
          </a:prstGeom>
          <a:noFill/>
        </p:spPr>
      </p:pic>
    </p:spTree>
    <p:extLst>
      <p:ext uri="{BB962C8B-B14F-4D97-AF65-F5344CB8AC3E}">
        <p14:creationId xmlns:p14="http://schemas.microsoft.com/office/powerpoint/2010/main" val="264835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38E7-FD04-B74D-939F-7A95A17401B9}"/>
              </a:ext>
            </a:extLst>
          </p:cNvPr>
          <p:cNvSpPr>
            <a:spLocks noGrp="1"/>
          </p:cNvSpPr>
          <p:nvPr>
            <p:ph type="title"/>
          </p:nvPr>
        </p:nvSpPr>
        <p:spPr>
          <a:xfrm>
            <a:off x="487680" y="121920"/>
            <a:ext cx="11399520" cy="639763"/>
          </a:xfrm>
        </p:spPr>
        <p:txBody>
          <a:bodyPr/>
          <a:lstStyle/>
          <a:p>
            <a:r>
              <a:rPr lang="en-US" dirty="0"/>
              <a:t>Inbreeding results from the mating of related animals</a:t>
            </a:r>
          </a:p>
        </p:txBody>
      </p:sp>
      <p:sp>
        <p:nvSpPr>
          <p:cNvPr id="3" name="Content Placeholder 2">
            <a:extLst>
              <a:ext uri="{FF2B5EF4-FFF2-40B4-BE49-F238E27FC236}">
                <a16:creationId xmlns:a16="http://schemas.microsoft.com/office/drawing/2014/main" id="{05D81284-2680-6242-9BDB-701190FD9438}"/>
              </a:ext>
            </a:extLst>
          </p:cNvPr>
          <p:cNvSpPr>
            <a:spLocks noGrp="1"/>
          </p:cNvSpPr>
          <p:nvPr>
            <p:ph sz="half" idx="1"/>
          </p:nvPr>
        </p:nvSpPr>
        <p:spPr/>
        <p:txBody>
          <a:bodyPr/>
          <a:lstStyle/>
          <a:p>
            <a:r>
              <a:rPr lang="en-US" dirty="0"/>
              <a:t>It’s the proportion of the genome that is </a:t>
            </a:r>
            <a:r>
              <a:rPr lang="en-US" dirty="0">
                <a:solidFill>
                  <a:srgbClr val="FF0000"/>
                </a:solidFill>
              </a:rPr>
              <a:t>identical</a:t>
            </a:r>
            <a:r>
              <a:rPr lang="en-US" dirty="0"/>
              <a:t> because it came from the same ancestor</a:t>
            </a:r>
          </a:p>
          <a:p>
            <a:r>
              <a:rPr lang="en-US" dirty="0"/>
              <a:t>Inbreeding results when </a:t>
            </a:r>
            <a:r>
              <a:rPr lang="en-US" dirty="0">
                <a:solidFill>
                  <a:srgbClr val="FF0000"/>
                </a:solidFill>
              </a:rPr>
              <a:t>related</a:t>
            </a:r>
            <a:r>
              <a:rPr lang="en-US" dirty="0"/>
              <a:t> animals are mated to one another</a:t>
            </a:r>
          </a:p>
          <a:p>
            <a:r>
              <a:rPr lang="en-US" dirty="0"/>
              <a:t>Inbreeding is </a:t>
            </a:r>
            <a:r>
              <a:rPr lang="en-US" dirty="0">
                <a:solidFill>
                  <a:srgbClr val="FF0000"/>
                </a:solidFill>
              </a:rPr>
              <a:t>inevitable</a:t>
            </a:r>
            <a:r>
              <a:rPr lang="en-US" dirty="0"/>
              <a:t> in a finite population</a:t>
            </a:r>
          </a:p>
          <a:p>
            <a:pPr lvl="1"/>
            <a:r>
              <a:rPr lang="en-US" dirty="0"/>
              <a:t>It can be managed, but not stopped</a:t>
            </a:r>
          </a:p>
          <a:p>
            <a:endParaRPr lang="en-US" dirty="0"/>
          </a:p>
        </p:txBody>
      </p:sp>
      <p:pic>
        <p:nvPicPr>
          <p:cNvPr id="10" name="Content Placeholder 9">
            <a:extLst>
              <a:ext uri="{FF2B5EF4-FFF2-40B4-BE49-F238E27FC236}">
                <a16:creationId xmlns:a16="http://schemas.microsoft.com/office/drawing/2014/main" id="{28B480D9-BBB2-A241-9001-2E224EC0B0E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822" t="15738" r="35199" b="2285"/>
          <a:stretch/>
        </p:blipFill>
        <p:spPr>
          <a:xfrm>
            <a:off x="7124700" y="1192863"/>
            <a:ext cx="3589020" cy="5342181"/>
          </a:xfrm>
        </p:spPr>
      </p:pic>
      <p:sp>
        <p:nvSpPr>
          <p:cNvPr id="11" name="TextBox 10">
            <a:extLst>
              <a:ext uri="{FF2B5EF4-FFF2-40B4-BE49-F238E27FC236}">
                <a16:creationId xmlns:a16="http://schemas.microsoft.com/office/drawing/2014/main" id="{9E83BB6C-4C93-8B4F-9571-431FE4B93A82}"/>
              </a:ext>
            </a:extLst>
          </p:cNvPr>
          <p:cNvSpPr txBox="1"/>
          <p:nvPr/>
        </p:nvSpPr>
        <p:spPr>
          <a:xfrm>
            <a:off x="10583500" y="1188720"/>
            <a:ext cx="1212127" cy="646331"/>
          </a:xfrm>
          <a:prstGeom prst="rect">
            <a:avLst/>
          </a:prstGeom>
          <a:noFill/>
        </p:spPr>
        <p:txBody>
          <a:bodyPr wrap="none" rtlCol="0">
            <a:spAutoFit/>
          </a:bodyPr>
          <a:lstStyle/>
          <a:p>
            <a:r>
              <a:rPr lang="en-US" b="1" dirty="0"/>
              <a:t>Cow A-148</a:t>
            </a:r>
          </a:p>
          <a:p>
            <a:r>
              <a:rPr lang="en-US" b="1" dirty="0" err="1">
                <a:solidFill>
                  <a:srgbClr val="FF0000"/>
                </a:solidFill>
              </a:rPr>
              <a:t>f</a:t>
            </a:r>
            <a:r>
              <a:rPr lang="en-US" b="1" baseline="-25000" dirty="0" err="1">
                <a:solidFill>
                  <a:srgbClr val="FF0000"/>
                </a:solidFill>
              </a:rPr>
              <a:t>P</a:t>
            </a:r>
            <a:r>
              <a:rPr lang="en-US" b="1" dirty="0">
                <a:solidFill>
                  <a:srgbClr val="FF0000"/>
                </a:solidFill>
              </a:rPr>
              <a:t> = 0.646</a:t>
            </a:r>
          </a:p>
        </p:txBody>
      </p:sp>
      <p:sp>
        <p:nvSpPr>
          <p:cNvPr id="12" name="TextBox 11">
            <a:extLst>
              <a:ext uri="{FF2B5EF4-FFF2-40B4-BE49-F238E27FC236}">
                <a16:creationId xmlns:a16="http://schemas.microsoft.com/office/drawing/2014/main" id="{E1653CBC-2C12-1D4A-92F3-8BEE612451DB}"/>
              </a:ext>
            </a:extLst>
          </p:cNvPr>
          <p:cNvSpPr txBox="1"/>
          <p:nvPr/>
        </p:nvSpPr>
        <p:spPr>
          <a:xfrm>
            <a:off x="9078336" y="6408086"/>
            <a:ext cx="1635384" cy="253916"/>
          </a:xfrm>
          <a:prstGeom prst="rect">
            <a:avLst/>
          </a:prstGeom>
          <a:noFill/>
        </p:spPr>
        <p:txBody>
          <a:bodyPr wrap="none" rtlCol="0">
            <a:spAutoFit/>
          </a:bodyPr>
          <a:lstStyle/>
          <a:p>
            <a:r>
              <a:rPr lang="en-US" sz="1050" b="1" dirty="0"/>
              <a:t>Source:</a:t>
            </a:r>
            <a:r>
              <a:rPr lang="en-US" sz="1050" dirty="0"/>
              <a:t> Swett et al. (1949)</a:t>
            </a:r>
          </a:p>
        </p:txBody>
      </p:sp>
    </p:spTree>
    <p:extLst>
      <p:ext uri="{BB962C8B-B14F-4D97-AF65-F5344CB8AC3E}">
        <p14:creationId xmlns:p14="http://schemas.microsoft.com/office/powerpoint/2010/main" val="3426256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efficient selection, more inbreeding</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392853235"/>
              </p:ext>
            </p:extLst>
          </p:nvPr>
        </p:nvGraphicFramePr>
        <p:xfrm>
          <a:off x="265045" y="960133"/>
          <a:ext cx="11728173" cy="4487164"/>
        </p:xfrm>
        <a:graphic>
          <a:graphicData uri="http://schemas.openxmlformats.org/drawingml/2006/table">
            <a:tbl>
              <a:tblPr firstRow="1" bandRow="1">
                <a:tableStyleId>{2D5ABB26-0587-4C30-8999-92F81FD0307C}</a:tableStyleId>
              </a:tblPr>
              <a:tblGrid>
                <a:gridCol w="5261112">
                  <a:extLst>
                    <a:ext uri="{9D8B030D-6E8A-4147-A177-3AD203B41FA5}">
                      <a16:colId xmlns:a16="http://schemas.microsoft.com/office/drawing/2014/main" val="20000"/>
                    </a:ext>
                  </a:extLst>
                </a:gridCol>
                <a:gridCol w="2650435">
                  <a:extLst>
                    <a:ext uri="{9D8B030D-6E8A-4147-A177-3AD203B41FA5}">
                      <a16:colId xmlns:a16="http://schemas.microsoft.com/office/drawing/2014/main" val="20001"/>
                    </a:ext>
                  </a:extLst>
                </a:gridCol>
                <a:gridCol w="1351723">
                  <a:extLst>
                    <a:ext uri="{9D8B030D-6E8A-4147-A177-3AD203B41FA5}">
                      <a16:colId xmlns:a16="http://schemas.microsoft.com/office/drawing/2014/main" val="20002"/>
                    </a:ext>
                  </a:extLst>
                </a:gridCol>
                <a:gridCol w="2464903">
                  <a:extLst>
                    <a:ext uri="{9D8B030D-6E8A-4147-A177-3AD203B41FA5}">
                      <a16:colId xmlns:a16="http://schemas.microsoft.com/office/drawing/2014/main" val="20003"/>
                    </a:ext>
                  </a:extLst>
                </a:gridCol>
              </a:tblGrid>
              <a:tr h="572008">
                <a:tc>
                  <a:txBody>
                    <a:bodyPr/>
                    <a:lstStyle/>
                    <a:p>
                      <a:pPr>
                        <a:lnSpc>
                          <a:spcPts val="3800"/>
                        </a:lnSpc>
                      </a:pPr>
                      <a:r>
                        <a:rPr lang="en-US" sz="2700" b="1" dirty="0">
                          <a:solidFill>
                            <a:schemeClr val="tx1"/>
                          </a:solidFill>
                          <a:latin typeface="Calibri" pitchFamily="34" charset="0"/>
                        </a:rPr>
                        <a:t>Theory</a:t>
                      </a:r>
                    </a:p>
                  </a:txBody>
                  <a:tcPr marL="0" marR="0" marT="0" marB="0"/>
                </a:tc>
                <a:tc>
                  <a:txBody>
                    <a:bodyPr/>
                    <a:lstStyle/>
                    <a:p>
                      <a:pPr>
                        <a:lnSpc>
                          <a:spcPts val="3800"/>
                        </a:lnSpc>
                      </a:pPr>
                      <a:r>
                        <a:rPr lang="en-US" sz="2700" b="1" dirty="0">
                          <a:solidFill>
                            <a:schemeClr val="tx1"/>
                          </a:solidFill>
                          <a:latin typeface="Calibri" pitchFamily="34" charset="0"/>
                        </a:rPr>
                        <a:t>Author</a:t>
                      </a:r>
                    </a:p>
                  </a:txBody>
                  <a:tcPr marL="0" marR="0" marT="0" marB="0"/>
                </a:tc>
                <a:tc>
                  <a:txBody>
                    <a:bodyPr/>
                    <a:lstStyle/>
                    <a:p>
                      <a:pPr>
                        <a:lnSpc>
                          <a:spcPts val="3800"/>
                        </a:lnSpc>
                      </a:pPr>
                      <a:r>
                        <a:rPr lang="en-US" sz="2700" b="1" dirty="0">
                          <a:solidFill>
                            <a:schemeClr val="tx1"/>
                          </a:solidFill>
                          <a:latin typeface="Calibri" pitchFamily="34" charset="0"/>
                        </a:rPr>
                        <a:t>Year</a:t>
                      </a:r>
                    </a:p>
                  </a:txBody>
                  <a:tcPr marL="0" marR="0" marT="0" marB="0"/>
                </a:tc>
                <a:tc>
                  <a:txBody>
                    <a:bodyPr/>
                    <a:lstStyle/>
                    <a:p>
                      <a:pPr>
                        <a:lnSpc>
                          <a:spcPts val="3800"/>
                        </a:lnSpc>
                      </a:pPr>
                      <a:r>
                        <a:rPr lang="en-US" sz="2700" b="1" dirty="0">
                          <a:solidFill>
                            <a:schemeClr val="tx1"/>
                          </a:solidFill>
                          <a:latin typeface="Calibri" pitchFamily="34" charset="0"/>
                        </a:rPr>
                        <a:t>Species</a:t>
                      </a:r>
                    </a:p>
                  </a:txBody>
                  <a:tcPr marL="0" marR="0" marT="0" marB="0"/>
                </a:tc>
                <a:extLst>
                  <a:ext uri="{0D108BD9-81ED-4DB2-BD59-A6C34878D82A}">
                    <a16:rowId xmlns:a16="http://schemas.microsoft.com/office/drawing/2014/main" val="10000"/>
                  </a:ext>
                </a:extLst>
              </a:tr>
              <a:tr h="559308">
                <a:tc>
                  <a:txBody>
                    <a:bodyPr/>
                    <a:lstStyle/>
                    <a:p>
                      <a:pPr>
                        <a:lnSpc>
                          <a:spcPts val="3700"/>
                        </a:lnSpc>
                      </a:pPr>
                      <a:r>
                        <a:rPr lang="en-US" sz="2700" b="1" dirty="0">
                          <a:solidFill>
                            <a:srgbClr val="00337F"/>
                          </a:solidFill>
                          <a:latin typeface="Calibri" pitchFamily="34" charset="0"/>
                        </a:rPr>
                        <a:t>Single-gene inheritance</a:t>
                      </a:r>
                    </a:p>
                  </a:txBody>
                  <a:tcPr marL="0" marR="0" marT="0" marB="0"/>
                </a:tc>
                <a:tc>
                  <a:txBody>
                    <a:bodyPr/>
                    <a:lstStyle/>
                    <a:p>
                      <a:pPr>
                        <a:lnSpc>
                          <a:spcPts val="3700"/>
                        </a:lnSpc>
                      </a:pPr>
                      <a:r>
                        <a:rPr lang="en-US" sz="2700" b="1" dirty="0">
                          <a:solidFill>
                            <a:srgbClr val="00337F"/>
                          </a:solidFill>
                          <a:latin typeface="Calibri" pitchFamily="34" charset="0"/>
                        </a:rPr>
                        <a:t>Mendel</a:t>
                      </a:r>
                    </a:p>
                  </a:txBody>
                  <a:tcPr marL="0" marR="0" marT="0" marB="0"/>
                </a:tc>
                <a:tc>
                  <a:txBody>
                    <a:bodyPr/>
                    <a:lstStyle/>
                    <a:p>
                      <a:pPr>
                        <a:lnSpc>
                          <a:spcPts val="3700"/>
                        </a:lnSpc>
                      </a:pPr>
                      <a:r>
                        <a:rPr lang="en-US" sz="2700" b="1" dirty="0">
                          <a:solidFill>
                            <a:srgbClr val="00523C"/>
                          </a:solidFill>
                          <a:latin typeface="Calibri" pitchFamily="34" charset="0"/>
                        </a:rPr>
                        <a:t>1865</a:t>
                      </a:r>
                    </a:p>
                  </a:txBody>
                  <a:tcPr marL="0" marR="0" marT="0" marB="0"/>
                </a:tc>
                <a:tc>
                  <a:txBody>
                    <a:bodyPr/>
                    <a:lstStyle/>
                    <a:p>
                      <a:pPr>
                        <a:lnSpc>
                          <a:spcPts val="3700"/>
                        </a:lnSpc>
                      </a:pPr>
                      <a:r>
                        <a:rPr lang="en-US" sz="2700" b="1" dirty="0">
                          <a:solidFill>
                            <a:srgbClr val="00337F"/>
                          </a:solidFill>
                          <a:latin typeface="Calibri" pitchFamily="34" charset="0"/>
                        </a:rPr>
                        <a:t>Peas</a:t>
                      </a:r>
                    </a:p>
                  </a:txBody>
                  <a:tcPr marL="0" marR="0" marT="0" marB="0"/>
                </a:tc>
                <a:extLst>
                  <a:ext uri="{0D108BD9-81ED-4DB2-BD59-A6C34878D82A}">
                    <a16:rowId xmlns:a16="http://schemas.microsoft.com/office/drawing/2014/main" val="10001"/>
                  </a:ext>
                </a:extLst>
              </a:tr>
              <a:tr h="559308">
                <a:tc>
                  <a:txBody>
                    <a:bodyPr/>
                    <a:lstStyle/>
                    <a:p>
                      <a:pPr>
                        <a:lnSpc>
                          <a:spcPts val="3700"/>
                        </a:lnSpc>
                      </a:pPr>
                      <a:r>
                        <a:rPr lang="en-US" sz="2700" b="1" dirty="0">
                          <a:solidFill>
                            <a:srgbClr val="00337F"/>
                          </a:solidFill>
                          <a:latin typeface="Calibri" pitchFamily="34" charset="0"/>
                        </a:rPr>
                        <a:t>Multiple-gene</a:t>
                      </a:r>
                      <a:r>
                        <a:rPr lang="en-US" sz="2700" b="1" baseline="0" dirty="0">
                          <a:solidFill>
                            <a:srgbClr val="00337F"/>
                          </a:solidFill>
                          <a:latin typeface="Calibri" pitchFamily="34" charset="0"/>
                        </a:rPr>
                        <a:t> inheritance</a:t>
                      </a:r>
                      <a:endParaRPr lang="en-US" sz="2700" b="1" dirty="0">
                        <a:solidFill>
                          <a:srgbClr val="00337F"/>
                        </a:solidFill>
                        <a:latin typeface="Calibri" pitchFamily="34" charset="0"/>
                      </a:endParaRPr>
                    </a:p>
                  </a:txBody>
                  <a:tcPr marL="0" marR="0" marT="0" marB="0"/>
                </a:tc>
                <a:tc>
                  <a:txBody>
                    <a:bodyPr/>
                    <a:lstStyle/>
                    <a:p>
                      <a:pPr>
                        <a:lnSpc>
                          <a:spcPts val="3700"/>
                        </a:lnSpc>
                      </a:pPr>
                      <a:r>
                        <a:rPr lang="en-US" sz="2700" b="1" dirty="0">
                          <a:solidFill>
                            <a:srgbClr val="00337F"/>
                          </a:solidFill>
                          <a:latin typeface="Calibri" pitchFamily="34" charset="0"/>
                        </a:rPr>
                        <a:t>Fisher</a:t>
                      </a:r>
                    </a:p>
                  </a:txBody>
                  <a:tcPr marL="0" marR="0" marT="0" marB="0"/>
                </a:tc>
                <a:tc>
                  <a:txBody>
                    <a:bodyPr/>
                    <a:lstStyle/>
                    <a:p>
                      <a:pPr>
                        <a:lnSpc>
                          <a:spcPts val="3700"/>
                        </a:lnSpc>
                      </a:pPr>
                      <a:r>
                        <a:rPr lang="en-US" sz="2700" b="1" dirty="0">
                          <a:solidFill>
                            <a:srgbClr val="00523C"/>
                          </a:solidFill>
                          <a:latin typeface="Calibri" pitchFamily="34" charset="0"/>
                        </a:rPr>
                        <a:t>1918</a:t>
                      </a:r>
                    </a:p>
                  </a:txBody>
                  <a:tcPr marL="0" marR="0" marT="0" marB="0"/>
                </a:tc>
                <a:tc>
                  <a:txBody>
                    <a:bodyPr/>
                    <a:lstStyle/>
                    <a:p>
                      <a:pPr>
                        <a:lnSpc>
                          <a:spcPts val="3700"/>
                        </a:lnSpc>
                      </a:pPr>
                      <a:r>
                        <a:rPr lang="en-US" sz="2700" b="1" dirty="0">
                          <a:solidFill>
                            <a:srgbClr val="00337F"/>
                          </a:solidFill>
                          <a:latin typeface="Calibri" pitchFamily="34" charset="0"/>
                        </a:rPr>
                        <a:t>Humans</a:t>
                      </a:r>
                    </a:p>
                  </a:txBody>
                  <a:tcPr marL="0" marR="0" marT="0" marB="0"/>
                </a:tc>
                <a:extLst>
                  <a:ext uri="{0D108BD9-81ED-4DB2-BD59-A6C34878D82A}">
                    <a16:rowId xmlns:a16="http://schemas.microsoft.com/office/drawing/2014/main" val="10002"/>
                  </a:ext>
                </a:extLst>
              </a:tr>
              <a:tr h="559308">
                <a:tc>
                  <a:txBody>
                    <a:bodyPr/>
                    <a:lstStyle/>
                    <a:p>
                      <a:pPr>
                        <a:lnSpc>
                          <a:spcPts val="3700"/>
                        </a:lnSpc>
                      </a:pPr>
                      <a:r>
                        <a:rPr lang="en-US" sz="2700" b="1" dirty="0">
                          <a:solidFill>
                            <a:srgbClr val="00337F"/>
                          </a:solidFill>
                          <a:latin typeface="Calibri" pitchFamily="34" charset="0"/>
                        </a:rPr>
                        <a:t>Pedigree relationship matrix</a:t>
                      </a:r>
                    </a:p>
                  </a:txBody>
                  <a:tcPr marL="0" marR="0" marT="0" marB="0"/>
                </a:tc>
                <a:tc>
                  <a:txBody>
                    <a:bodyPr/>
                    <a:lstStyle/>
                    <a:p>
                      <a:pPr>
                        <a:lnSpc>
                          <a:spcPts val="3700"/>
                        </a:lnSpc>
                      </a:pPr>
                      <a:r>
                        <a:rPr lang="en-US" sz="2700" b="1" dirty="0">
                          <a:solidFill>
                            <a:srgbClr val="00337F"/>
                          </a:solidFill>
                          <a:latin typeface="Calibri" pitchFamily="34" charset="0"/>
                        </a:rPr>
                        <a:t>Wright</a:t>
                      </a:r>
                    </a:p>
                  </a:txBody>
                  <a:tcPr marL="0" marR="0" marT="0" marB="0"/>
                </a:tc>
                <a:tc>
                  <a:txBody>
                    <a:bodyPr/>
                    <a:lstStyle/>
                    <a:p>
                      <a:pPr>
                        <a:lnSpc>
                          <a:spcPts val="3700"/>
                        </a:lnSpc>
                      </a:pPr>
                      <a:r>
                        <a:rPr lang="en-US" sz="2700" b="1" dirty="0">
                          <a:solidFill>
                            <a:srgbClr val="00523C"/>
                          </a:solidFill>
                          <a:latin typeface="Calibri" pitchFamily="34" charset="0"/>
                        </a:rPr>
                        <a:t>1922</a:t>
                      </a:r>
                    </a:p>
                  </a:txBody>
                  <a:tcPr marL="0" marR="0" marT="0" marB="0"/>
                </a:tc>
                <a:tc>
                  <a:txBody>
                    <a:bodyPr/>
                    <a:lstStyle/>
                    <a:p>
                      <a:pPr>
                        <a:lnSpc>
                          <a:spcPts val="3700"/>
                        </a:lnSpc>
                      </a:pPr>
                      <a:r>
                        <a:rPr lang="en-US" sz="2700" b="1" dirty="0">
                          <a:solidFill>
                            <a:srgbClr val="00337F"/>
                          </a:solidFill>
                          <a:latin typeface="Calibri" pitchFamily="34" charset="0"/>
                        </a:rPr>
                        <a:t>Cattle</a:t>
                      </a:r>
                    </a:p>
                  </a:txBody>
                  <a:tcPr marL="0" marR="0" marT="0" marB="0"/>
                </a:tc>
                <a:extLst>
                  <a:ext uri="{0D108BD9-81ED-4DB2-BD59-A6C34878D82A}">
                    <a16:rowId xmlns:a16="http://schemas.microsoft.com/office/drawing/2014/main" val="10003"/>
                  </a:ext>
                </a:extLst>
              </a:tr>
              <a:tr h="559308">
                <a:tc>
                  <a:txBody>
                    <a:bodyPr/>
                    <a:lstStyle/>
                    <a:p>
                      <a:pPr marL="0" marR="0" lvl="0" indent="0" algn="l" defTabSz="914400" rtl="0" eaLnBrk="1" fontAlgn="auto" latinLnBrk="0" hangingPunct="1">
                        <a:lnSpc>
                          <a:spcPts val="3700"/>
                        </a:lnSpc>
                        <a:spcBef>
                          <a:spcPts val="0"/>
                        </a:spcBef>
                        <a:spcAft>
                          <a:spcPts val="0"/>
                        </a:spcAft>
                        <a:buClrTx/>
                        <a:buSzTx/>
                        <a:buFontTx/>
                        <a:buNone/>
                        <a:tabLst/>
                        <a:defRPr/>
                      </a:pPr>
                      <a:r>
                        <a:rPr lang="en-US" sz="2700" b="1" dirty="0">
                          <a:solidFill>
                            <a:srgbClr val="00337F"/>
                          </a:solidFill>
                          <a:latin typeface="Calibri" pitchFamily="34" charset="0"/>
                        </a:rPr>
                        <a:t>Selection index</a:t>
                      </a:r>
                    </a:p>
                  </a:txBody>
                  <a:tcPr marL="0" marR="0" marT="0" marB="0"/>
                </a:tc>
                <a:tc>
                  <a:txBody>
                    <a:bodyPr/>
                    <a:lstStyle/>
                    <a:p>
                      <a:pPr>
                        <a:lnSpc>
                          <a:spcPts val="3700"/>
                        </a:lnSpc>
                      </a:pPr>
                      <a:r>
                        <a:rPr lang="en-US" sz="2700" b="1" dirty="0">
                          <a:solidFill>
                            <a:srgbClr val="00337F"/>
                          </a:solidFill>
                          <a:latin typeface="Calibri" pitchFamily="34" charset="0"/>
                        </a:rPr>
                        <a:t>Hazel &amp; Lush</a:t>
                      </a:r>
                    </a:p>
                  </a:txBody>
                  <a:tcPr marL="0" marR="0" marT="0" marB="0"/>
                </a:tc>
                <a:tc>
                  <a:txBody>
                    <a:bodyPr/>
                    <a:lstStyle/>
                    <a:p>
                      <a:pPr>
                        <a:lnSpc>
                          <a:spcPts val="3700"/>
                        </a:lnSpc>
                      </a:pPr>
                      <a:r>
                        <a:rPr lang="en-US" sz="2700" b="1" dirty="0">
                          <a:solidFill>
                            <a:srgbClr val="00523C"/>
                          </a:solidFill>
                          <a:latin typeface="Calibri" pitchFamily="34" charset="0"/>
                        </a:rPr>
                        <a:t>1943</a:t>
                      </a:r>
                    </a:p>
                  </a:txBody>
                  <a:tcPr marL="0" marR="0" marT="0" marB="0"/>
                </a:tc>
                <a:tc>
                  <a:txBody>
                    <a:bodyPr/>
                    <a:lstStyle/>
                    <a:p>
                      <a:pPr>
                        <a:lnSpc>
                          <a:spcPts val="3700"/>
                        </a:lnSpc>
                      </a:pPr>
                      <a:r>
                        <a:rPr lang="en-US" sz="2700" b="1" dirty="0">
                          <a:solidFill>
                            <a:srgbClr val="00337F"/>
                          </a:solidFill>
                          <a:latin typeface="Calibri" pitchFamily="34" charset="0"/>
                        </a:rPr>
                        <a:t>Plants, cattle</a:t>
                      </a:r>
                    </a:p>
                  </a:txBody>
                  <a:tcPr marL="0" marR="0" marT="0" marB="0"/>
                </a:tc>
                <a:extLst>
                  <a:ext uri="{0D108BD9-81ED-4DB2-BD59-A6C34878D82A}">
                    <a16:rowId xmlns:a16="http://schemas.microsoft.com/office/drawing/2014/main" val="1041249748"/>
                  </a:ext>
                </a:extLst>
              </a:tr>
              <a:tr h="559308">
                <a:tc>
                  <a:txBody>
                    <a:bodyPr/>
                    <a:lstStyle/>
                    <a:p>
                      <a:pPr>
                        <a:lnSpc>
                          <a:spcPts val="3700"/>
                        </a:lnSpc>
                      </a:pPr>
                      <a:r>
                        <a:rPr lang="en-US" sz="2700" b="1" dirty="0">
                          <a:solidFill>
                            <a:srgbClr val="00337F"/>
                          </a:solidFill>
                          <a:latin typeface="Calibri" pitchFamily="34" charset="0"/>
                        </a:rPr>
                        <a:t>Mixed linear</a:t>
                      </a:r>
                      <a:r>
                        <a:rPr lang="en-US" sz="2700" b="1" baseline="0" dirty="0">
                          <a:solidFill>
                            <a:srgbClr val="00337F"/>
                          </a:solidFill>
                          <a:latin typeface="Calibri" pitchFamily="34" charset="0"/>
                        </a:rPr>
                        <a:t> models</a:t>
                      </a:r>
                      <a:endParaRPr lang="en-US" sz="2700" b="1" dirty="0">
                        <a:solidFill>
                          <a:srgbClr val="00337F"/>
                        </a:solidFill>
                        <a:latin typeface="Calibri" pitchFamily="34" charset="0"/>
                      </a:endParaRPr>
                    </a:p>
                  </a:txBody>
                  <a:tcPr marL="0" marR="0" marT="0" marB="0"/>
                </a:tc>
                <a:tc>
                  <a:txBody>
                    <a:bodyPr/>
                    <a:lstStyle/>
                    <a:p>
                      <a:pPr>
                        <a:lnSpc>
                          <a:spcPts val="3700"/>
                        </a:lnSpc>
                      </a:pPr>
                      <a:r>
                        <a:rPr lang="en-US" sz="2700" b="1" dirty="0">
                          <a:solidFill>
                            <a:srgbClr val="00337F"/>
                          </a:solidFill>
                          <a:latin typeface="Calibri" pitchFamily="34" charset="0"/>
                        </a:rPr>
                        <a:t>Henderson</a:t>
                      </a:r>
                    </a:p>
                  </a:txBody>
                  <a:tcPr marL="0" marR="0" marT="0" marB="0"/>
                </a:tc>
                <a:tc>
                  <a:txBody>
                    <a:bodyPr/>
                    <a:lstStyle/>
                    <a:p>
                      <a:pPr>
                        <a:lnSpc>
                          <a:spcPts val="3700"/>
                        </a:lnSpc>
                      </a:pPr>
                      <a:r>
                        <a:rPr lang="en-US" sz="2700" b="1" dirty="0">
                          <a:solidFill>
                            <a:srgbClr val="00523C"/>
                          </a:solidFill>
                          <a:latin typeface="Calibri" pitchFamily="34" charset="0"/>
                        </a:rPr>
                        <a:t>1963</a:t>
                      </a:r>
                    </a:p>
                  </a:txBody>
                  <a:tcPr marL="0" marR="0" marT="0" marB="0"/>
                </a:tc>
                <a:tc>
                  <a:txBody>
                    <a:bodyPr/>
                    <a:lstStyle/>
                    <a:p>
                      <a:pPr>
                        <a:lnSpc>
                          <a:spcPts val="3700"/>
                        </a:lnSpc>
                      </a:pPr>
                      <a:r>
                        <a:rPr lang="en-US" sz="2700" b="1" dirty="0">
                          <a:solidFill>
                            <a:srgbClr val="00337F"/>
                          </a:solidFill>
                          <a:latin typeface="Calibri" pitchFamily="34" charset="0"/>
                        </a:rPr>
                        <a:t>Cattle</a:t>
                      </a:r>
                    </a:p>
                  </a:txBody>
                  <a:tcPr marL="0" marR="0" marT="0" marB="0"/>
                </a:tc>
                <a:extLst>
                  <a:ext uri="{0D108BD9-81ED-4DB2-BD59-A6C34878D82A}">
                    <a16:rowId xmlns:a16="http://schemas.microsoft.com/office/drawing/2014/main" val="10004"/>
                  </a:ext>
                </a:extLst>
              </a:tr>
              <a:tr h="559308">
                <a:tc>
                  <a:txBody>
                    <a:bodyPr/>
                    <a:lstStyle/>
                    <a:p>
                      <a:pPr>
                        <a:lnSpc>
                          <a:spcPts val="3700"/>
                        </a:lnSpc>
                      </a:pPr>
                      <a:r>
                        <a:rPr lang="en-US" sz="2700" b="1" dirty="0">
                          <a:solidFill>
                            <a:srgbClr val="00337F"/>
                          </a:solidFill>
                          <a:latin typeface="Calibri" pitchFamily="34" charset="0"/>
                        </a:rPr>
                        <a:t>Genomic prediction</a:t>
                      </a:r>
                    </a:p>
                  </a:txBody>
                  <a:tcPr marL="0" marR="0" marT="0" marB="0"/>
                </a:tc>
                <a:tc>
                  <a:txBody>
                    <a:bodyPr/>
                    <a:lstStyle/>
                    <a:p>
                      <a:pPr>
                        <a:lnSpc>
                          <a:spcPts val="3700"/>
                        </a:lnSpc>
                      </a:pPr>
                      <a:r>
                        <a:rPr lang="en-US" sz="2700" b="1" dirty="0">
                          <a:solidFill>
                            <a:srgbClr val="00337F"/>
                          </a:solidFill>
                          <a:latin typeface="Calibri" pitchFamily="34" charset="0"/>
                        </a:rPr>
                        <a:t>Meuwissen</a:t>
                      </a:r>
                    </a:p>
                  </a:txBody>
                  <a:tcPr marL="0" marR="0" marT="0" marB="0"/>
                </a:tc>
                <a:tc>
                  <a:txBody>
                    <a:bodyPr/>
                    <a:lstStyle/>
                    <a:p>
                      <a:pPr>
                        <a:lnSpc>
                          <a:spcPts val="3700"/>
                        </a:lnSpc>
                      </a:pPr>
                      <a:r>
                        <a:rPr lang="en-US" sz="2700" b="1" dirty="0">
                          <a:solidFill>
                            <a:srgbClr val="00523C"/>
                          </a:solidFill>
                          <a:latin typeface="Calibri" pitchFamily="34" charset="0"/>
                        </a:rPr>
                        <a:t>2001</a:t>
                      </a:r>
                    </a:p>
                  </a:txBody>
                  <a:tcPr marL="0" marR="0" marT="0" marB="0"/>
                </a:tc>
                <a:tc>
                  <a:txBody>
                    <a:bodyPr/>
                    <a:lstStyle/>
                    <a:p>
                      <a:pPr>
                        <a:lnSpc>
                          <a:spcPts val="3700"/>
                        </a:lnSpc>
                      </a:pPr>
                      <a:r>
                        <a:rPr lang="en-US" sz="2700" b="1" dirty="0">
                          <a:solidFill>
                            <a:srgbClr val="00337F"/>
                          </a:solidFill>
                          <a:latin typeface="Calibri" pitchFamily="34" charset="0"/>
                        </a:rPr>
                        <a:t>Animals</a:t>
                      </a:r>
                    </a:p>
                  </a:txBody>
                  <a:tcPr marL="0" marR="0" marT="0" marB="0"/>
                </a:tc>
                <a:extLst>
                  <a:ext uri="{0D108BD9-81ED-4DB2-BD59-A6C34878D82A}">
                    <a16:rowId xmlns:a16="http://schemas.microsoft.com/office/drawing/2014/main" val="10005"/>
                  </a:ext>
                </a:extLst>
              </a:tr>
              <a:tr h="559308">
                <a:tc>
                  <a:txBody>
                    <a:bodyPr/>
                    <a:lstStyle/>
                    <a:p>
                      <a:pPr>
                        <a:lnSpc>
                          <a:spcPts val="3700"/>
                        </a:lnSpc>
                      </a:pPr>
                      <a:r>
                        <a:rPr lang="en-US" sz="2700" b="1" dirty="0">
                          <a:solidFill>
                            <a:srgbClr val="00337F"/>
                          </a:solidFill>
                          <a:latin typeface="Calibri" pitchFamily="34" charset="0"/>
                        </a:rPr>
                        <a:t>Genomic relationship matrix</a:t>
                      </a:r>
                    </a:p>
                  </a:txBody>
                  <a:tcPr marL="0" marR="0" marT="0" marB="0"/>
                </a:tc>
                <a:tc>
                  <a:txBody>
                    <a:bodyPr/>
                    <a:lstStyle/>
                    <a:p>
                      <a:pPr>
                        <a:lnSpc>
                          <a:spcPts val="3700"/>
                        </a:lnSpc>
                      </a:pPr>
                      <a:r>
                        <a:rPr lang="en-US" sz="2700" b="1" dirty="0">
                          <a:solidFill>
                            <a:srgbClr val="00337F"/>
                          </a:solidFill>
                          <a:latin typeface="Calibri" pitchFamily="34" charset="0"/>
                        </a:rPr>
                        <a:t>VanRaden</a:t>
                      </a:r>
                    </a:p>
                  </a:txBody>
                  <a:tcPr marL="0" marR="0" marT="0" marB="0"/>
                </a:tc>
                <a:tc>
                  <a:txBody>
                    <a:bodyPr/>
                    <a:lstStyle/>
                    <a:p>
                      <a:pPr>
                        <a:lnSpc>
                          <a:spcPts val="3700"/>
                        </a:lnSpc>
                      </a:pPr>
                      <a:r>
                        <a:rPr lang="en-US" sz="2700" b="1" dirty="0">
                          <a:solidFill>
                            <a:srgbClr val="00523C"/>
                          </a:solidFill>
                          <a:latin typeface="Calibri" pitchFamily="34" charset="0"/>
                        </a:rPr>
                        <a:t>2008</a:t>
                      </a:r>
                    </a:p>
                  </a:txBody>
                  <a:tcPr marL="0" marR="0" marT="0" marB="0"/>
                </a:tc>
                <a:tc>
                  <a:txBody>
                    <a:bodyPr/>
                    <a:lstStyle/>
                    <a:p>
                      <a:pPr>
                        <a:lnSpc>
                          <a:spcPts val="3700"/>
                        </a:lnSpc>
                      </a:pPr>
                      <a:r>
                        <a:rPr lang="en-US" sz="2700" b="1" dirty="0">
                          <a:solidFill>
                            <a:srgbClr val="00337F"/>
                          </a:solidFill>
                          <a:latin typeface="Calibri" pitchFamily="34" charset="0"/>
                        </a:rPr>
                        <a:t>Cattle</a:t>
                      </a:r>
                    </a:p>
                  </a:txBody>
                  <a:tcPr marL="0" marR="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1970523" y="5371136"/>
            <a:ext cx="7923516" cy="1246495"/>
          </a:xfrm>
          <a:prstGeom prst="rect">
            <a:avLst/>
          </a:prstGeom>
          <a:noFill/>
        </p:spPr>
        <p:txBody>
          <a:bodyPr wrap="none" rtlCol="0">
            <a:spAutoFit/>
          </a:bodyPr>
          <a:lstStyle/>
          <a:p>
            <a:pPr>
              <a:lnSpc>
                <a:spcPts val="3000"/>
              </a:lnSpc>
            </a:pPr>
            <a:r>
              <a:rPr lang="en-US" sz="2600" b="1" dirty="0">
                <a:latin typeface="Calibri" pitchFamily="34" charset="0"/>
              </a:rPr>
              <a:t>Also application</a:t>
            </a:r>
          </a:p>
          <a:p>
            <a:pPr>
              <a:lnSpc>
                <a:spcPts val="3000"/>
              </a:lnSpc>
            </a:pPr>
            <a:r>
              <a:rPr lang="en-US" sz="2600" b="1" dirty="0">
                <a:solidFill>
                  <a:srgbClr val="00337F"/>
                </a:solidFill>
                <a:latin typeface="Calibri" pitchFamily="34" charset="0"/>
              </a:rPr>
              <a:t>First database with 1 million genotyped individuals was </a:t>
            </a:r>
          </a:p>
          <a:p>
            <a:pPr>
              <a:lnSpc>
                <a:spcPts val="3000"/>
              </a:lnSpc>
            </a:pPr>
            <a:r>
              <a:rPr lang="en-US" sz="2600" b="1" dirty="0">
                <a:solidFill>
                  <a:srgbClr val="00337F"/>
                </a:solidFill>
                <a:latin typeface="Calibri" pitchFamily="34" charset="0"/>
              </a:rPr>
              <a:t>USD</a:t>
            </a:r>
            <a:r>
              <a:rPr lang="en-US" sz="2600" b="1" spc="200" dirty="0">
                <a:solidFill>
                  <a:srgbClr val="00337F"/>
                </a:solidFill>
                <a:latin typeface="Calibri" pitchFamily="34" charset="0"/>
              </a:rPr>
              <a:t>A/</a:t>
            </a:r>
            <a:r>
              <a:rPr lang="en-US" sz="2600" b="1" dirty="0">
                <a:solidFill>
                  <a:srgbClr val="00337F"/>
                </a:solidFill>
                <a:latin typeface="Calibri" pitchFamily="34" charset="0"/>
              </a:rPr>
              <a:t>Council on Dairy Cattle Breeding in </a:t>
            </a:r>
            <a:r>
              <a:rPr lang="en-US" sz="2600" b="1" dirty="0">
                <a:solidFill>
                  <a:srgbClr val="00523C"/>
                </a:solidFill>
                <a:latin typeface="Calibri" pitchFamily="34" charset="0"/>
              </a:rPr>
              <a:t>July 2015</a:t>
            </a:r>
          </a:p>
        </p:txBody>
      </p:sp>
    </p:spTree>
    <p:extLst>
      <p:ext uri="{BB962C8B-B14F-4D97-AF65-F5344CB8AC3E}">
        <p14:creationId xmlns:p14="http://schemas.microsoft.com/office/powerpoint/2010/main" val="173310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643A-352E-4348-A35E-B611B89DD8CD}"/>
              </a:ext>
            </a:extLst>
          </p:cNvPr>
          <p:cNvSpPr>
            <a:spLocks noGrp="1"/>
          </p:cNvSpPr>
          <p:nvPr>
            <p:ph type="title"/>
          </p:nvPr>
        </p:nvSpPr>
        <p:spPr/>
        <p:txBody>
          <a:bodyPr/>
          <a:lstStyle/>
          <a:p>
            <a:r>
              <a:rPr lang="en-US" dirty="0"/>
              <a:t>Genotypes are plentiful</a:t>
            </a:r>
          </a:p>
        </p:txBody>
      </p:sp>
      <p:pic>
        <p:nvPicPr>
          <p:cNvPr id="6" name="Picture 5">
            <a:extLst>
              <a:ext uri="{FF2B5EF4-FFF2-40B4-BE49-F238E27FC236}">
                <a16:creationId xmlns:a16="http://schemas.microsoft.com/office/drawing/2014/main" id="{1922C274-F30D-534A-85E6-DE1D45BB6259}"/>
              </a:ext>
            </a:extLst>
          </p:cNvPr>
          <p:cNvPicPr>
            <a:picLocks noChangeAspect="1"/>
          </p:cNvPicPr>
          <p:nvPr/>
        </p:nvPicPr>
        <p:blipFill>
          <a:blip r:embed="rId2"/>
          <a:stretch>
            <a:fillRect/>
          </a:stretch>
        </p:blipFill>
        <p:spPr>
          <a:xfrm>
            <a:off x="487681" y="969049"/>
            <a:ext cx="7915692" cy="5397063"/>
          </a:xfrm>
          <a:prstGeom prst="rect">
            <a:avLst/>
          </a:prstGeom>
        </p:spPr>
      </p:pic>
      <p:pic>
        <p:nvPicPr>
          <p:cNvPr id="9" name="Picture 8">
            <a:extLst>
              <a:ext uri="{FF2B5EF4-FFF2-40B4-BE49-F238E27FC236}">
                <a16:creationId xmlns:a16="http://schemas.microsoft.com/office/drawing/2014/main" id="{1EC2A80C-BF64-B942-9C37-7BD77FE1DB3F}"/>
              </a:ext>
            </a:extLst>
          </p:cNvPr>
          <p:cNvPicPr>
            <a:picLocks noChangeAspect="1"/>
          </p:cNvPicPr>
          <p:nvPr/>
        </p:nvPicPr>
        <p:blipFill>
          <a:blip r:embed="rId3"/>
          <a:stretch>
            <a:fillRect/>
          </a:stretch>
        </p:blipFill>
        <p:spPr>
          <a:xfrm>
            <a:off x="8616731" y="1040519"/>
            <a:ext cx="3275724" cy="2233448"/>
          </a:xfrm>
          <a:prstGeom prst="rect">
            <a:avLst/>
          </a:prstGeom>
        </p:spPr>
      </p:pic>
      <p:pic>
        <p:nvPicPr>
          <p:cNvPr id="10" name="Picture 9">
            <a:extLst>
              <a:ext uri="{FF2B5EF4-FFF2-40B4-BE49-F238E27FC236}">
                <a16:creationId xmlns:a16="http://schemas.microsoft.com/office/drawing/2014/main" id="{88BF3B7B-3533-8444-A672-D5092C6C7F19}"/>
              </a:ext>
            </a:extLst>
          </p:cNvPr>
          <p:cNvPicPr>
            <a:picLocks noChangeAspect="1"/>
          </p:cNvPicPr>
          <p:nvPr/>
        </p:nvPicPr>
        <p:blipFill>
          <a:blip r:embed="rId4"/>
          <a:stretch>
            <a:fillRect/>
          </a:stretch>
        </p:blipFill>
        <p:spPr>
          <a:xfrm>
            <a:off x="8616731" y="3739051"/>
            <a:ext cx="3275724" cy="2181360"/>
          </a:xfrm>
          <a:prstGeom prst="rect">
            <a:avLst/>
          </a:prstGeom>
        </p:spPr>
      </p:pic>
      <p:sp>
        <p:nvSpPr>
          <p:cNvPr id="7" name="Rectangle 6">
            <a:extLst>
              <a:ext uri="{FF2B5EF4-FFF2-40B4-BE49-F238E27FC236}">
                <a16:creationId xmlns:a16="http://schemas.microsoft.com/office/drawing/2014/main" id="{DC68C051-BF3D-CC42-89C0-7BF9D3FD9F04}"/>
              </a:ext>
            </a:extLst>
          </p:cNvPr>
          <p:cNvSpPr/>
          <p:nvPr/>
        </p:nvSpPr>
        <p:spPr>
          <a:xfrm>
            <a:off x="427771" y="6346818"/>
            <a:ext cx="8573989" cy="318100"/>
          </a:xfrm>
          <a:prstGeom prst="rect">
            <a:avLst/>
          </a:prstGeom>
        </p:spPr>
        <p:txBody>
          <a:bodyPr wrap="square">
            <a:spAutoFit/>
          </a:bodyPr>
          <a:lstStyle/>
          <a:p>
            <a:r>
              <a:rPr lang="en-US" sz="1467" b="1" dirty="0"/>
              <a:t>Source: </a:t>
            </a:r>
            <a:r>
              <a:rPr lang="en-US" sz="1467" dirty="0"/>
              <a:t>Council on Dairy Cattle Breeding (2019).</a:t>
            </a:r>
            <a:r>
              <a:rPr lang="en-US" sz="1467" i="1" dirty="0">
                <a:solidFill>
                  <a:srgbClr val="00503E"/>
                </a:solidFill>
              </a:rPr>
              <a:t> </a:t>
            </a:r>
            <a:endParaRPr lang="en-US" sz="1467" b="1" dirty="0">
              <a:solidFill>
                <a:srgbClr val="244270"/>
              </a:solidFill>
            </a:endParaRPr>
          </a:p>
        </p:txBody>
      </p:sp>
    </p:spTree>
    <p:extLst>
      <p:ext uri="{BB962C8B-B14F-4D97-AF65-F5344CB8AC3E}">
        <p14:creationId xmlns:p14="http://schemas.microsoft.com/office/powerpoint/2010/main" val="1049791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A992D-1C78-9D44-A42F-98FE426A9D33}"/>
              </a:ext>
            </a:extLst>
          </p:cNvPr>
          <p:cNvSpPr>
            <a:spLocks noGrp="1"/>
          </p:cNvSpPr>
          <p:nvPr>
            <p:ph type="title"/>
          </p:nvPr>
        </p:nvSpPr>
        <p:spPr/>
        <p:txBody>
          <a:bodyPr/>
          <a:lstStyle/>
          <a:p>
            <a:r>
              <a:rPr lang="en-US" dirty="0"/>
              <a:t>We want to get the best DNA together in one animal</a:t>
            </a:r>
          </a:p>
        </p:txBody>
      </p:sp>
      <p:graphicFrame>
        <p:nvGraphicFramePr>
          <p:cNvPr id="6" name="Chart 5">
            <a:extLst>
              <a:ext uri="{FF2B5EF4-FFF2-40B4-BE49-F238E27FC236}">
                <a16:creationId xmlns:a16="http://schemas.microsoft.com/office/drawing/2014/main" id="{8F303BFE-65E7-5D45-B51C-617C16733321}"/>
              </a:ext>
            </a:extLst>
          </p:cNvPr>
          <p:cNvGraphicFramePr>
            <a:graphicFrameLocks/>
          </p:cNvGraphicFramePr>
          <p:nvPr>
            <p:extLst/>
          </p:nvPr>
        </p:nvGraphicFramePr>
        <p:xfrm>
          <a:off x="174172" y="857463"/>
          <a:ext cx="11736475" cy="574598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5B86ADC2-05E0-BB4D-B643-6A66219B3F4B}"/>
              </a:ext>
            </a:extLst>
          </p:cNvPr>
          <p:cNvSpPr/>
          <p:nvPr/>
        </p:nvSpPr>
        <p:spPr>
          <a:xfrm>
            <a:off x="8269358" y="6309763"/>
            <a:ext cx="3217103" cy="338554"/>
          </a:xfrm>
          <a:prstGeom prst="rect">
            <a:avLst/>
          </a:prstGeom>
        </p:spPr>
        <p:txBody>
          <a:bodyPr wrap="square">
            <a:spAutoFit/>
          </a:bodyPr>
          <a:lstStyle/>
          <a:p>
            <a:pPr algn="r"/>
            <a:r>
              <a:rPr lang="en-US" sz="1600" b="1" dirty="0"/>
              <a:t>After Cole and </a:t>
            </a:r>
            <a:r>
              <a:rPr lang="en-US" sz="1600" b="1" dirty="0" err="1"/>
              <a:t>VanRaden</a:t>
            </a:r>
            <a:r>
              <a:rPr lang="en-US" sz="1600" b="1" dirty="0"/>
              <a:t> (2011).</a:t>
            </a:r>
          </a:p>
        </p:txBody>
      </p:sp>
      <p:sp>
        <p:nvSpPr>
          <p:cNvPr id="8" name="TextBox 7">
            <a:extLst>
              <a:ext uri="{FF2B5EF4-FFF2-40B4-BE49-F238E27FC236}">
                <a16:creationId xmlns:a16="http://schemas.microsoft.com/office/drawing/2014/main" id="{B14EF1ED-2543-5242-BE89-2C7A8668BB9D}"/>
              </a:ext>
            </a:extLst>
          </p:cNvPr>
          <p:cNvSpPr txBox="1"/>
          <p:nvPr/>
        </p:nvSpPr>
        <p:spPr>
          <a:xfrm>
            <a:off x="7751927" y="1166194"/>
            <a:ext cx="4159745" cy="584775"/>
          </a:xfrm>
          <a:prstGeom prst="rect">
            <a:avLst/>
          </a:prstGeom>
          <a:noFill/>
        </p:spPr>
        <p:txBody>
          <a:bodyPr wrap="square" rtlCol="0">
            <a:spAutoFit/>
          </a:bodyPr>
          <a:lstStyle/>
          <a:p>
            <a:r>
              <a:rPr lang="en-US" sz="3200" b="1" dirty="0">
                <a:solidFill>
                  <a:srgbClr val="B00000"/>
                </a:solidFill>
              </a:rPr>
              <a:t>EBV(NM$) = $7,304</a:t>
            </a:r>
          </a:p>
        </p:txBody>
      </p:sp>
    </p:spTree>
    <p:extLst>
      <p:ext uri="{BB962C8B-B14F-4D97-AF65-F5344CB8AC3E}">
        <p14:creationId xmlns:p14="http://schemas.microsoft.com/office/powerpoint/2010/main" val="85907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806E-FB89-524D-8AF6-B5858738AD43}"/>
              </a:ext>
            </a:extLst>
          </p:cNvPr>
          <p:cNvSpPr>
            <a:spLocks noGrp="1"/>
          </p:cNvSpPr>
          <p:nvPr>
            <p:ph type="title"/>
          </p:nvPr>
        </p:nvSpPr>
        <p:spPr/>
        <p:txBody>
          <a:bodyPr/>
          <a:lstStyle/>
          <a:p>
            <a:r>
              <a:rPr lang="en-US" dirty="0"/>
              <a:t>Genomic selection lets us go really fast</a:t>
            </a:r>
          </a:p>
        </p:txBody>
      </p:sp>
      <p:grpSp>
        <p:nvGrpSpPr>
          <p:cNvPr id="7" name="Group 6">
            <a:extLst>
              <a:ext uri="{FF2B5EF4-FFF2-40B4-BE49-F238E27FC236}">
                <a16:creationId xmlns:a16="http://schemas.microsoft.com/office/drawing/2014/main" id="{53938A3D-2E4F-714F-8A4F-1B805207BF91}"/>
              </a:ext>
            </a:extLst>
          </p:cNvPr>
          <p:cNvGrpSpPr/>
          <p:nvPr/>
        </p:nvGrpSpPr>
        <p:grpSpPr>
          <a:xfrm>
            <a:off x="300255" y="1583145"/>
            <a:ext cx="11589933" cy="4686254"/>
            <a:chOff x="300255" y="1433017"/>
            <a:chExt cx="11589933" cy="4686254"/>
          </a:xfrm>
        </p:grpSpPr>
        <p:grpSp>
          <p:nvGrpSpPr>
            <p:cNvPr id="6" name="Group 5">
              <a:extLst>
                <a:ext uri="{FF2B5EF4-FFF2-40B4-BE49-F238E27FC236}">
                  <a16:creationId xmlns:a16="http://schemas.microsoft.com/office/drawing/2014/main" id="{87E93918-1458-FE4F-A043-B1A71E1E7D0F}"/>
                </a:ext>
              </a:extLst>
            </p:cNvPr>
            <p:cNvGrpSpPr/>
            <p:nvPr/>
          </p:nvGrpSpPr>
          <p:grpSpPr>
            <a:xfrm>
              <a:off x="300255" y="1433017"/>
              <a:ext cx="11589933" cy="4347700"/>
              <a:chOff x="365760" y="763546"/>
              <a:chExt cx="8326690" cy="3053079"/>
            </a:xfrm>
          </p:grpSpPr>
          <p:pic>
            <p:nvPicPr>
              <p:cNvPr id="3" name="Picture 2">
                <a:extLst>
                  <a:ext uri="{FF2B5EF4-FFF2-40B4-BE49-F238E27FC236}">
                    <a16:creationId xmlns:a16="http://schemas.microsoft.com/office/drawing/2014/main" id="{DCBFE5A3-DD49-5A4B-ABCD-88884D9257FB}"/>
                  </a:ext>
                </a:extLst>
              </p:cNvPr>
              <p:cNvPicPr>
                <a:picLocks noChangeAspect="1"/>
              </p:cNvPicPr>
              <p:nvPr/>
            </p:nvPicPr>
            <p:blipFill>
              <a:blip r:embed="rId2"/>
              <a:stretch>
                <a:fillRect/>
              </a:stretch>
            </p:blipFill>
            <p:spPr>
              <a:xfrm>
                <a:off x="365760" y="862937"/>
                <a:ext cx="4349821" cy="2844360"/>
              </a:xfrm>
              <a:prstGeom prst="rect">
                <a:avLst/>
              </a:prstGeom>
            </p:spPr>
          </p:pic>
          <p:pic>
            <p:nvPicPr>
              <p:cNvPr id="4" name="Picture 3">
                <a:extLst>
                  <a:ext uri="{FF2B5EF4-FFF2-40B4-BE49-F238E27FC236}">
                    <a16:creationId xmlns:a16="http://schemas.microsoft.com/office/drawing/2014/main" id="{80C76932-FB92-2347-8229-99F7B83285CC}"/>
                  </a:ext>
                </a:extLst>
              </p:cNvPr>
              <p:cNvPicPr>
                <a:picLocks noChangeAspect="1"/>
              </p:cNvPicPr>
              <p:nvPr/>
            </p:nvPicPr>
            <p:blipFill rotWithShape="1">
              <a:blip r:embed="rId3"/>
              <a:srcRect l="50679" t="32383" b="33140"/>
              <a:stretch/>
            </p:blipFill>
            <p:spPr>
              <a:xfrm>
                <a:off x="4960771" y="763546"/>
                <a:ext cx="3731679" cy="3053079"/>
              </a:xfrm>
              <a:prstGeom prst="rect">
                <a:avLst/>
              </a:prstGeom>
            </p:spPr>
          </p:pic>
        </p:grpSp>
        <p:sp>
          <p:nvSpPr>
            <p:cNvPr id="5" name="TextBox 4">
              <a:extLst>
                <a:ext uri="{FF2B5EF4-FFF2-40B4-BE49-F238E27FC236}">
                  <a16:creationId xmlns:a16="http://schemas.microsoft.com/office/drawing/2014/main" id="{91B5E8FA-2E77-AA4B-BE7A-B1D82CC32D98}"/>
                </a:ext>
              </a:extLst>
            </p:cNvPr>
            <p:cNvSpPr txBox="1"/>
            <p:nvPr/>
          </p:nvSpPr>
          <p:spPr>
            <a:xfrm>
              <a:off x="300255" y="5780717"/>
              <a:ext cx="2902782" cy="338554"/>
            </a:xfrm>
            <a:prstGeom prst="rect">
              <a:avLst/>
            </a:prstGeom>
            <a:noFill/>
          </p:spPr>
          <p:txBody>
            <a:bodyPr wrap="none" rtlCol="0">
              <a:spAutoFit/>
            </a:bodyPr>
            <a:lstStyle/>
            <a:p>
              <a:r>
                <a:rPr lang="en-US" sz="1600" b="1" dirty="0"/>
                <a:t>Source:</a:t>
              </a:r>
              <a:r>
                <a:rPr lang="en-US" sz="1600" dirty="0"/>
                <a:t> García-Ruiz et al. (2016).</a:t>
              </a:r>
            </a:p>
          </p:txBody>
        </p:sp>
      </p:grpSp>
    </p:spTree>
    <p:extLst>
      <p:ext uri="{BB962C8B-B14F-4D97-AF65-F5344CB8AC3E}">
        <p14:creationId xmlns:p14="http://schemas.microsoft.com/office/powerpoint/2010/main" val="2183887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4"/>
          <p:cNvSpPr>
            <a:spLocks noGrp="1" noChangeArrowheads="1"/>
          </p:cNvSpPr>
          <p:nvPr/>
        </p:nvSpPr>
        <p:spPr bwMode="auto">
          <a:xfrm>
            <a:off x="2109229" y="548680"/>
            <a:ext cx="819840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5000"/>
              </a:lnSpc>
              <a:spcBef>
                <a:spcPct val="0"/>
              </a:spcBef>
              <a:spcAft>
                <a:spcPct val="0"/>
              </a:spcAft>
              <a:defRPr sz="2800" b="1">
                <a:solidFill>
                  <a:schemeClr val="tx1"/>
                </a:solidFill>
                <a:latin typeface="+mj-lt"/>
                <a:ea typeface="ヒラギノ角ゴ Pro W3" pitchFamily="-65" charset="-128"/>
                <a:cs typeface="ヒラギノ角ゴ Pro W3" pitchFamily="-65" charset="-128"/>
              </a:defRPr>
            </a:lvl1pPr>
            <a:lvl2pPr algn="l" rtl="0" eaLnBrk="0" fontAlgn="base" hangingPunct="0">
              <a:lnSpc>
                <a:spcPct val="95000"/>
              </a:lnSpc>
              <a:spcBef>
                <a:spcPct val="0"/>
              </a:spcBef>
              <a:spcAft>
                <a:spcPct val="0"/>
              </a:spcAft>
              <a:defRPr sz="2800" b="1">
                <a:solidFill>
                  <a:schemeClr val="tx1"/>
                </a:solidFill>
                <a:latin typeface="Arial" charset="0"/>
                <a:ea typeface="ヒラギノ角ゴ Pro W3" pitchFamily="-65" charset="-128"/>
                <a:cs typeface="ヒラギノ角ゴ Pro W3" pitchFamily="-65" charset="-128"/>
              </a:defRPr>
            </a:lvl2pPr>
            <a:lvl3pPr algn="l" rtl="0" eaLnBrk="0" fontAlgn="base" hangingPunct="0">
              <a:lnSpc>
                <a:spcPct val="95000"/>
              </a:lnSpc>
              <a:spcBef>
                <a:spcPct val="0"/>
              </a:spcBef>
              <a:spcAft>
                <a:spcPct val="0"/>
              </a:spcAft>
              <a:defRPr sz="2800" b="1">
                <a:solidFill>
                  <a:schemeClr val="tx1"/>
                </a:solidFill>
                <a:latin typeface="Arial" charset="0"/>
                <a:ea typeface="ヒラギノ角ゴ Pro W3" pitchFamily="-65" charset="-128"/>
                <a:cs typeface="ヒラギノ角ゴ Pro W3" pitchFamily="-65" charset="-128"/>
              </a:defRPr>
            </a:lvl3pPr>
            <a:lvl4pPr algn="l" rtl="0" eaLnBrk="0" fontAlgn="base" hangingPunct="0">
              <a:lnSpc>
                <a:spcPct val="95000"/>
              </a:lnSpc>
              <a:spcBef>
                <a:spcPct val="0"/>
              </a:spcBef>
              <a:spcAft>
                <a:spcPct val="0"/>
              </a:spcAft>
              <a:defRPr sz="2800" b="1">
                <a:solidFill>
                  <a:schemeClr val="tx1"/>
                </a:solidFill>
                <a:latin typeface="Arial" charset="0"/>
                <a:ea typeface="ヒラギノ角ゴ Pro W3" pitchFamily="-65" charset="-128"/>
                <a:cs typeface="ヒラギノ角ゴ Pro W3" pitchFamily="-65" charset="-128"/>
              </a:defRPr>
            </a:lvl4pPr>
            <a:lvl5pPr algn="l" rtl="0" eaLnBrk="0" fontAlgn="base" hangingPunct="0">
              <a:lnSpc>
                <a:spcPct val="95000"/>
              </a:lnSpc>
              <a:spcBef>
                <a:spcPct val="0"/>
              </a:spcBef>
              <a:spcAft>
                <a:spcPct val="0"/>
              </a:spcAft>
              <a:defRPr sz="2800" b="1">
                <a:solidFill>
                  <a:schemeClr val="tx1"/>
                </a:solidFill>
                <a:latin typeface="Arial" charset="0"/>
                <a:ea typeface="ヒラギノ角ゴ Pro W3" pitchFamily="-65" charset="-128"/>
                <a:cs typeface="ヒラギノ角ゴ Pro W3" pitchFamily="-65" charset="-128"/>
              </a:defRPr>
            </a:lvl5pPr>
            <a:lvl6pPr marL="457200" algn="l" rtl="0" fontAlgn="base">
              <a:lnSpc>
                <a:spcPct val="95000"/>
              </a:lnSpc>
              <a:spcBef>
                <a:spcPct val="0"/>
              </a:spcBef>
              <a:spcAft>
                <a:spcPct val="0"/>
              </a:spcAft>
              <a:defRPr sz="2800" b="1">
                <a:solidFill>
                  <a:schemeClr val="tx1"/>
                </a:solidFill>
                <a:latin typeface="Arial" charset="0"/>
              </a:defRPr>
            </a:lvl6pPr>
            <a:lvl7pPr marL="914400" algn="l" rtl="0" fontAlgn="base">
              <a:lnSpc>
                <a:spcPct val="95000"/>
              </a:lnSpc>
              <a:spcBef>
                <a:spcPct val="0"/>
              </a:spcBef>
              <a:spcAft>
                <a:spcPct val="0"/>
              </a:spcAft>
              <a:defRPr sz="2800" b="1">
                <a:solidFill>
                  <a:schemeClr val="tx1"/>
                </a:solidFill>
                <a:latin typeface="Arial" charset="0"/>
              </a:defRPr>
            </a:lvl7pPr>
            <a:lvl8pPr marL="1371600" algn="l" rtl="0" fontAlgn="base">
              <a:lnSpc>
                <a:spcPct val="95000"/>
              </a:lnSpc>
              <a:spcBef>
                <a:spcPct val="0"/>
              </a:spcBef>
              <a:spcAft>
                <a:spcPct val="0"/>
              </a:spcAft>
              <a:defRPr sz="2800" b="1">
                <a:solidFill>
                  <a:schemeClr val="tx1"/>
                </a:solidFill>
                <a:latin typeface="Arial" charset="0"/>
              </a:defRPr>
            </a:lvl8pPr>
            <a:lvl9pPr marL="1828800" algn="l" rtl="0" fontAlgn="base">
              <a:lnSpc>
                <a:spcPct val="95000"/>
              </a:lnSpc>
              <a:spcBef>
                <a:spcPct val="0"/>
              </a:spcBef>
              <a:spcAft>
                <a:spcPct val="0"/>
              </a:spcAft>
              <a:defRPr sz="2800" b="1">
                <a:solidFill>
                  <a:schemeClr val="tx1"/>
                </a:solidFill>
                <a:latin typeface="Arial" charset="0"/>
              </a:defRPr>
            </a:lvl9pPr>
          </a:lstStyle>
          <a:p>
            <a:pPr eaLnBrk="1" hangingPunct="1"/>
            <a:r>
              <a:rPr lang="nl-NL" altLang="nl-NL" dirty="0">
                <a:solidFill>
                  <a:srgbClr val="004685"/>
                </a:solidFill>
                <a:cs typeface="Arial" charset="0"/>
              </a:rPr>
              <a:t>INDUSTRY</a:t>
            </a:r>
            <a:r>
              <a:rPr lang="nl-NL" altLang="nl-NL" b="0" dirty="0">
                <a:solidFill>
                  <a:srgbClr val="004685"/>
                </a:solidFill>
                <a:cs typeface="Arial" charset="0"/>
              </a:rPr>
              <a:t>:</a:t>
            </a:r>
          </a:p>
        </p:txBody>
      </p:sp>
      <p:sp>
        <p:nvSpPr>
          <p:cNvPr id="3" name="Title 2">
            <a:extLst>
              <a:ext uri="{FF2B5EF4-FFF2-40B4-BE49-F238E27FC236}">
                <a16:creationId xmlns:a16="http://schemas.microsoft.com/office/drawing/2014/main" id="{5562CDA7-4B0F-054B-8FD7-38B6A81ABDA1}"/>
              </a:ext>
            </a:extLst>
          </p:cNvPr>
          <p:cNvSpPr>
            <a:spLocks noGrp="1"/>
          </p:cNvSpPr>
          <p:nvPr>
            <p:ph type="title"/>
          </p:nvPr>
        </p:nvSpPr>
        <p:spPr>
          <a:xfrm>
            <a:off x="487679" y="121920"/>
            <a:ext cx="11479907" cy="639763"/>
          </a:xfrm>
        </p:spPr>
        <p:txBody>
          <a:bodyPr/>
          <a:lstStyle/>
          <a:p>
            <a:r>
              <a:rPr lang="en-US" dirty="0"/>
              <a:t>We’re in an endless race to find the highest index bull</a:t>
            </a:r>
          </a:p>
        </p:txBody>
      </p:sp>
      <p:sp>
        <p:nvSpPr>
          <p:cNvPr id="4" name="Content Placeholder 3">
            <a:extLst>
              <a:ext uri="{FF2B5EF4-FFF2-40B4-BE49-F238E27FC236}">
                <a16:creationId xmlns:a16="http://schemas.microsoft.com/office/drawing/2014/main" id="{D40784DA-3133-424D-B88E-94B14CE61ED9}"/>
              </a:ext>
            </a:extLst>
          </p:cNvPr>
          <p:cNvSpPr>
            <a:spLocks noGrp="1"/>
          </p:cNvSpPr>
          <p:nvPr>
            <p:ph sz="half" idx="1"/>
          </p:nvPr>
        </p:nvSpPr>
        <p:spPr/>
        <p:txBody>
          <a:bodyPr/>
          <a:lstStyle/>
          <a:p>
            <a:r>
              <a:rPr lang="en-US" dirty="0"/>
              <a:t>AI breeds bulls to meet </a:t>
            </a:r>
            <a:r>
              <a:rPr lang="en-US" dirty="0">
                <a:solidFill>
                  <a:srgbClr val="FF0000"/>
                </a:solidFill>
              </a:rPr>
              <a:t>market demands</a:t>
            </a:r>
          </a:p>
          <a:p>
            <a:r>
              <a:rPr lang="en-US"/>
              <a:t>High-genetic-merit </a:t>
            </a:r>
            <a:r>
              <a:rPr lang="en-US" dirty="0"/>
              <a:t>bulls have </a:t>
            </a:r>
            <a:r>
              <a:rPr lang="en-US" dirty="0">
                <a:solidFill>
                  <a:srgbClr val="FF0000"/>
                </a:solidFill>
              </a:rPr>
              <a:t>high marketability</a:t>
            </a:r>
          </a:p>
          <a:p>
            <a:r>
              <a:rPr lang="en-US" dirty="0"/>
              <a:t>Lower inbreeding rates result in </a:t>
            </a:r>
            <a:r>
              <a:rPr lang="en-US" dirty="0">
                <a:solidFill>
                  <a:srgbClr val="FF0000"/>
                </a:solidFill>
              </a:rPr>
              <a:t>slower genetic gains</a:t>
            </a:r>
          </a:p>
          <a:p>
            <a:r>
              <a:rPr lang="en-US" dirty="0"/>
              <a:t>Who is willing to go slower to better manage inbreeding?</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01CE539E-3CE5-D84E-9CCF-BC316025A049}"/>
              </a:ext>
            </a:extLst>
          </p:cNvPr>
          <p:cNvPicPr>
            <a:picLocks noChangeAspect="1"/>
          </p:cNvPicPr>
          <p:nvPr/>
        </p:nvPicPr>
        <p:blipFill>
          <a:blip r:embed="rId3"/>
          <a:stretch>
            <a:fillRect/>
          </a:stretch>
        </p:blipFill>
        <p:spPr>
          <a:xfrm>
            <a:off x="6339840" y="1188443"/>
            <a:ext cx="5470860" cy="3594572"/>
          </a:xfrm>
          <a:prstGeom prst="rect">
            <a:avLst/>
          </a:prstGeom>
        </p:spPr>
      </p:pic>
      <p:sp>
        <p:nvSpPr>
          <p:cNvPr id="20" name="TextBox 19">
            <a:extLst>
              <a:ext uri="{FF2B5EF4-FFF2-40B4-BE49-F238E27FC236}">
                <a16:creationId xmlns:a16="http://schemas.microsoft.com/office/drawing/2014/main" id="{A009480D-8043-7F40-A5E7-2827EA9076D4}"/>
              </a:ext>
            </a:extLst>
          </p:cNvPr>
          <p:cNvSpPr txBox="1"/>
          <p:nvPr/>
        </p:nvSpPr>
        <p:spPr>
          <a:xfrm>
            <a:off x="6227632" y="4783015"/>
            <a:ext cx="2692084" cy="338554"/>
          </a:xfrm>
          <a:prstGeom prst="rect">
            <a:avLst/>
          </a:prstGeom>
          <a:noFill/>
        </p:spPr>
        <p:txBody>
          <a:bodyPr wrap="none" rtlCol="0">
            <a:spAutoFit/>
          </a:bodyPr>
          <a:lstStyle/>
          <a:p>
            <a:r>
              <a:rPr lang="en-US" sz="1600" b="1" dirty="0"/>
              <a:t>Source:</a:t>
            </a:r>
            <a:r>
              <a:rPr lang="en-US" sz="1600" dirty="0"/>
              <a:t> Wikimedia Commons.</a:t>
            </a:r>
          </a:p>
        </p:txBody>
      </p:sp>
    </p:spTree>
    <p:extLst>
      <p:ext uri="{BB962C8B-B14F-4D97-AF65-F5344CB8AC3E}">
        <p14:creationId xmlns:p14="http://schemas.microsoft.com/office/powerpoint/2010/main" val="2477999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AIP-2017_16-9 template</Template>
  <TotalTime>57183</TotalTime>
  <Words>1671</Words>
  <Application>Microsoft Macintosh PowerPoint</Application>
  <PresentationFormat>Widescreen</PresentationFormat>
  <Paragraphs>481</Paragraphs>
  <Slides>36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Trebuchet MS</vt:lpstr>
      <vt:lpstr>Times New Roman</vt:lpstr>
      <vt:lpstr>Courier</vt:lpstr>
      <vt:lpstr>Calibri</vt:lpstr>
      <vt:lpstr>Arial</vt:lpstr>
      <vt:lpstr>Arial Unicode MS</vt:lpstr>
      <vt:lpstr>ヒラギノ角ゴ Pro W3</vt:lpstr>
      <vt:lpstr>Symbol</vt:lpstr>
      <vt:lpstr>AIP-2017 16-9 Slide Master</vt:lpstr>
      <vt:lpstr>1_AIP-2017 Slide Master</vt:lpstr>
      <vt:lpstr>Pros and cons of hitchhiking: The truth about inbreeding in dairy cattle</vt:lpstr>
      <vt:lpstr>Topics for discussion</vt:lpstr>
      <vt:lpstr>What is inbreeding, and what causes it?</vt:lpstr>
      <vt:lpstr>Inbreeding results from the mating of related animals</vt:lpstr>
      <vt:lpstr>More efficient selection, more inbreeding</vt:lpstr>
      <vt:lpstr>Genotypes are plentiful</vt:lpstr>
      <vt:lpstr>We want to get the best DNA together in one animal</vt:lpstr>
      <vt:lpstr>Genomic selection lets us go really fast</vt:lpstr>
      <vt:lpstr>We’re in an endless race to find the highest index bull</vt:lpstr>
      <vt:lpstr>(Why) is it bad?</vt:lpstr>
      <vt:lpstr>Inbreeding often has undesirable effects</vt:lpstr>
      <vt:lpstr>Mendelian recessives are exposed by inbreeding</vt:lpstr>
      <vt:lpstr>There are many known recessives in U.S. Holsteins</vt:lpstr>
      <vt:lpstr>Is the number of defects increasing?</vt:lpstr>
      <vt:lpstr>Estimated cost of genetic load</vt:lpstr>
      <vt:lpstr>We don’t really know how much is too much</vt:lpstr>
      <vt:lpstr>How do we measure it?</vt:lpstr>
      <vt:lpstr>Pedigree and genomic inbreeding</vt:lpstr>
      <vt:lpstr>Expected future inbreeding (EFI)</vt:lpstr>
      <vt:lpstr>Runs of homozygosity (ROH)</vt:lpstr>
      <vt:lpstr>ROH used to find undesirable, but not lethal, regions</vt:lpstr>
      <vt:lpstr>Is it changing in the Holstein breed?</vt:lpstr>
      <vt:lpstr>Pedigree and genomic inbreeding of Holsteins</vt:lpstr>
      <vt:lpstr>ROUND OAK RAG APPLE ELEVATION (007HO00058)</vt:lpstr>
      <vt:lpstr>MARA-THON BW MARSHALL-ET (007HO05375)</vt:lpstr>
      <vt:lpstr>PINE-TREE ACURA-ET (029HO18960)</vt:lpstr>
      <vt:lpstr>Can we do anything about it?</vt:lpstr>
      <vt:lpstr>Scientists are trying to understand what’s been lost</vt:lpstr>
      <vt:lpstr>AI companies were trying to identify new bloodlines</vt:lpstr>
      <vt:lpstr>There are many theoretically satisfying ideas…</vt:lpstr>
      <vt:lpstr>U.S. PTAs are adjusted for inbreeding</vt:lpstr>
      <vt:lpstr>Example EFI adjustment for Acura</vt:lpstr>
      <vt:lpstr>Opportunities and Conclusion</vt:lpstr>
      <vt:lpstr>Conclusions</vt:lpstr>
      <vt:lpstr>Acknowledgments</vt:lpstr>
      <vt:lpstr>Questions?</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 Erin</dc:creator>
  <cp:lastModifiedBy>John Cole</cp:lastModifiedBy>
  <cp:revision>700</cp:revision>
  <cp:lastPrinted>2018-06-19T16:28:07Z</cp:lastPrinted>
  <dcterms:created xsi:type="dcterms:W3CDTF">2018-03-06T18:06:07Z</dcterms:created>
  <dcterms:modified xsi:type="dcterms:W3CDTF">2019-06-26T18:11:08Z</dcterms:modified>
</cp:coreProperties>
</file>